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8" r:id="rId5"/>
    <p:sldId id="280" r:id="rId6"/>
    <p:sldId id="281" r:id="rId7"/>
    <p:sldId id="256" r:id="rId8"/>
    <p:sldId id="279" r:id="rId9"/>
    <p:sldId id="257" r:id="rId10"/>
    <p:sldId id="258" r:id="rId11"/>
    <p:sldId id="260" r:id="rId12"/>
    <p:sldId id="273" r:id="rId13"/>
    <p:sldId id="276" r:id="rId14"/>
    <p:sldId id="259" r:id="rId15"/>
    <p:sldId id="261" r:id="rId16"/>
    <p:sldId id="265" r:id="rId17"/>
    <p:sldId id="267" r:id="rId18"/>
    <p:sldId id="268" r:id="rId19"/>
    <p:sldId id="266" r:id="rId20"/>
    <p:sldId id="274" r:id="rId21"/>
    <p:sldId id="277" r:id="rId22"/>
    <p:sldId id="270" r:id="rId23"/>
    <p:sldId id="271"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47BEF4-5FD6-418A-81B7-80335B076B9B}" v="6" dt="2020-04-17T09:48:45.3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8" d="100"/>
          <a:sy n="58" d="100"/>
        </p:scale>
        <p:origin x="1182"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E Nakimbugwe" userId="fc25b9d3-5bb4-4d3f-b3b3-ea1fccc0ab20" providerId="ADAL" clId="{1B47BEF4-5FD6-418A-81B7-80335B076B9B}"/>
    <pc:docChg chg="custSel addSld modSld sldOrd">
      <pc:chgData name="Miss E Nakimbugwe" userId="fc25b9d3-5bb4-4d3f-b3b3-ea1fccc0ab20" providerId="ADAL" clId="{1B47BEF4-5FD6-418A-81B7-80335B076B9B}" dt="2020-04-17T10:08:44.803" v="503" actId="20577"/>
      <pc:docMkLst>
        <pc:docMk/>
      </pc:docMkLst>
      <pc:sldChg chg="modSp ord">
        <pc:chgData name="Miss E Nakimbugwe" userId="fc25b9d3-5bb4-4d3f-b3b3-ea1fccc0ab20" providerId="ADAL" clId="{1B47BEF4-5FD6-418A-81B7-80335B076B9B}" dt="2020-04-17T10:08:44.803" v="503" actId="20577"/>
        <pc:sldMkLst>
          <pc:docMk/>
          <pc:sldMk cId="1917726903" sldId="278"/>
        </pc:sldMkLst>
        <pc:spChg chg="mod">
          <ac:chgData name="Miss E Nakimbugwe" userId="fc25b9d3-5bb4-4d3f-b3b3-ea1fccc0ab20" providerId="ADAL" clId="{1B47BEF4-5FD6-418A-81B7-80335B076B9B}" dt="2020-04-17T10:08:44.803" v="503" actId="20577"/>
          <ac:spMkLst>
            <pc:docMk/>
            <pc:sldMk cId="1917726903" sldId="278"/>
            <ac:spMk id="3" creationId="{DD4C3C5D-0FAD-444F-A1AD-532CE58BE353}"/>
          </ac:spMkLst>
        </pc:spChg>
      </pc:sldChg>
      <pc:sldChg chg="modSp ord">
        <pc:chgData name="Miss E Nakimbugwe" userId="fc25b9d3-5bb4-4d3f-b3b3-ea1fccc0ab20" providerId="ADAL" clId="{1B47BEF4-5FD6-418A-81B7-80335B076B9B}" dt="2020-04-17T10:01:14.678" v="439" actId="20577"/>
        <pc:sldMkLst>
          <pc:docMk/>
          <pc:sldMk cId="2883364167" sldId="280"/>
        </pc:sldMkLst>
        <pc:spChg chg="mod">
          <ac:chgData name="Miss E Nakimbugwe" userId="fc25b9d3-5bb4-4d3f-b3b3-ea1fccc0ab20" providerId="ADAL" clId="{1B47BEF4-5FD6-418A-81B7-80335B076B9B}" dt="2020-04-17T10:01:14.678" v="439" actId="20577"/>
          <ac:spMkLst>
            <pc:docMk/>
            <pc:sldMk cId="2883364167" sldId="280"/>
            <ac:spMk id="3" creationId="{F39FE2F5-5C81-44D0-BA32-EC3438BD1708}"/>
          </ac:spMkLst>
        </pc:spChg>
      </pc:sldChg>
      <pc:sldChg chg="modSp add">
        <pc:chgData name="Miss E Nakimbugwe" userId="fc25b9d3-5bb4-4d3f-b3b3-ea1fccc0ab20" providerId="ADAL" clId="{1B47BEF4-5FD6-418A-81B7-80335B076B9B}" dt="2020-04-17T10:02:30.793" v="440" actId="20577"/>
        <pc:sldMkLst>
          <pc:docMk/>
          <pc:sldMk cId="3197718129" sldId="281"/>
        </pc:sldMkLst>
        <pc:spChg chg="mod">
          <ac:chgData name="Miss E Nakimbugwe" userId="fc25b9d3-5bb4-4d3f-b3b3-ea1fccc0ab20" providerId="ADAL" clId="{1B47BEF4-5FD6-418A-81B7-80335B076B9B}" dt="2020-04-17T09:49:54.488" v="437" actId="20577"/>
          <ac:spMkLst>
            <pc:docMk/>
            <pc:sldMk cId="3197718129" sldId="281"/>
            <ac:spMk id="2" creationId="{495A17F4-6539-4E36-957B-E57BD7FBEAD7}"/>
          </ac:spMkLst>
        </pc:spChg>
        <pc:spChg chg="mod">
          <ac:chgData name="Miss E Nakimbugwe" userId="fc25b9d3-5bb4-4d3f-b3b3-ea1fccc0ab20" providerId="ADAL" clId="{1B47BEF4-5FD6-418A-81B7-80335B076B9B}" dt="2020-04-17T10:02:30.793" v="440" actId="20577"/>
          <ac:spMkLst>
            <pc:docMk/>
            <pc:sldMk cId="3197718129" sldId="281"/>
            <ac:spMk id="3" creationId="{41450E04-ADCC-4616-9CD0-9F705E3FE9A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C147E-F58B-41FA-9151-BD7B3D6D8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37CA37-1C25-4B83-B109-3096AD7DF7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0A996D6-334A-4306-BFCC-D11E277DD649}"/>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EEAE0D68-5B31-406C-9048-FD5E52A19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EF5D1-BA64-4AA8-8F1C-30812C8DDCB1}"/>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3087379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53463-8971-4A32-8CF1-888BD272929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DF30B9-3DC8-4A91-9E39-AAF3F4AC509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0F57CB-3912-4107-885A-C094B9865C4E}"/>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C93C7CF9-034A-4520-9E01-BCE6FB095A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038CB-AA3F-437E-A3F5-C87FEAD2480F}"/>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21041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69FB57-4833-450C-9D2A-03C24432D9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4945C9-0B39-48A3-B018-20C43D9B4B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225897-B8EA-4DA4-B955-DF8207EADE76}"/>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191173BD-00E6-4796-ABE9-4C2FA2D78B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86C21B-DA87-41F6-9F44-9AB2F96E7478}"/>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416385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28C91-9F4B-401C-A92C-99B62383314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3A66C7-A7D9-4FC0-9C50-7CD3D8AAE0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9F7F38-45A7-4B1F-AAD2-0EFCDFB9BDDD}"/>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1FA2410C-17DD-4E3B-89E1-04D16D2597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B16CCC-D40A-43C7-8A2B-08D51D03CC76}"/>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297027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83E45-5276-4DB2-86C3-749AD4203B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DB95E4-B2C1-4D3E-BEF4-2AD09FC58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40BC11A-9AD8-405E-A364-83801A7228B2}"/>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4C4A5AD8-5621-4C8D-9DD8-E03B472672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3DAD4-9C6B-4683-A833-8DC38032ED82}"/>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418306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F2729-B81A-42E3-BEA6-1D807DD7AE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3F10DC-5A58-4D9E-83F6-41D775342A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64AC2E0-3A03-41F9-B989-BB3D8C582A5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D113F66-0D56-48CD-A1A8-E32AF571EAA1}"/>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6" name="Footer Placeholder 5">
            <a:extLst>
              <a:ext uri="{FF2B5EF4-FFF2-40B4-BE49-F238E27FC236}">
                <a16:creationId xmlns:a16="http://schemas.microsoft.com/office/drawing/2014/main" id="{53F8511A-D9AB-4256-B130-184FA216C6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7883DD-C6D4-49DF-890E-DFCD16BAA439}"/>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351375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A7EDC-DE13-48E9-A6FC-C76AB03335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C4890D-97C6-46E6-8676-4172425319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B40356-B573-4147-AEC4-649FB80A84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A1F8CF3-06C5-4192-9CD9-7A8254B88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DB0DDB-6AFA-4115-924B-B2CD45D823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9C012D-6A06-4B13-833C-31801C3A3AFB}"/>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8" name="Footer Placeholder 7">
            <a:extLst>
              <a:ext uri="{FF2B5EF4-FFF2-40B4-BE49-F238E27FC236}">
                <a16:creationId xmlns:a16="http://schemas.microsoft.com/office/drawing/2014/main" id="{250BEAF8-6D50-46AA-9479-F6A3FE8774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8EB8255-B77A-4B21-A8D0-51035CD00F69}"/>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4160118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8D95-16B9-47DC-83D5-049345EFCF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81F9FF-C6F8-44C2-ABE4-43640566E781}"/>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4" name="Footer Placeholder 3">
            <a:extLst>
              <a:ext uri="{FF2B5EF4-FFF2-40B4-BE49-F238E27FC236}">
                <a16:creationId xmlns:a16="http://schemas.microsoft.com/office/drawing/2014/main" id="{56EAD978-36BB-492F-82DD-2083B6F8153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A3CBC37-DA33-41EB-A659-348FC99F51A7}"/>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378323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01FE17-3B85-4FD2-9D82-36BF9299C9DD}"/>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3" name="Footer Placeholder 2">
            <a:extLst>
              <a:ext uri="{FF2B5EF4-FFF2-40B4-BE49-F238E27FC236}">
                <a16:creationId xmlns:a16="http://schemas.microsoft.com/office/drawing/2014/main" id="{6D42A3F0-13FB-457C-968A-C6ECA94C8A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936662-C26E-4C74-93B2-A03EC8AC843D}"/>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72035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96AD7-BAE2-47CE-9C2F-0D959E5B7B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84FF52-472F-4BEC-B506-5898E5496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006792-DD0C-4D5F-9C5E-19BB45884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D769B7-D7EB-4BDB-8E84-513D9AEC9926}"/>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6" name="Footer Placeholder 5">
            <a:extLst>
              <a:ext uri="{FF2B5EF4-FFF2-40B4-BE49-F238E27FC236}">
                <a16:creationId xmlns:a16="http://schemas.microsoft.com/office/drawing/2014/main" id="{2E05D7DB-876B-4C96-A03D-A57B7C7ACA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7CC35F-60AC-4E05-A30B-5BA609694072}"/>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369559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28729-8EFC-4347-9A1E-C2FEED2E71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855BB3-410D-465D-A1E1-9CC9366613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6D99965-E288-4E3F-9449-7EA6D9B1D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07595C-2A88-4814-8B3E-645A4074C2BE}"/>
              </a:ext>
            </a:extLst>
          </p:cNvPr>
          <p:cNvSpPr>
            <a:spLocks noGrp="1"/>
          </p:cNvSpPr>
          <p:nvPr>
            <p:ph type="dt" sz="half" idx="10"/>
          </p:nvPr>
        </p:nvSpPr>
        <p:spPr/>
        <p:txBody>
          <a:bodyPr/>
          <a:lstStyle/>
          <a:p>
            <a:fld id="{4AE0D929-7AB4-4B41-989C-2D02A98BCF71}" type="datetimeFigureOut">
              <a:rPr lang="en-GB" smtClean="0"/>
              <a:t>17/04/2020</a:t>
            </a:fld>
            <a:endParaRPr lang="en-GB"/>
          </a:p>
        </p:txBody>
      </p:sp>
      <p:sp>
        <p:nvSpPr>
          <p:cNvPr id="6" name="Footer Placeholder 5">
            <a:extLst>
              <a:ext uri="{FF2B5EF4-FFF2-40B4-BE49-F238E27FC236}">
                <a16:creationId xmlns:a16="http://schemas.microsoft.com/office/drawing/2014/main" id="{C2F0F2F9-BCA1-49F7-8DCE-5A289419D2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8E6408-7687-4E34-9EA6-AE5BA905F277}"/>
              </a:ext>
            </a:extLst>
          </p:cNvPr>
          <p:cNvSpPr>
            <a:spLocks noGrp="1"/>
          </p:cNvSpPr>
          <p:nvPr>
            <p:ph type="sldNum" sz="quarter" idx="12"/>
          </p:nvPr>
        </p:nvSpPr>
        <p:spPr/>
        <p:txBody>
          <a:bodyPr/>
          <a:lstStyle/>
          <a:p>
            <a:fld id="{09805946-DFB2-4B9D-B544-A5B8F5634EFA}" type="slidenum">
              <a:rPr lang="en-GB" smtClean="0"/>
              <a:t>‹#›</a:t>
            </a:fld>
            <a:endParaRPr lang="en-GB"/>
          </a:p>
        </p:txBody>
      </p:sp>
    </p:spTree>
    <p:extLst>
      <p:ext uri="{BB962C8B-B14F-4D97-AF65-F5344CB8AC3E}">
        <p14:creationId xmlns:p14="http://schemas.microsoft.com/office/powerpoint/2010/main" val="1285504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0CE28-D77A-48D9-8324-53CB0574EF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ACD05D-753D-48FB-A4CF-6A8FB6B768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C3158D-0E4D-4868-89B3-912C1A3F93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0D929-7AB4-4B41-989C-2D02A98BCF71}" type="datetimeFigureOut">
              <a:rPr lang="en-GB" smtClean="0"/>
              <a:t>17/04/2020</a:t>
            </a:fld>
            <a:endParaRPr lang="en-GB"/>
          </a:p>
        </p:txBody>
      </p:sp>
      <p:sp>
        <p:nvSpPr>
          <p:cNvPr id="5" name="Footer Placeholder 4">
            <a:extLst>
              <a:ext uri="{FF2B5EF4-FFF2-40B4-BE49-F238E27FC236}">
                <a16:creationId xmlns:a16="http://schemas.microsoft.com/office/drawing/2014/main" id="{9B1F0FFE-DDF8-46EB-B580-D7DF72F329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A589A-2F6D-4680-B938-5F327D8234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05946-DFB2-4B9D-B544-A5B8F5634EFA}" type="slidenum">
              <a:rPr lang="en-GB" smtClean="0"/>
              <a:t>‹#›</a:t>
            </a:fld>
            <a:endParaRPr lang="en-GB"/>
          </a:p>
        </p:txBody>
      </p:sp>
    </p:spTree>
    <p:extLst>
      <p:ext uri="{BB962C8B-B14F-4D97-AF65-F5344CB8AC3E}">
        <p14:creationId xmlns:p14="http://schemas.microsoft.com/office/powerpoint/2010/main" val="3061004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1.tmp"/><Relationship Id="rId1" Type="http://schemas.openxmlformats.org/officeDocument/2006/relationships/slideLayout" Target="../slideLayouts/slideLayout1.xml"/><Relationship Id="rId6" Type="http://schemas.openxmlformats.org/officeDocument/2006/relationships/image" Target="../media/image12.tmp"/><Relationship Id="rId5" Type="http://schemas.openxmlformats.org/officeDocument/2006/relationships/image" Target="../media/image11.tmp"/><Relationship Id="rId4" Type="http://schemas.openxmlformats.org/officeDocument/2006/relationships/image" Target="../media/image9.tmp"/></Relationships>
</file>

<file path=ppt/slides/_rels/slide11.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tmp"/><Relationship Id="rId1" Type="http://schemas.openxmlformats.org/officeDocument/2006/relationships/slideLayout" Target="../slideLayouts/slideLayout2.xml"/><Relationship Id="rId4" Type="http://schemas.openxmlformats.org/officeDocument/2006/relationships/image" Target="../media/image17.tmp"/></Relationships>
</file>

<file path=ppt/slides/_rels/slide16.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HDH6N_qjm4&amp;list=RDQMm7HOAgGEnio&amp;start_radio=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 Id="rId5" Type="http://schemas.openxmlformats.org/officeDocument/2006/relationships/image" Target="../media/image4.tmp"/><Relationship Id="rId4" Type="http://schemas.openxmlformats.org/officeDocument/2006/relationships/image" Target="../media/image3.tmp"/></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6.tmp"/></Relationships>
</file>

<file path=ppt/slides/_rels/slide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8.tmp"/></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1.tmp"/><Relationship Id="rId1" Type="http://schemas.openxmlformats.org/officeDocument/2006/relationships/slideLayout" Target="../slideLayouts/slideLayout1.xml"/><Relationship Id="rId5" Type="http://schemas.openxmlformats.org/officeDocument/2006/relationships/image" Target="../media/image10.tmp"/><Relationship Id="rId4" Type="http://schemas.openxmlformats.org/officeDocument/2006/relationships/image" Target="../media/image9.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39FA-8EA2-4B04-99BC-79E35A066B02}"/>
              </a:ext>
            </a:extLst>
          </p:cNvPr>
          <p:cNvSpPr>
            <a:spLocks noGrp="1"/>
          </p:cNvSpPr>
          <p:nvPr>
            <p:ph type="ctrTitle"/>
          </p:nvPr>
        </p:nvSpPr>
        <p:spPr/>
        <p:txBody>
          <a:bodyPr/>
          <a:lstStyle/>
          <a:p>
            <a:r>
              <a:rPr lang="en-GB" dirty="0"/>
              <a:t>Normalisation</a:t>
            </a:r>
          </a:p>
        </p:txBody>
      </p:sp>
      <p:sp>
        <p:nvSpPr>
          <p:cNvPr id="3" name="Subtitle 2">
            <a:extLst>
              <a:ext uri="{FF2B5EF4-FFF2-40B4-BE49-F238E27FC236}">
                <a16:creationId xmlns:a16="http://schemas.microsoft.com/office/drawing/2014/main" id="{DD4C3C5D-0FAD-444F-A1AD-532CE58BE353}"/>
              </a:ext>
            </a:extLst>
          </p:cNvPr>
          <p:cNvSpPr>
            <a:spLocks noGrp="1"/>
          </p:cNvSpPr>
          <p:nvPr>
            <p:ph type="subTitle" idx="1"/>
          </p:nvPr>
        </p:nvSpPr>
        <p:spPr/>
        <p:txBody>
          <a:bodyPr/>
          <a:lstStyle/>
          <a:p>
            <a:r>
              <a:rPr lang="en-GB" dirty="0"/>
              <a:t>What is normalisation?</a:t>
            </a:r>
          </a:p>
          <a:p>
            <a:r>
              <a:rPr lang="en-GB" dirty="0"/>
              <a:t>BTEC  </a:t>
            </a:r>
            <a:r>
              <a:rPr lang="en-GB"/>
              <a:t>Extended Certificate </a:t>
            </a:r>
            <a:r>
              <a:rPr lang="en-GB" dirty="0"/>
              <a:t>in IT Level 3</a:t>
            </a:r>
          </a:p>
        </p:txBody>
      </p:sp>
    </p:spTree>
    <p:extLst>
      <p:ext uri="{BB962C8B-B14F-4D97-AF65-F5344CB8AC3E}">
        <p14:creationId xmlns:p14="http://schemas.microsoft.com/office/powerpoint/2010/main" val="191772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a:stretch/>
        </p:blipFill>
        <p:spPr>
          <a:xfrm>
            <a:off x="0" y="0"/>
            <a:ext cx="6199464" cy="4896485"/>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807028" y="291701"/>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916085" y="383980"/>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8" name="Picture 7">
            <a:extLst>
              <a:ext uri="{FF2B5EF4-FFF2-40B4-BE49-F238E27FC236}">
                <a16:creationId xmlns:a16="http://schemas.microsoft.com/office/drawing/2014/main" id="{4B72EBB5-4855-485D-8AA0-7D5753D59FAE}"/>
              </a:ext>
            </a:extLst>
          </p:cNvPr>
          <p:cNvPicPr/>
          <p:nvPr/>
        </p:nvPicPr>
        <p:blipFill>
          <a:blip r:embed="rId3">
            <a:extLst>
              <a:ext uri="{28A0092B-C50C-407E-A947-70E740481C1C}">
                <a14:useLocalDpi xmlns:a14="http://schemas.microsoft.com/office/drawing/2010/main" val="0"/>
              </a:ext>
            </a:extLst>
          </a:blip>
          <a:stretch>
            <a:fillRect/>
          </a:stretch>
        </p:blipFill>
        <p:spPr>
          <a:xfrm>
            <a:off x="-8390" y="0"/>
            <a:ext cx="5629910" cy="5172710"/>
          </a:xfrm>
          <a:prstGeom prst="rect">
            <a:avLst/>
          </a:prstGeom>
        </p:spPr>
      </p:pic>
      <p:pic>
        <p:nvPicPr>
          <p:cNvPr id="3" name="Picture 2">
            <a:extLst>
              <a:ext uri="{FF2B5EF4-FFF2-40B4-BE49-F238E27FC236}">
                <a16:creationId xmlns:a16="http://schemas.microsoft.com/office/drawing/2014/main" id="{ACD517AB-0552-4C58-83B5-8E1EF110BDEA}"/>
              </a:ext>
            </a:extLst>
          </p:cNvPr>
          <p:cNvPicPr>
            <a:picLocks noChangeAspect="1"/>
          </p:cNvPicPr>
          <p:nvPr/>
        </p:nvPicPr>
        <p:blipFill rotWithShape="1">
          <a:blip r:embed="rId4">
            <a:extLst>
              <a:ext uri="{28A0092B-C50C-407E-A947-70E740481C1C}">
                <a14:useLocalDpi xmlns:a14="http://schemas.microsoft.com/office/drawing/2010/main" val="0"/>
              </a:ext>
            </a:extLst>
          </a:blip>
          <a:srcRect b="9752"/>
          <a:stretch/>
        </p:blipFill>
        <p:spPr>
          <a:xfrm>
            <a:off x="-8390" y="1"/>
            <a:ext cx="5494790" cy="4501059"/>
          </a:xfrm>
          <a:prstGeom prst="rect">
            <a:avLst/>
          </a:prstGeom>
        </p:spPr>
      </p:pic>
      <p:pic>
        <p:nvPicPr>
          <p:cNvPr id="5" name="Picture 4">
            <a:extLst>
              <a:ext uri="{FF2B5EF4-FFF2-40B4-BE49-F238E27FC236}">
                <a16:creationId xmlns:a16="http://schemas.microsoft.com/office/drawing/2014/main" id="{7E7AAD60-3674-4C5D-A84A-10BA10781C6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0" y="-1"/>
            <a:ext cx="5629910" cy="4501059"/>
          </a:xfrm>
          <a:prstGeom prst="rect">
            <a:avLst/>
          </a:prstGeom>
        </p:spPr>
      </p:pic>
      <p:pic>
        <p:nvPicPr>
          <p:cNvPr id="11" name="Picture 10">
            <a:extLst>
              <a:ext uri="{FF2B5EF4-FFF2-40B4-BE49-F238E27FC236}">
                <a16:creationId xmlns:a16="http://schemas.microsoft.com/office/drawing/2014/main" id="{445F0F12-98AB-4336-857E-CD431FD6F4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464" y="4988764"/>
            <a:ext cx="12088536" cy="1869236"/>
          </a:xfrm>
          <a:prstGeom prst="rect">
            <a:avLst/>
          </a:prstGeom>
        </p:spPr>
      </p:pic>
    </p:spTree>
    <p:extLst>
      <p:ext uri="{BB962C8B-B14F-4D97-AF65-F5344CB8AC3E}">
        <p14:creationId xmlns:p14="http://schemas.microsoft.com/office/powerpoint/2010/main" val="275422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0CF41E-3F9F-4F6B-9E69-25449C33DD99}"/>
              </a:ext>
            </a:extLst>
          </p:cNvPr>
          <p:cNvSpPr/>
          <p:nvPr/>
        </p:nvSpPr>
        <p:spPr>
          <a:xfrm>
            <a:off x="114979" y="3086100"/>
            <a:ext cx="11872889" cy="36418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114979" y="3086100"/>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3" name="Picture 2">
            <a:extLst>
              <a:ext uri="{FF2B5EF4-FFF2-40B4-BE49-F238E27FC236}">
                <a16:creationId xmlns:a16="http://schemas.microsoft.com/office/drawing/2014/main" id="{4B004D57-0AE4-47D4-A49D-599ED7903D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979" y="-12466"/>
            <a:ext cx="11564964" cy="2915057"/>
          </a:xfrm>
          <a:prstGeom prst="rect">
            <a:avLst/>
          </a:prstGeom>
        </p:spPr>
      </p:pic>
    </p:spTree>
    <p:extLst>
      <p:ext uri="{BB962C8B-B14F-4D97-AF65-F5344CB8AC3E}">
        <p14:creationId xmlns:p14="http://schemas.microsoft.com/office/powerpoint/2010/main" val="3119961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0CF41E-3F9F-4F6B-9E69-25449C33DD99}"/>
              </a:ext>
            </a:extLst>
          </p:cNvPr>
          <p:cNvSpPr/>
          <p:nvPr/>
        </p:nvSpPr>
        <p:spPr>
          <a:xfrm>
            <a:off x="66675" y="3857625"/>
            <a:ext cx="11921193" cy="28703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66675" y="3857625"/>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3" name="Picture 2">
            <a:extLst>
              <a:ext uri="{FF2B5EF4-FFF2-40B4-BE49-F238E27FC236}">
                <a16:creationId xmlns:a16="http://schemas.microsoft.com/office/drawing/2014/main" id="{BCA5F649-E2FD-4E78-976B-08414726E7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3714750"/>
          </a:xfrm>
          <a:prstGeom prst="rect">
            <a:avLst/>
          </a:prstGeom>
        </p:spPr>
      </p:pic>
    </p:spTree>
    <p:extLst>
      <p:ext uri="{BB962C8B-B14F-4D97-AF65-F5344CB8AC3E}">
        <p14:creationId xmlns:p14="http://schemas.microsoft.com/office/powerpoint/2010/main" val="86202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F48A-B2BB-4F37-B4F6-D14F0B456A61}"/>
              </a:ext>
            </a:extLst>
          </p:cNvPr>
          <p:cNvSpPr>
            <a:spLocks noGrp="1"/>
          </p:cNvSpPr>
          <p:nvPr>
            <p:ph type="title"/>
          </p:nvPr>
        </p:nvSpPr>
        <p:spPr/>
        <p:txBody>
          <a:bodyPr/>
          <a:lstStyle/>
          <a:p>
            <a:r>
              <a:rPr lang="en-US" dirty="0"/>
              <a:t>Answers</a:t>
            </a:r>
            <a:endParaRPr lang="en-GB" dirty="0"/>
          </a:p>
        </p:txBody>
      </p:sp>
      <p:sp>
        <p:nvSpPr>
          <p:cNvPr id="3" name="Content Placeholder 2">
            <a:extLst>
              <a:ext uri="{FF2B5EF4-FFF2-40B4-BE49-F238E27FC236}">
                <a16:creationId xmlns:a16="http://schemas.microsoft.com/office/drawing/2014/main" id="{CC0007C5-AF78-40C2-9FBA-14A0BA60FBA6}"/>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1F427FA-CB66-4986-BD6B-34A20FA0E64A}"/>
              </a:ext>
            </a:extLst>
          </p:cNvPr>
          <p:cNvPicPr/>
          <p:nvPr/>
        </p:nvPicPr>
        <p:blipFill>
          <a:blip r:embed="rId2">
            <a:extLst>
              <a:ext uri="{28A0092B-C50C-407E-A947-70E740481C1C}">
                <a14:useLocalDpi xmlns:a14="http://schemas.microsoft.com/office/drawing/2010/main" val="0"/>
              </a:ext>
            </a:extLst>
          </a:blip>
          <a:stretch>
            <a:fillRect/>
          </a:stretch>
        </p:blipFill>
        <p:spPr>
          <a:xfrm>
            <a:off x="838200" y="1825625"/>
            <a:ext cx="5887085" cy="3409950"/>
          </a:xfrm>
          <a:prstGeom prst="rect">
            <a:avLst/>
          </a:prstGeom>
        </p:spPr>
      </p:pic>
    </p:spTree>
    <p:extLst>
      <p:ext uri="{BB962C8B-B14F-4D97-AF65-F5344CB8AC3E}">
        <p14:creationId xmlns:p14="http://schemas.microsoft.com/office/powerpoint/2010/main" val="179652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F48A-B2BB-4F37-B4F6-D14F0B456A61}"/>
              </a:ext>
            </a:extLst>
          </p:cNvPr>
          <p:cNvSpPr>
            <a:spLocks noGrp="1"/>
          </p:cNvSpPr>
          <p:nvPr>
            <p:ph type="title"/>
          </p:nvPr>
        </p:nvSpPr>
        <p:spPr/>
        <p:txBody>
          <a:bodyPr/>
          <a:lstStyle/>
          <a:p>
            <a:r>
              <a:rPr lang="en-US" dirty="0"/>
              <a:t>Answers</a:t>
            </a:r>
            <a:endParaRPr lang="en-GB" dirty="0"/>
          </a:p>
        </p:txBody>
      </p:sp>
      <p:sp>
        <p:nvSpPr>
          <p:cNvPr id="3" name="Content Placeholder 2">
            <a:extLst>
              <a:ext uri="{FF2B5EF4-FFF2-40B4-BE49-F238E27FC236}">
                <a16:creationId xmlns:a16="http://schemas.microsoft.com/office/drawing/2014/main" id="{CC0007C5-AF78-40C2-9FBA-14A0BA60FBA6}"/>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1F427FA-CB66-4986-BD6B-34A20FA0E64A}"/>
              </a:ext>
            </a:extLst>
          </p:cNvPr>
          <p:cNvPicPr/>
          <p:nvPr/>
        </p:nvPicPr>
        <p:blipFill>
          <a:blip r:embed="rId2">
            <a:extLst>
              <a:ext uri="{28A0092B-C50C-407E-A947-70E740481C1C}">
                <a14:useLocalDpi xmlns:a14="http://schemas.microsoft.com/office/drawing/2010/main" val="0"/>
              </a:ext>
            </a:extLst>
          </a:blip>
          <a:stretch>
            <a:fillRect/>
          </a:stretch>
        </p:blipFill>
        <p:spPr>
          <a:xfrm>
            <a:off x="838200" y="1825625"/>
            <a:ext cx="5887085" cy="3409950"/>
          </a:xfrm>
          <a:prstGeom prst="rect">
            <a:avLst/>
          </a:prstGeom>
        </p:spPr>
      </p:pic>
      <p:pic>
        <p:nvPicPr>
          <p:cNvPr id="5" name="Picture 4">
            <a:extLst>
              <a:ext uri="{FF2B5EF4-FFF2-40B4-BE49-F238E27FC236}">
                <a16:creationId xmlns:a16="http://schemas.microsoft.com/office/drawing/2014/main" id="{ED8CC19A-03C2-4CE7-A144-29CB71B9C3F6}"/>
              </a:ext>
            </a:extLst>
          </p:cNvPr>
          <p:cNvPicPr/>
          <p:nvPr/>
        </p:nvPicPr>
        <p:blipFill>
          <a:blip r:embed="rId3">
            <a:extLst>
              <a:ext uri="{28A0092B-C50C-407E-A947-70E740481C1C}">
                <a14:useLocalDpi xmlns:a14="http://schemas.microsoft.com/office/drawing/2010/main" val="0"/>
              </a:ext>
            </a:extLst>
          </a:blip>
          <a:stretch>
            <a:fillRect/>
          </a:stretch>
        </p:blipFill>
        <p:spPr>
          <a:xfrm>
            <a:off x="838200" y="1825625"/>
            <a:ext cx="7134860" cy="4019550"/>
          </a:xfrm>
          <a:prstGeom prst="rect">
            <a:avLst/>
          </a:prstGeom>
        </p:spPr>
      </p:pic>
    </p:spTree>
    <p:extLst>
      <p:ext uri="{BB962C8B-B14F-4D97-AF65-F5344CB8AC3E}">
        <p14:creationId xmlns:p14="http://schemas.microsoft.com/office/powerpoint/2010/main" val="180041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F48A-B2BB-4F37-B4F6-D14F0B456A61}"/>
              </a:ext>
            </a:extLst>
          </p:cNvPr>
          <p:cNvSpPr>
            <a:spLocks noGrp="1"/>
          </p:cNvSpPr>
          <p:nvPr>
            <p:ph type="title"/>
          </p:nvPr>
        </p:nvSpPr>
        <p:spPr/>
        <p:txBody>
          <a:bodyPr/>
          <a:lstStyle/>
          <a:p>
            <a:r>
              <a:rPr lang="en-US" dirty="0"/>
              <a:t>Answers</a:t>
            </a:r>
            <a:endParaRPr lang="en-GB" dirty="0"/>
          </a:p>
        </p:txBody>
      </p:sp>
      <p:sp>
        <p:nvSpPr>
          <p:cNvPr id="3" name="Content Placeholder 2">
            <a:extLst>
              <a:ext uri="{FF2B5EF4-FFF2-40B4-BE49-F238E27FC236}">
                <a16:creationId xmlns:a16="http://schemas.microsoft.com/office/drawing/2014/main" id="{CC0007C5-AF78-40C2-9FBA-14A0BA60FBA6}"/>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1F427FA-CB66-4986-BD6B-34A20FA0E64A}"/>
              </a:ext>
            </a:extLst>
          </p:cNvPr>
          <p:cNvPicPr/>
          <p:nvPr/>
        </p:nvPicPr>
        <p:blipFill>
          <a:blip r:embed="rId2">
            <a:extLst>
              <a:ext uri="{28A0092B-C50C-407E-A947-70E740481C1C}">
                <a14:useLocalDpi xmlns:a14="http://schemas.microsoft.com/office/drawing/2010/main" val="0"/>
              </a:ext>
            </a:extLst>
          </a:blip>
          <a:stretch>
            <a:fillRect/>
          </a:stretch>
        </p:blipFill>
        <p:spPr>
          <a:xfrm>
            <a:off x="838200" y="1825625"/>
            <a:ext cx="5887085" cy="3409950"/>
          </a:xfrm>
          <a:prstGeom prst="rect">
            <a:avLst/>
          </a:prstGeom>
        </p:spPr>
      </p:pic>
      <p:pic>
        <p:nvPicPr>
          <p:cNvPr id="5" name="Picture 4">
            <a:extLst>
              <a:ext uri="{FF2B5EF4-FFF2-40B4-BE49-F238E27FC236}">
                <a16:creationId xmlns:a16="http://schemas.microsoft.com/office/drawing/2014/main" id="{ED8CC19A-03C2-4CE7-A144-29CB71B9C3F6}"/>
              </a:ext>
            </a:extLst>
          </p:cNvPr>
          <p:cNvPicPr/>
          <p:nvPr/>
        </p:nvPicPr>
        <p:blipFill>
          <a:blip r:embed="rId3">
            <a:extLst>
              <a:ext uri="{28A0092B-C50C-407E-A947-70E740481C1C}">
                <a14:useLocalDpi xmlns:a14="http://schemas.microsoft.com/office/drawing/2010/main" val="0"/>
              </a:ext>
            </a:extLst>
          </a:blip>
          <a:stretch>
            <a:fillRect/>
          </a:stretch>
        </p:blipFill>
        <p:spPr>
          <a:xfrm>
            <a:off x="838200" y="1825625"/>
            <a:ext cx="7134860" cy="4019550"/>
          </a:xfrm>
          <a:prstGeom prst="rect">
            <a:avLst/>
          </a:prstGeom>
        </p:spPr>
      </p:pic>
      <p:pic>
        <p:nvPicPr>
          <p:cNvPr id="6" name="Picture 5">
            <a:extLst>
              <a:ext uri="{FF2B5EF4-FFF2-40B4-BE49-F238E27FC236}">
                <a16:creationId xmlns:a16="http://schemas.microsoft.com/office/drawing/2014/main" id="{D20FB02F-CF4C-441B-ADFA-F45AE235BED1}"/>
              </a:ext>
            </a:extLst>
          </p:cNvPr>
          <p:cNvPicPr/>
          <p:nvPr/>
        </p:nvPicPr>
        <p:blipFill>
          <a:blip r:embed="rId4">
            <a:extLst>
              <a:ext uri="{28A0092B-C50C-407E-A947-70E740481C1C}">
                <a14:useLocalDpi xmlns:a14="http://schemas.microsoft.com/office/drawing/2010/main" val="0"/>
              </a:ext>
            </a:extLst>
          </a:blip>
          <a:stretch>
            <a:fillRect/>
          </a:stretch>
        </p:blipFill>
        <p:spPr>
          <a:xfrm>
            <a:off x="838200" y="1825625"/>
            <a:ext cx="8863330" cy="4626610"/>
          </a:xfrm>
          <a:prstGeom prst="rect">
            <a:avLst/>
          </a:prstGeom>
        </p:spPr>
      </p:pic>
    </p:spTree>
    <p:extLst>
      <p:ext uri="{BB962C8B-B14F-4D97-AF65-F5344CB8AC3E}">
        <p14:creationId xmlns:p14="http://schemas.microsoft.com/office/powerpoint/2010/main" val="77014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C03C-E2AA-4DD6-BE3D-AE5E7234F833}"/>
              </a:ext>
            </a:extLst>
          </p:cNvPr>
          <p:cNvSpPr>
            <a:spLocks noGrp="1"/>
          </p:cNvSpPr>
          <p:nvPr>
            <p:ph type="title"/>
          </p:nvPr>
        </p:nvSpPr>
        <p:spPr/>
        <p:txBody>
          <a:bodyPr/>
          <a:lstStyle/>
          <a:p>
            <a:r>
              <a:rPr lang="en-US" dirty="0"/>
              <a:t>Answers</a:t>
            </a:r>
            <a:endParaRPr lang="en-GB" dirty="0"/>
          </a:p>
        </p:txBody>
      </p:sp>
      <p:sp>
        <p:nvSpPr>
          <p:cNvPr id="3" name="Content Placeholder 2">
            <a:extLst>
              <a:ext uri="{FF2B5EF4-FFF2-40B4-BE49-F238E27FC236}">
                <a16:creationId xmlns:a16="http://schemas.microsoft.com/office/drawing/2014/main" id="{ABBE491B-0143-44FF-8A27-172A323D2DC3}"/>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CA7C91DF-FB08-4B39-9122-1AA2CA264024}"/>
              </a:ext>
            </a:extLst>
          </p:cNvPr>
          <p:cNvPicPr/>
          <p:nvPr/>
        </p:nvPicPr>
        <p:blipFill>
          <a:blip r:embed="rId2">
            <a:extLst>
              <a:ext uri="{28A0092B-C50C-407E-A947-70E740481C1C}">
                <a14:useLocalDpi xmlns:a14="http://schemas.microsoft.com/office/drawing/2010/main" val="0"/>
              </a:ext>
            </a:extLst>
          </a:blip>
          <a:stretch>
            <a:fillRect/>
          </a:stretch>
        </p:blipFill>
        <p:spPr>
          <a:xfrm>
            <a:off x="838200" y="1825625"/>
            <a:ext cx="7230110" cy="3838575"/>
          </a:xfrm>
          <a:prstGeom prst="rect">
            <a:avLst/>
          </a:prstGeom>
        </p:spPr>
      </p:pic>
    </p:spTree>
    <p:extLst>
      <p:ext uri="{BB962C8B-B14F-4D97-AF65-F5344CB8AC3E}">
        <p14:creationId xmlns:p14="http://schemas.microsoft.com/office/powerpoint/2010/main" val="1501776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7F3C0-BF82-4820-B405-11501D851110}"/>
              </a:ext>
            </a:extLst>
          </p:cNvPr>
          <p:cNvSpPr>
            <a:spLocks noGrp="1"/>
          </p:cNvSpPr>
          <p:nvPr>
            <p:ph type="title"/>
          </p:nvPr>
        </p:nvSpPr>
        <p:spPr/>
        <p:txBody>
          <a:bodyPr/>
          <a:lstStyle/>
          <a:p>
            <a:r>
              <a:rPr lang="en-US" dirty="0"/>
              <a:t>Answers</a:t>
            </a:r>
            <a:endParaRPr lang="en-GB" dirty="0"/>
          </a:p>
        </p:txBody>
      </p:sp>
      <p:pic>
        <p:nvPicPr>
          <p:cNvPr id="5" name="Content Placeholder 4">
            <a:extLst>
              <a:ext uri="{FF2B5EF4-FFF2-40B4-BE49-F238E27FC236}">
                <a16:creationId xmlns:a16="http://schemas.microsoft.com/office/drawing/2014/main" id="{C603A761-7558-4F06-865C-72BB794542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10515600" cy="2505488"/>
          </a:xfrm>
        </p:spPr>
      </p:pic>
    </p:spTree>
    <p:extLst>
      <p:ext uri="{BB962C8B-B14F-4D97-AF65-F5344CB8AC3E}">
        <p14:creationId xmlns:p14="http://schemas.microsoft.com/office/powerpoint/2010/main" val="249275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3080-AC4B-481A-BBFE-8F429498F845}"/>
              </a:ext>
            </a:extLst>
          </p:cNvPr>
          <p:cNvSpPr>
            <a:spLocks noGrp="1"/>
          </p:cNvSpPr>
          <p:nvPr>
            <p:ph type="title"/>
          </p:nvPr>
        </p:nvSpPr>
        <p:spPr/>
        <p:txBody>
          <a:bodyPr/>
          <a:lstStyle/>
          <a:p>
            <a:r>
              <a:rPr lang="en-US" dirty="0"/>
              <a:t>Answers</a:t>
            </a:r>
            <a:endParaRPr lang="en-GB" dirty="0"/>
          </a:p>
        </p:txBody>
      </p:sp>
      <p:pic>
        <p:nvPicPr>
          <p:cNvPr id="5" name="Content Placeholder 4">
            <a:extLst>
              <a:ext uri="{FF2B5EF4-FFF2-40B4-BE49-F238E27FC236}">
                <a16:creationId xmlns:a16="http://schemas.microsoft.com/office/drawing/2014/main" id="{9FFB07E7-6BDE-409F-87A1-B8B3DED7A9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7935432" cy="2067213"/>
          </a:xfrm>
        </p:spPr>
      </p:pic>
    </p:spTree>
    <p:extLst>
      <p:ext uri="{BB962C8B-B14F-4D97-AF65-F5344CB8AC3E}">
        <p14:creationId xmlns:p14="http://schemas.microsoft.com/office/powerpoint/2010/main" val="247118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715E3-DC88-4C36-9CB2-DF5D7E322766}"/>
              </a:ext>
            </a:extLst>
          </p:cNvPr>
          <p:cNvSpPr>
            <a:spLocks noGrp="1"/>
          </p:cNvSpPr>
          <p:nvPr>
            <p:ph type="title"/>
          </p:nvPr>
        </p:nvSpPr>
        <p:spPr/>
        <p:txBody>
          <a:bodyPr/>
          <a:lstStyle/>
          <a:p>
            <a:r>
              <a:rPr lang="en-US" dirty="0"/>
              <a:t>Answers</a:t>
            </a:r>
            <a:endParaRPr lang="en-GB" dirty="0"/>
          </a:p>
        </p:txBody>
      </p:sp>
      <p:pic>
        <p:nvPicPr>
          <p:cNvPr id="5" name="Content Placeholder 4">
            <a:extLst>
              <a:ext uri="{FF2B5EF4-FFF2-40B4-BE49-F238E27FC236}">
                <a16:creationId xmlns:a16="http://schemas.microsoft.com/office/drawing/2014/main" id="{8E8AFD38-7D19-407A-A34D-C888F45C86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7706490" cy="4351338"/>
          </a:xfrm>
        </p:spPr>
      </p:pic>
    </p:spTree>
    <p:extLst>
      <p:ext uri="{BB962C8B-B14F-4D97-AF65-F5344CB8AC3E}">
        <p14:creationId xmlns:p14="http://schemas.microsoft.com/office/powerpoint/2010/main" val="10439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DBE98-3E98-4947-9CC4-0A7F9C66F929}"/>
              </a:ext>
            </a:extLst>
          </p:cNvPr>
          <p:cNvSpPr>
            <a:spLocks noGrp="1"/>
          </p:cNvSpPr>
          <p:nvPr>
            <p:ph type="title"/>
          </p:nvPr>
        </p:nvSpPr>
        <p:spPr/>
        <p:txBody>
          <a:bodyPr/>
          <a:lstStyle/>
          <a:p>
            <a:r>
              <a:rPr lang="en-GB" dirty="0"/>
              <a:t>Before you start this task, remind yourselves what a database is.</a:t>
            </a:r>
          </a:p>
        </p:txBody>
      </p:sp>
      <p:sp>
        <p:nvSpPr>
          <p:cNvPr id="3" name="Content Placeholder 2">
            <a:extLst>
              <a:ext uri="{FF2B5EF4-FFF2-40B4-BE49-F238E27FC236}">
                <a16:creationId xmlns:a16="http://schemas.microsoft.com/office/drawing/2014/main" id="{F39FE2F5-5C81-44D0-BA32-EC3438BD1708}"/>
              </a:ext>
            </a:extLst>
          </p:cNvPr>
          <p:cNvSpPr>
            <a:spLocks noGrp="1"/>
          </p:cNvSpPr>
          <p:nvPr>
            <p:ph idx="1"/>
          </p:nvPr>
        </p:nvSpPr>
        <p:spPr/>
        <p:txBody>
          <a:bodyPr/>
          <a:lstStyle/>
          <a:p>
            <a:pPr marL="0" indent="0">
              <a:buNone/>
            </a:pPr>
            <a:r>
              <a:rPr lang="en-GB" dirty="0"/>
              <a:t>Who uses a databases?</a:t>
            </a:r>
          </a:p>
          <a:p>
            <a:pPr marL="0" indent="0">
              <a:buNone/>
            </a:pPr>
            <a:r>
              <a:rPr lang="en-GB" dirty="0"/>
              <a:t>For what purposes?</a:t>
            </a:r>
          </a:p>
          <a:p>
            <a:pPr marL="0" indent="0">
              <a:buNone/>
            </a:pPr>
            <a:r>
              <a:rPr lang="en-GB" dirty="0"/>
              <a:t>What is a field Name?</a:t>
            </a:r>
          </a:p>
          <a:p>
            <a:pPr marL="0" indent="0">
              <a:buNone/>
            </a:pPr>
            <a:r>
              <a:rPr lang="en-GB" dirty="0"/>
              <a:t>What is a record?</a:t>
            </a:r>
          </a:p>
          <a:p>
            <a:pPr marL="0" indent="0">
              <a:buNone/>
            </a:pPr>
            <a:r>
              <a:rPr lang="en-GB" dirty="0"/>
              <a:t>What is a table?</a:t>
            </a:r>
          </a:p>
          <a:p>
            <a:pPr marL="0" indent="0">
              <a:buNone/>
            </a:pPr>
            <a:r>
              <a:rPr lang="en-GB" dirty="0"/>
              <a:t>What is a datatype in Access</a:t>
            </a:r>
          </a:p>
          <a:p>
            <a:pPr marL="0" indent="0">
              <a:buNone/>
            </a:pPr>
            <a:r>
              <a:rPr lang="en-GB" dirty="0"/>
              <a:t>Can you set up a simple database in Access of your friends using the following field names (First Name, Last Name, Date of Birth, Gender, Address)</a:t>
            </a:r>
          </a:p>
        </p:txBody>
      </p:sp>
    </p:spTree>
    <p:extLst>
      <p:ext uri="{BB962C8B-B14F-4D97-AF65-F5344CB8AC3E}">
        <p14:creationId xmlns:p14="http://schemas.microsoft.com/office/powerpoint/2010/main" val="2883364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951C-87CE-4010-BFAF-D040504D7ED1}"/>
              </a:ext>
            </a:extLst>
          </p:cNvPr>
          <p:cNvSpPr>
            <a:spLocks noGrp="1"/>
          </p:cNvSpPr>
          <p:nvPr>
            <p:ph type="title"/>
          </p:nvPr>
        </p:nvSpPr>
        <p:spPr/>
        <p:txBody>
          <a:bodyPr/>
          <a:lstStyle/>
          <a:p>
            <a:r>
              <a:rPr lang="en-US" dirty="0"/>
              <a:t>Answers</a:t>
            </a:r>
            <a:endParaRPr lang="en-GB" dirty="0"/>
          </a:p>
        </p:txBody>
      </p:sp>
      <p:pic>
        <p:nvPicPr>
          <p:cNvPr id="5" name="Content Placeholder 4">
            <a:extLst>
              <a:ext uri="{FF2B5EF4-FFF2-40B4-BE49-F238E27FC236}">
                <a16:creationId xmlns:a16="http://schemas.microsoft.com/office/drawing/2014/main" id="{2D93FC50-2161-4C02-A482-45B792F9D3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7087589" cy="2905530"/>
          </a:xfrm>
        </p:spPr>
      </p:pic>
    </p:spTree>
    <p:extLst>
      <p:ext uri="{BB962C8B-B14F-4D97-AF65-F5344CB8AC3E}">
        <p14:creationId xmlns:p14="http://schemas.microsoft.com/office/powerpoint/2010/main" val="344938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A17F4-6539-4E36-957B-E57BD7FBEAD7}"/>
              </a:ext>
            </a:extLst>
          </p:cNvPr>
          <p:cNvSpPr>
            <a:spLocks noGrp="1"/>
          </p:cNvSpPr>
          <p:nvPr>
            <p:ph type="title"/>
          </p:nvPr>
        </p:nvSpPr>
        <p:spPr>
          <a:xfrm>
            <a:off x="838200" y="365124"/>
            <a:ext cx="10757452" cy="3380753"/>
          </a:xfrm>
        </p:spPr>
        <p:txBody>
          <a:bodyPr>
            <a:normAutofit fontScale="90000"/>
          </a:bodyPr>
          <a:lstStyle/>
          <a:p>
            <a:r>
              <a:rPr lang="en-GB" sz="3100" dirty="0"/>
              <a:t>For Level 3 BTEC  you will explore Databases in detail and later do some programming in access, don’t worry too much its easy and you will be taught how to do it. Can’t wait?  Head straight to </a:t>
            </a:r>
            <a:r>
              <a:rPr lang="en-GB" sz="3100" dirty="0" err="1"/>
              <a:t>youtube</a:t>
            </a:r>
            <a:r>
              <a:rPr lang="en-GB" sz="3100" dirty="0"/>
              <a:t> and check out the following videos: </a:t>
            </a:r>
            <a:r>
              <a:rPr lang="en-GB" dirty="0"/>
              <a:t>:https://www.youtube.com/watch?v=UrYLYV7WSHM</a:t>
            </a:r>
            <a:br>
              <a:rPr lang="en-GB" dirty="0"/>
            </a:br>
            <a:r>
              <a:rPr lang="en-GB" dirty="0">
                <a:hlinkClick r:id="rId2"/>
              </a:rPr>
              <a:t>https://www.youtube.com/watch?v=HHDH6N_qjm4&amp;list=RDQMm7HOAgGEnio&amp;start_radio=1</a:t>
            </a:r>
            <a:br>
              <a:rPr lang="en-GB" dirty="0"/>
            </a:br>
            <a:br>
              <a:rPr lang="en-GB" dirty="0"/>
            </a:br>
            <a:endParaRPr lang="en-GB" dirty="0"/>
          </a:p>
        </p:txBody>
      </p:sp>
      <p:sp>
        <p:nvSpPr>
          <p:cNvPr id="3" name="Content Placeholder 2">
            <a:extLst>
              <a:ext uri="{FF2B5EF4-FFF2-40B4-BE49-F238E27FC236}">
                <a16:creationId xmlns:a16="http://schemas.microsoft.com/office/drawing/2014/main" id="{41450E04-ADCC-4616-9CD0-9F705E3FE9A9}"/>
              </a:ext>
            </a:extLst>
          </p:cNvPr>
          <p:cNvSpPr>
            <a:spLocks noGrp="1"/>
          </p:cNvSpPr>
          <p:nvPr>
            <p:ph idx="1"/>
          </p:nvPr>
        </p:nvSpPr>
        <p:spPr>
          <a:xfrm>
            <a:off x="838200" y="3909391"/>
            <a:ext cx="10121348" cy="2267572"/>
          </a:xfrm>
        </p:spPr>
        <p:txBody>
          <a:bodyPr>
            <a:normAutofit fontScale="77500" lnSpcReduction="20000"/>
          </a:bodyPr>
          <a:lstStyle/>
          <a:p>
            <a:pPr marL="0" indent="0">
              <a:buNone/>
            </a:pPr>
            <a:endParaRPr lang="en-GB" dirty="0"/>
          </a:p>
          <a:p>
            <a:endParaRPr lang="en-GB" dirty="0"/>
          </a:p>
          <a:p>
            <a:endParaRPr lang="en-GB" dirty="0"/>
          </a:p>
          <a:p>
            <a:r>
              <a:rPr lang="en-GB" dirty="0"/>
              <a:t>You will normalise a database.</a:t>
            </a:r>
          </a:p>
          <a:p>
            <a:r>
              <a:rPr lang="en-GB" dirty="0"/>
              <a:t>Research  and explain what normalisation is?</a:t>
            </a:r>
          </a:p>
          <a:p>
            <a:r>
              <a:rPr lang="en-GB" dirty="0"/>
              <a:t>Why is it important to normalise a database?</a:t>
            </a:r>
          </a:p>
        </p:txBody>
      </p:sp>
    </p:spTree>
    <p:extLst>
      <p:ext uri="{BB962C8B-B14F-4D97-AF65-F5344CB8AC3E}">
        <p14:creationId xmlns:p14="http://schemas.microsoft.com/office/powerpoint/2010/main" val="3197718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a:stretch/>
        </p:blipFill>
        <p:spPr>
          <a:xfrm>
            <a:off x="0" y="0"/>
            <a:ext cx="6199464" cy="4896485"/>
          </a:xfrm>
          <a:prstGeom prst="rect">
            <a:avLst/>
          </a:prstGeom>
        </p:spPr>
      </p:pic>
      <p:pic>
        <p:nvPicPr>
          <p:cNvPr id="5" name="Picture 4">
            <a:extLst>
              <a:ext uri="{FF2B5EF4-FFF2-40B4-BE49-F238E27FC236}">
                <a16:creationId xmlns:a16="http://schemas.microsoft.com/office/drawing/2014/main" id="{D15C1CB1-5779-4F5A-B59B-D5285944716F}"/>
              </a:ext>
            </a:extLst>
          </p:cNvPr>
          <p:cNvPicPr/>
          <p:nvPr/>
        </p:nvPicPr>
        <p:blipFill rotWithShape="1">
          <a:blip r:embed="rId3">
            <a:extLst>
              <a:ext uri="{28A0092B-C50C-407E-A947-70E740481C1C}">
                <a14:useLocalDpi xmlns:a14="http://schemas.microsoft.com/office/drawing/2010/main" val="0"/>
              </a:ext>
            </a:extLst>
          </a:blip>
          <a:srcRect r="11575" b="1301"/>
          <a:stretch/>
        </p:blipFill>
        <p:spPr>
          <a:xfrm rot="5400000">
            <a:off x="6922315" y="-1142300"/>
            <a:ext cx="4127383" cy="6411984"/>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788404" y="2810312"/>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897461" y="2902591"/>
            <a:ext cx="2231471" cy="369115"/>
          </a:xfrm>
          <a:prstGeom prst="rect">
            <a:avLst/>
          </a:prstGeom>
          <a:noFill/>
        </p:spPr>
        <p:txBody>
          <a:bodyPr wrap="square" rtlCol="0">
            <a:spAutoFit/>
          </a:bodyPr>
          <a:lstStyle/>
          <a:p>
            <a:r>
              <a:rPr lang="en-US" dirty="0" err="1"/>
              <a:t>Normalise</a:t>
            </a:r>
            <a:r>
              <a:rPr lang="en-US" dirty="0"/>
              <a:t> the Data</a:t>
            </a:r>
            <a:endParaRPr lang="en-GB" dirty="0"/>
          </a:p>
        </p:txBody>
      </p:sp>
    </p:spTree>
    <p:extLst>
      <p:ext uri="{BB962C8B-B14F-4D97-AF65-F5344CB8AC3E}">
        <p14:creationId xmlns:p14="http://schemas.microsoft.com/office/powerpoint/2010/main" val="2987002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3BF8-CCFA-4EFA-B5D0-345B2CBAB870}"/>
              </a:ext>
            </a:extLst>
          </p:cNvPr>
          <p:cNvSpPr>
            <a:spLocks noGrp="1"/>
          </p:cNvSpPr>
          <p:nvPr>
            <p:ph type="title"/>
          </p:nvPr>
        </p:nvSpPr>
        <p:spPr/>
        <p:txBody>
          <a:bodyPr/>
          <a:lstStyle/>
          <a:p>
            <a:r>
              <a:rPr lang="en-GB" dirty="0"/>
              <a:t>There are 5 forms of Database normalisation</a:t>
            </a:r>
          </a:p>
        </p:txBody>
      </p:sp>
      <p:sp>
        <p:nvSpPr>
          <p:cNvPr id="3" name="Content Placeholder 2">
            <a:extLst>
              <a:ext uri="{FF2B5EF4-FFF2-40B4-BE49-F238E27FC236}">
                <a16:creationId xmlns:a16="http://schemas.microsoft.com/office/drawing/2014/main" id="{1F07C543-3BC5-4FB8-8ABF-2EC3648F761D}"/>
              </a:ext>
            </a:extLst>
          </p:cNvPr>
          <p:cNvSpPr>
            <a:spLocks noGrp="1"/>
          </p:cNvSpPr>
          <p:nvPr>
            <p:ph idx="1"/>
          </p:nvPr>
        </p:nvSpPr>
        <p:spPr/>
        <p:txBody>
          <a:bodyPr/>
          <a:lstStyle/>
          <a:p>
            <a:r>
              <a:rPr lang="en-GB" dirty="0"/>
              <a:t>Task 1 </a:t>
            </a:r>
          </a:p>
          <a:p>
            <a:pPr marL="0" indent="0">
              <a:buNone/>
            </a:pPr>
            <a:r>
              <a:rPr lang="en-GB" dirty="0"/>
              <a:t>Research the five different forms of Database normalisation</a:t>
            </a:r>
          </a:p>
        </p:txBody>
      </p:sp>
    </p:spTree>
    <p:extLst>
      <p:ext uri="{BB962C8B-B14F-4D97-AF65-F5344CB8AC3E}">
        <p14:creationId xmlns:p14="http://schemas.microsoft.com/office/powerpoint/2010/main" val="220262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a:stretch/>
        </p:blipFill>
        <p:spPr>
          <a:xfrm>
            <a:off x="0" y="0"/>
            <a:ext cx="6199464" cy="4896485"/>
          </a:xfrm>
          <a:prstGeom prst="rect">
            <a:avLst/>
          </a:prstGeom>
        </p:spPr>
      </p:pic>
      <p:pic>
        <p:nvPicPr>
          <p:cNvPr id="5" name="Picture 4">
            <a:extLst>
              <a:ext uri="{FF2B5EF4-FFF2-40B4-BE49-F238E27FC236}">
                <a16:creationId xmlns:a16="http://schemas.microsoft.com/office/drawing/2014/main" id="{D15C1CB1-5779-4F5A-B59B-D5285944716F}"/>
              </a:ext>
            </a:extLst>
          </p:cNvPr>
          <p:cNvPicPr/>
          <p:nvPr/>
        </p:nvPicPr>
        <p:blipFill rotWithShape="1">
          <a:blip r:embed="rId3">
            <a:extLst>
              <a:ext uri="{28A0092B-C50C-407E-A947-70E740481C1C}">
                <a14:useLocalDpi xmlns:a14="http://schemas.microsoft.com/office/drawing/2010/main" val="0"/>
              </a:ext>
            </a:extLst>
          </a:blip>
          <a:srcRect r="11575" b="1301"/>
          <a:stretch/>
        </p:blipFill>
        <p:spPr>
          <a:xfrm rot="5400000">
            <a:off x="6922315" y="-1142300"/>
            <a:ext cx="4127383" cy="6411984"/>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788404" y="2810312"/>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897461" y="2902591"/>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8" name="Picture 7">
            <a:extLst>
              <a:ext uri="{FF2B5EF4-FFF2-40B4-BE49-F238E27FC236}">
                <a16:creationId xmlns:a16="http://schemas.microsoft.com/office/drawing/2014/main" id="{2082A604-092C-4A4E-A03C-B79376D38826}"/>
              </a:ext>
            </a:extLst>
          </p:cNvPr>
          <p:cNvPicPr/>
          <p:nvPr/>
        </p:nvPicPr>
        <p:blipFill>
          <a:blip r:embed="rId4">
            <a:extLst>
              <a:ext uri="{28A0092B-C50C-407E-A947-70E740481C1C}">
                <a14:useLocalDpi xmlns:a14="http://schemas.microsoft.com/office/drawing/2010/main" val="0"/>
              </a:ext>
            </a:extLst>
          </a:blip>
          <a:stretch>
            <a:fillRect/>
          </a:stretch>
        </p:blipFill>
        <p:spPr>
          <a:xfrm>
            <a:off x="1" y="-41172"/>
            <a:ext cx="5780014" cy="4972685"/>
          </a:xfrm>
          <a:prstGeom prst="rect">
            <a:avLst/>
          </a:prstGeom>
        </p:spPr>
      </p:pic>
      <p:pic>
        <p:nvPicPr>
          <p:cNvPr id="9" name="Picture 8">
            <a:extLst>
              <a:ext uri="{FF2B5EF4-FFF2-40B4-BE49-F238E27FC236}">
                <a16:creationId xmlns:a16="http://schemas.microsoft.com/office/drawing/2014/main" id="{B1EB41A3-3BC5-4B81-AC0F-366FA5CE256E}"/>
              </a:ext>
            </a:extLst>
          </p:cNvPr>
          <p:cNvPicPr/>
          <p:nvPr/>
        </p:nvPicPr>
        <p:blipFill>
          <a:blip r:embed="rId5">
            <a:extLst>
              <a:ext uri="{28A0092B-C50C-407E-A947-70E740481C1C}">
                <a14:useLocalDpi xmlns:a14="http://schemas.microsoft.com/office/drawing/2010/main" val="0"/>
              </a:ext>
            </a:extLst>
          </a:blip>
          <a:stretch>
            <a:fillRect/>
          </a:stretch>
        </p:blipFill>
        <p:spPr>
          <a:xfrm rot="5400000">
            <a:off x="7580850" y="-1800836"/>
            <a:ext cx="2810314" cy="6411985"/>
          </a:xfrm>
          <a:prstGeom prst="rect">
            <a:avLst/>
          </a:prstGeom>
        </p:spPr>
      </p:pic>
    </p:spTree>
    <p:extLst>
      <p:ext uri="{BB962C8B-B14F-4D97-AF65-F5344CB8AC3E}">
        <p14:creationId xmlns:p14="http://schemas.microsoft.com/office/powerpoint/2010/main" val="223745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b="29970"/>
          <a:stretch/>
        </p:blipFill>
        <p:spPr>
          <a:xfrm>
            <a:off x="0" y="1"/>
            <a:ext cx="6199464" cy="3429000"/>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788404" y="94807"/>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897461" y="187086"/>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8" name="Picture 7">
            <a:extLst>
              <a:ext uri="{FF2B5EF4-FFF2-40B4-BE49-F238E27FC236}">
                <a16:creationId xmlns:a16="http://schemas.microsoft.com/office/drawing/2014/main" id="{45F9CDA5-2D10-459B-9814-B1212472AEE1}"/>
              </a:ext>
            </a:extLst>
          </p:cNvPr>
          <p:cNvPicPr/>
          <p:nvPr/>
        </p:nvPicPr>
        <p:blipFill>
          <a:blip r:embed="rId3">
            <a:extLst>
              <a:ext uri="{28A0092B-C50C-407E-A947-70E740481C1C}">
                <a14:useLocalDpi xmlns:a14="http://schemas.microsoft.com/office/drawing/2010/main" val="0"/>
              </a:ext>
            </a:extLst>
          </a:blip>
          <a:stretch>
            <a:fillRect/>
          </a:stretch>
        </p:blipFill>
        <p:spPr>
          <a:xfrm>
            <a:off x="0" y="19050"/>
            <a:ext cx="5584273" cy="4133850"/>
          </a:xfrm>
          <a:prstGeom prst="rect">
            <a:avLst/>
          </a:prstGeom>
        </p:spPr>
      </p:pic>
      <p:pic>
        <p:nvPicPr>
          <p:cNvPr id="5" name="Picture 4">
            <a:extLst>
              <a:ext uri="{FF2B5EF4-FFF2-40B4-BE49-F238E27FC236}">
                <a16:creationId xmlns:a16="http://schemas.microsoft.com/office/drawing/2014/main" id="{BDCCA739-436B-4608-997F-97AADD0F30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171949"/>
            <a:ext cx="12192000" cy="2686051"/>
          </a:xfrm>
          <a:prstGeom prst="rect">
            <a:avLst/>
          </a:prstGeom>
        </p:spPr>
      </p:pic>
    </p:spTree>
    <p:extLst>
      <p:ext uri="{BB962C8B-B14F-4D97-AF65-F5344CB8AC3E}">
        <p14:creationId xmlns:p14="http://schemas.microsoft.com/office/powerpoint/2010/main" val="188274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a:stretch/>
        </p:blipFill>
        <p:spPr>
          <a:xfrm>
            <a:off x="0" y="0"/>
            <a:ext cx="6199464" cy="4896485"/>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807028" y="291701"/>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916085" y="383980"/>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8" name="Picture 7">
            <a:extLst>
              <a:ext uri="{FF2B5EF4-FFF2-40B4-BE49-F238E27FC236}">
                <a16:creationId xmlns:a16="http://schemas.microsoft.com/office/drawing/2014/main" id="{4B72EBB5-4855-485D-8AA0-7D5753D59FAE}"/>
              </a:ext>
            </a:extLst>
          </p:cNvPr>
          <p:cNvPicPr/>
          <p:nvPr/>
        </p:nvPicPr>
        <p:blipFill>
          <a:blip r:embed="rId3">
            <a:extLst>
              <a:ext uri="{28A0092B-C50C-407E-A947-70E740481C1C}">
                <a14:useLocalDpi xmlns:a14="http://schemas.microsoft.com/office/drawing/2010/main" val="0"/>
              </a:ext>
            </a:extLst>
          </a:blip>
          <a:stretch>
            <a:fillRect/>
          </a:stretch>
        </p:blipFill>
        <p:spPr>
          <a:xfrm>
            <a:off x="-8390" y="0"/>
            <a:ext cx="5629910" cy="3607266"/>
          </a:xfrm>
          <a:prstGeom prst="rect">
            <a:avLst/>
          </a:prstGeom>
        </p:spPr>
      </p:pic>
      <p:pic>
        <p:nvPicPr>
          <p:cNvPr id="3" name="Picture 2">
            <a:extLst>
              <a:ext uri="{FF2B5EF4-FFF2-40B4-BE49-F238E27FC236}">
                <a16:creationId xmlns:a16="http://schemas.microsoft.com/office/drawing/2014/main" id="{07E39988-4C84-405D-82D3-14DD68FCD1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455434" y="-856559"/>
            <a:ext cx="3272741" cy="12200392"/>
          </a:xfrm>
          <a:prstGeom prst="rect">
            <a:avLst/>
          </a:prstGeom>
        </p:spPr>
      </p:pic>
    </p:spTree>
    <p:extLst>
      <p:ext uri="{BB962C8B-B14F-4D97-AF65-F5344CB8AC3E}">
        <p14:creationId xmlns:p14="http://schemas.microsoft.com/office/powerpoint/2010/main" val="78948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A295E-D775-4E58-BFFD-4CECDABF0891}"/>
              </a:ext>
            </a:extLst>
          </p:cNvPr>
          <p:cNvPicPr/>
          <p:nvPr/>
        </p:nvPicPr>
        <p:blipFill rotWithShape="1">
          <a:blip r:embed="rId2">
            <a:extLst>
              <a:ext uri="{28A0092B-C50C-407E-A947-70E740481C1C}">
                <a14:useLocalDpi xmlns:a14="http://schemas.microsoft.com/office/drawing/2010/main" val="0"/>
              </a:ext>
            </a:extLst>
          </a:blip>
          <a:srcRect r="7162"/>
          <a:stretch/>
        </p:blipFill>
        <p:spPr>
          <a:xfrm>
            <a:off x="0" y="0"/>
            <a:ext cx="6199464" cy="4896485"/>
          </a:xfrm>
          <a:prstGeom prst="rect">
            <a:avLst/>
          </a:prstGeom>
        </p:spPr>
      </p:pic>
      <p:sp>
        <p:nvSpPr>
          <p:cNvPr id="6" name="Rectangle 5">
            <a:extLst>
              <a:ext uri="{FF2B5EF4-FFF2-40B4-BE49-F238E27FC236}">
                <a16:creationId xmlns:a16="http://schemas.microsoft.com/office/drawing/2014/main" id="{4C0CF41E-3F9F-4F6B-9E69-25449C33DD99}"/>
              </a:ext>
            </a:extLst>
          </p:cNvPr>
          <p:cNvSpPr/>
          <p:nvPr/>
        </p:nvSpPr>
        <p:spPr>
          <a:xfrm>
            <a:off x="5807028" y="291701"/>
            <a:ext cx="6199464" cy="3917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0AC4175-95C1-4738-82C5-F3EB2761FA06}"/>
              </a:ext>
            </a:extLst>
          </p:cNvPr>
          <p:cNvSpPr txBox="1"/>
          <p:nvPr/>
        </p:nvSpPr>
        <p:spPr>
          <a:xfrm>
            <a:off x="5916085" y="383980"/>
            <a:ext cx="2231471" cy="369115"/>
          </a:xfrm>
          <a:prstGeom prst="rect">
            <a:avLst/>
          </a:prstGeom>
          <a:noFill/>
        </p:spPr>
        <p:txBody>
          <a:bodyPr wrap="square" rtlCol="0">
            <a:spAutoFit/>
          </a:bodyPr>
          <a:lstStyle/>
          <a:p>
            <a:r>
              <a:rPr lang="en-US" dirty="0" err="1"/>
              <a:t>Normalise</a:t>
            </a:r>
            <a:r>
              <a:rPr lang="en-US" dirty="0"/>
              <a:t> the Data</a:t>
            </a:r>
            <a:endParaRPr lang="en-GB" dirty="0"/>
          </a:p>
        </p:txBody>
      </p:sp>
      <p:pic>
        <p:nvPicPr>
          <p:cNvPr id="8" name="Picture 7">
            <a:extLst>
              <a:ext uri="{FF2B5EF4-FFF2-40B4-BE49-F238E27FC236}">
                <a16:creationId xmlns:a16="http://schemas.microsoft.com/office/drawing/2014/main" id="{4B72EBB5-4855-485D-8AA0-7D5753D59FAE}"/>
              </a:ext>
            </a:extLst>
          </p:cNvPr>
          <p:cNvPicPr/>
          <p:nvPr/>
        </p:nvPicPr>
        <p:blipFill>
          <a:blip r:embed="rId3">
            <a:extLst>
              <a:ext uri="{28A0092B-C50C-407E-A947-70E740481C1C}">
                <a14:useLocalDpi xmlns:a14="http://schemas.microsoft.com/office/drawing/2010/main" val="0"/>
              </a:ext>
            </a:extLst>
          </a:blip>
          <a:stretch>
            <a:fillRect/>
          </a:stretch>
        </p:blipFill>
        <p:spPr>
          <a:xfrm>
            <a:off x="-8390" y="0"/>
            <a:ext cx="5629910" cy="5172710"/>
          </a:xfrm>
          <a:prstGeom prst="rect">
            <a:avLst/>
          </a:prstGeom>
        </p:spPr>
      </p:pic>
      <p:pic>
        <p:nvPicPr>
          <p:cNvPr id="3" name="Picture 2">
            <a:extLst>
              <a:ext uri="{FF2B5EF4-FFF2-40B4-BE49-F238E27FC236}">
                <a16:creationId xmlns:a16="http://schemas.microsoft.com/office/drawing/2014/main" id="{ACD517AB-0552-4C58-83B5-8E1EF110BDEA}"/>
              </a:ext>
            </a:extLst>
          </p:cNvPr>
          <p:cNvPicPr>
            <a:picLocks noChangeAspect="1"/>
          </p:cNvPicPr>
          <p:nvPr/>
        </p:nvPicPr>
        <p:blipFill rotWithShape="1">
          <a:blip r:embed="rId4">
            <a:extLst>
              <a:ext uri="{28A0092B-C50C-407E-A947-70E740481C1C}">
                <a14:useLocalDpi xmlns:a14="http://schemas.microsoft.com/office/drawing/2010/main" val="0"/>
              </a:ext>
            </a:extLst>
          </a:blip>
          <a:srcRect b="9752"/>
          <a:stretch/>
        </p:blipFill>
        <p:spPr>
          <a:xfrm>
            <a:off x="-8390" y="1"/>
            <a:ext cx="5494790" cy="4501059"/>
          </a:xfrm>
          <a:prstGeom prst="rect">
            <a:avLst/>
          </a:prstGeom>
        </p:spPr>
      </p:pic>
      <p:pic>
        <p:nvPicPr>
          <p:cNvPr id="10" name="Picture 9">
            <a:extLst>
              <a:ext uri="{FF2B5EF4-FFF2-40B4-BE49-F238E27FC236}">
                <a16:creationId xmlns:a16="http://schemas.microsoft.com/office/drawing/2014/main" id="{AAB0C458-ED15-4480-8365-FCF65A51CD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0" y="4501060"/>
            <a:ext cx="12192000" cy="2399781"/>
          </a:xfrm>
          <a:prstGeom prst="rect">
            <a:avLst/>
          </a:prstGeom>
        </p:spPr>
      </p:pic>
    </p:spTree>
    <p:extLst>
      <p:ext uri="{BB962C8B-B14F-4D97-AF65-F5344CB8AC3E}">
        <p14:creationId xmlns:p14="http://schemas.microsoft.com/office/powerpoint/2010/main" val="1871037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046D7B81052145B4D98DC26A31820F" ma:contentTypeVersion="4" ma:contentTypeDescription="Create a new document." ma:contentTypeScope="" ma:versionID="f6dcbc3ca1f82fe78cbb4628df614b0f">
  <xsd:schema xmlns:xsd="http://www.w3.org/2001/XMLSchema" xmlns:xs="http://www.w3.org/2001/XMLSchema" xmlns:p="http://schemas.microsoft.com/office/2006/metadata/properties" xmlns:ns3="cd2b1857-0c9e-459b-acc8-70044e1d3bb6" targetNamespace="http://schemas.microsoft.com/office/2006/metadata/properties" ma:root="true" ma:fieldsID="e72a4d466eb5d1830b70a99550042700" ns3:_="">
    <xsd:import namespace="cd2b1857-0c9e-459b-acc8-70044e1d3b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2b1857-0c9e-459b-acc8-70044e1d3bb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52EC08-607A-4BFE-9D21-BD614B4229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2b1857-0c9e-459b-acc8-70044e1d3b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BA1E09-6E92-4551-92F8-CD9456327E36}">
  <ds:schemaRefs>
    <ds:schemaRef ds:uri="http://schemas.microsoft.com/sharepoint/v3/contenttype/forms"/>
  </ds:schemaRefs>
</ds:datastoreItem>
</file>

<file path=customXml/itemProps3.xml><?xml version="1.0" encoding="utf-8"?>
<ds:datastoreItem xmlns:ds="http://schemas.openxmlformats.org/officeDocument/2006/customXml" ds:itemID="{86B25549-658E-4474-BDF4-D6076DB50B45}">
  <ds:schemaRefs>
    <ds:schemaRef ds:uri="http://purl.org/dc/terms/"/>
    <ds:schemaRef ds:uri="http://schemas.microsoft.com/office/2006/documentManagement/types"/>
    <ds:schemaRef ds:uri="cd2b1857-0c9e-459b-acc8-70044e1d3bb6"/>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156</TotalTime>
  <Words>221</Words>
  <Application>Microsoft Office PowerPoint</Application>
  <PresentationFormat>Widescreen</PresentationFormat>
  <Paragraphs>37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Normalisation</vt:lpstr>
      <vt:lpstr>Before you start this task, remind yourselves what a database is.</vt:lpstr>
      <vt:lpstr>For Level 3 BTEC  you will explore Databases in detail and later do some programming in access, don’t worry too much its easy and you will be taught how to do it. Can’t wait?  Head straight to youtube and check out the following videos: :https://www.youtube.com/watch?v=UrYLYV7WSHM https://www.youtube.com/watch?v=HHDH6N_qjm4&amp;list=RDQMm7HOAgGEnio&amp;start_radio=1  </vt:lpstr>
      <vt:lpstr>PowerPoint Presentation</vt:lpstr>
      <vt:lpstr>There are 5 forms of Database normalisation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Answers</vt:lpstr>
      <vt:lpstr>Answers</vt:lpstr>
      <vt:lpstr>Answers</vt:lpstr>
      <vt:lpstr>Answers</vt:lpstr>
      <vt:lpstr>Answers</vt:lpstr>
      <vt:lpstr>Answers</vt:lpstr>
      <vt:lpstr>Answers</vt:lpstr>
      <vt:lpstr>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ENA</dc:creator>
  <cp:lastModifiedBy>Miss E Nakimbugwe</cp:lastModifiedBy>
  <cp:revision>15</cp:revision>
  <cp:lastPrinted>2019-11-21T08:23:17Z</cp:lastPrinted>
  <dcterms:created xsi:type="dcterms:W3CDTF">2019-11-19T14:46:30Z</dcterms:created>
  <dcterms:modified xsi:type="dcterms:W3CDTF">2020-04-17T10:08:50Z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0x01010025046D7B81052145B4D98DC26A31820F</vt:lpwstr>
  </property>
</Properties>
</file>