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992D4A"/>
    <a:srgbClr val="EF8C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69E8-14AB-4565-89B8-77B1D92A5B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8B6F7E3-16B8-4D79-9DCB-8E1C49429F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F9F1781-4DB0-4F66-B3BF-B26D28548BED}"/>
              </a:ext>
            </a:extLst>
          </p:cNvPr>
          <p:cNvSpPr>
            <a:spLocks noGrp="1"/>
          </p:cNvSpPr>
          <p:nvPr>
            <p:ph type="dt" sz="half" idx="10"/>
          </p:nvPr>
        </p:nvSpPr>
        <p:spPr/>
        <p:txBody>
          <a:bodyPr/>
          <a:lstStyle/>
          <a:p>
            <a:fld id="{BA591639-2A79-4792-B92D-E75FC2D1157A}" type="datetimeFigureOut">
              <a:rPr lang="en-GB" smtClean="0"/>
              <a:t>15/04/2020</a:t>
            </a:fld>
            <a:endParaRPr lang="en-GB"/>
          </a:p>
        </p:txBody>
      </p:sp>
      <p:sp>
        <p:nvSpPr>
          <p:cNvPr id="5" name="Footer Placeholder 4">
            <a:extLst>
              <a:ext uri="{FF2B5EF4-FFF2-40B4-BE49-F238E27FC236}">
                <a16:creationId xmlns:a16="http://schemas.microsoft.com/office/drawing/2014/main" id="{B5A5D5C9-9416-4A00-8AFD-33E1D3FD47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E6445C-7DF3-40AA-8FF0-9E26683F7E1E}"/>
              </a:ext>
            </a:extLst>
          </p:cNvPr>
          <p:cNvSpPr>
            <a:spLocks noGrp="1"/>
          </p:cNvSpPr>
          <p:nvPr>
            <p:ph type="sldNum" sz="quarter" idx="12"/>
          </p:nvPr>
        </p:nvSpPr>
        <p:spPr/>
        <p:txBody>
          <a:bodyPr/>
          <a:lstStyle/>
          <a:p>
            <a:fld id="{B0119A3F-4A94-4C4C-8775-4B8261FB5617}" type="slidenum">
              <a:rPr lang="en-GB" smtClean="0"/>
              <a:t>‹#›</a:t>
            </a:fld>
            <a:endParaRPr lang="en-GB"/>
          </a:p>
        </p:txBody>
      </p:sp>
    </p:spTree>
    <p:extLst>
      <p:ext uri="{BB962C8B-B14F-4D97-AF65-F5344CB8AC3E}">
        <p14:creationId xmlns:p14="http://schemas.microsoft.com/office/powerpoint/2010/main" val="137338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7BC38-F7CE-42F1-9187-B83D65057C4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CAB29B0-BDA2-4FDD-BA65-BE41064AA5E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959667-FFEF-4AF6-B80D-8268A4906A6E}"/>
              </a:ext>
            </a:extLst>
          </p:cNvPr>
          <p:cNvSpPr>
            <a:spLocks noGrp="1"/>
          </p:cNvSpPr>
          <p:nvPr>
            <p:ph type="dt" sz="half" idx="10"/>
          </p:nvPr>
        </p:nvSpPr>
        <p:spPr/>
        <p:txBody>
          <a:bodyPr/>
          <a:lstStyle/>
          <a:p>
            <a:fld id="{BA591639-2A79-4792-B92D-E75FC2D1157A}" type="datetimeFigureOut">
              <a:rPr lang="en-GB" smtClean="0"/>
              <a:t>15/04/2020</a:t>
            </a:fld>
            <a:endParaRPr lang="en-GB"/>
          </a:p>
        </p:txBody>
      </p:sp>
      <p:sp>
        <p:nvSpPr>
          <p:cNvPr id="5" name="Footer Placeholder 4">
            <a:extLst>
              <a:ext uri="{FF2B5EF4-FFF2-40B4-BE49-F238E27FC236}">
                <a16:creationId xmlns:a16="http://schemas.microsoft.com/office/drawing/2014/main" id="{E19EE908-F6D0-4902-B3B9-FD05729F00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ABF993-1701-4C65-9CD6-2D755B9C5B57}"/>
              </a:ext>
            </a:extLst>
          </p:cNvPr>
          <p:cNvSpPr>
            <a:spLocks noGrp="1"/>
          </p:cNvSpPr>
          <p:nvPr>
            <p:ph type="sldNum" sz="quarter" idx="12"/>
          </p:nvPr>
        </p:nvSpPr>
        <p:spPr/>
        <p:txBody>
          <a:bodyPr/>
          <a:lstStyle/>
          <a:p>
            <a:fld id="{B0119A3F-4A94-4C4C-8775-4B8261FB5617}" type="slidenum">
              <a:rPr lang="en-GB" smtClean="0"/>
              <a:t>‹#›</a:t>
            </a:fld>
            <a:endParaRPr lang="en-GB"/>
          </a:p>
        </p:txBody>
      </p:sp>
    </p:spTree>
    <p:extLst>
      <p:ext uri="{BB962C8B-B14F-4D97-AF65-F5344CB8AC3E}">
        <p14:creationId xmlns:p14="http://schemas.microsoft.com/office/powerpoint/2010/main" val="3169922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7FC347-89BE-4FB1-A41A-D6F02E8343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5939B19-B9CE-449F-915D-64AF0292E64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A4C11B-147C-4B36-B248-24C3198C27CD}"/>
              </a:ext>
            </a:extLst>
          </p:cNvPr>
          <p:cNvSpPr>
            <a:spLocks noGrp="1"/>
          </p:cNvSpPr>
          <p:nvPr>
            <p:ph type="dt" sz="half" idx="10"/>
          </p:nvPr>
        </p:nvSpPr>
        <p:spPr/>
        <p:txBody>
          <a:bodyPr/>
          <a:lstStyle/>
          <a:p>
            <a:fld id="{BA591639-2A79-4792-B92D-E75FC2D1157A}" type="datetimeFigureOut">
              <a:rPr lang="en-GB" smtClean="0"/>
              <a:t>15/04/2020</a:t>
            </a:fld>
            <a:endParaRPr lang="en-GB"/>
          </a:p>
        </p:txBody>
      </p:sp>
      <p:sp>
        <p:nvSpPr>
          <p:cNvPr id="5" name="Footer Placeholder 4">
            <a:extLst>
              <a:ext uri="{FF2B5EF4-FFF2-40B4-BE49-F238E27FC236}">
                <a16:creationId xmlns:a16="http://schemas.microsoft.com/office/drawing/2014/main" id="{6AF0B38E-6C16-4C01-94F7-84652D7886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9B389B-F6D8-4EF6-8D34-926722965731}"/>
              </a:ext>
            </a:extLst>
          </p:cNvPr>
          <p:cNvSpPr>
            <a:spLocks noGrp="1"/>
          </p:cNvSpPr>
          <p:nvPr>
            <p:ph type="sldNum" sz="quarter" idx="12"/>
          </p:nvPr>
        </p:nvSpPr>
        <p:spPr/>
        <p:txBody>
          <a:bodyPr/>
          <a:lstStyle/>
          <a:p>
            <a:fld id="{B0119A3F-4A94-4C4C-8775-4B8261FB5617}" type="slidenum">
              <a:rPr lang="en-GB" smtClean="0"/>
              <a:t>‹#›</a:t>
            </a:fld>
            <a:endParaRPr lang="en-GB"/>
          </a:p>
        </p:txBody>
      </p:sp>
    </p:spTree>
    <p:extLst>
      <p:ext uri="{BB962C8B-B14F-4D97-AF65-F5344CB8AC3E}">
        <p14:creationId xmlns:p14="http://schemas.microsoft.com/office/powerpoint/2010/main" val="159955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C2D3F-44D2-4FF0-9364-7C54214FC6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EA60463-6A2C-4EE5-BBBE-D0F4464D0FD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C6875D-8EBD-4E5B-B36F-6AC4A0E9A6E1}"/>
              </a:ext>
            </a:extLst>
          </p:cNvPr>
          <p:cNvSpPr>
            <a:spLocks noGrp="1"/>
          </p:cNvSpPr>
          <p:nvPr>
            <p:ph type="dt" sz="half" idx="10"/>
          </p:nvPr>
        </p:nvSpPr>
        <p:spPr/>
        <p:txBody>
          <a:bodyPr/>
          <a:lstStyle/>
          <a:p>
            <a:fld id="{BA591639-2A79-4792-B92D-E75FC2D1157A}" type="datetimeFigureOut">
              <a:rPr lang="en-GB" smtClean="0"/>
              <a:t>15/04/2020</a:t>
            </a:fld>
            <a:endParaRPr lang="en-GB"/>
          </a:p>
        </p:txBody>
      </p:sp>
      <p:sp>
        <p:nvSpPr>
          <p:cNvPr id="5" name="Footer Placeholder 4">
            <a:extLst>
              <a:ext uri="{FF2B5EF4-FFF2-40B4-BE49-F238E27FC236}">
                <a16:creationId xmlns:a16="http://schemas.microsoft.com/office/drawing/2014/main" id="{0C5368A0-7119-4AD0-A974-0C70AF96DE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4E471D-627D-4563-88CF-E7693CA5FE7D}"/>
              </a:ext>
            </a:extLst>
          </p:cNvPr>
          <p:cNvSpPr>
            <a:spLocks noGrp="1"/>
          </p:cNvSpPr>
          <p:nvPr>
            <p:ph type="sldNum" sz="quarter" idx="12"/>
          </p:nvPr>
        </p:nvSpPr>
        <p:spPr/>
        <p:txBody>
          <a:bodyPr/>
          <a:lstStyle/>
          <a:p>
            <a:fld id="{B0119A3F-4A94-4C4C-8775-4B8261FB5617}" type="slidenum">
              <a:rPr lang="en-GB" smtClean="0"/>
              <a:t>‹#›</a:t>
            </a:fld>
            <a:endParaRPr lang="en-GB"/>
          </a:p>
        </p:txBody>
      </p:sp>
    </p:spTree>
    <p:extLst>
      <p:ext uri="{BB962C8B-B14F-4D97-AF65-F5344CB8AC3E}">
        <p14:creationId xmlns:p14="http://schemas.microsoft.com/office/powerpoint/2010/main" val="1907183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170C7-873F-4F8F-8038-BDBA407532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DEAEBC9-1B18-4C32-BE6E-4E29C69329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124DAB-0C9D-4EDC-AB1C-42F58E5A6AF4}"/>
              </a:ext>
            </a:extLst>
          </p:cNvPr>
          <p:cNvSpPr>
            <a:spLocks noGrp="1"/>
          </p:cNvSpPr>
          <p:nvPr>
            <p:ph type="dt" sz="half" idx="10"/>
          </p:nvPr>
        </p:nvSpPr>
        <p:spPr/>
        <p:txBody>
          <a:bodyPr/>
          <a:lstStyle/>
          <a:p>
            <a:fld id="{BA591639-2A79-4792-B92D-E75FC2D1157A}" type="datetimeFigureOut">
              <a:rPr lang="en-GB" smtClean="0"/>
              <a:t>15/04/2020</a:t>
            </a:fld>
            <a:endParaRPr lang="en-GB"/>
          </a:p>
        </p:txBody>
      </p:sp>
      <p:sp>
        <p:nvSpPr>
          <p:cNvPr id="5" name="Footer Placeholder 4">
            <a:extLst>
              <a:ext uri="{FF2B5EF4-FFF2-40B4-BE49-F238E27FC236}">
                <a16:creationId xmlns:a16="http://schemas.microsoft.com/office/drawing/2014/main" id="{C3A50549-98B5-42BD-A344-04F0AC0AE8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21945F-0854-4E71-A400-C8248C70ABE7}"/>
              </a:ext>
            </a:extLst>
          </p:cNvPr>
          <p:cNvSpPr>
            <a:spLocks noGrp="1"/>
          </p:cNvSpPr>
          <p:nvPr>
            <p:ph type="sldNum" sz="quarter" idx="12"/>
          </p:nvPr>
        </p:nvSpPr>
        <p:spPr/>
        <p:txBody>
          <a:bodyPr/>
          <a:lstStyle/>
          <a:p>
            <a:fld id="{B0119A3F-4A94-4C4C-8775-4B8261FB5617}" type="slidenum">
              <a:rPr lang="en-GB" smtClean="0"/>
              <a:t>‹#›</a:t>
            </a:fld>
            <a:endParaRPr lang="en-GB"/>
          </a:p>
        </p:txBody>
      </p:sp>
    </p:spTree>
    <p:extLst>
      <p:ext uri="{BB962C8B-B14F-4D97-AF65-F5344CB8AC3E}">
        <p14:creationId xmlns:p14="http://schemas.microsoft.com/office/powerpoint/2010/main" val="4195135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85EC6-7A78-4CBB-A9A5-1D397FB4620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B746BDA-E4F8-49A2-81C6-E64A2658F62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631231-6C66-41BC-8FB3-1EAECBC681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FBCFDA-F3F7-4964-AEBE-EEFE72D621D9}"/>
              </a:ext>
            </a:extLst>
          </p:cNvPr>
          <p:cNvSpPr>
            <a:spLocks noGrp="1"/>
          </p:cNvSpPr>
          <p:nvPr>
            <p:ph type="dt" sz="half" idx="10"/>
          </p:nvPr>
        </p:nvSpPr>
        <p:spPr/>
        <p:txBody>
          <a:bodyPr/>
          <a:lstStyle/>
          <a:p>
            <a:fld id="{BA591639-2A79-4792-B92D-E75FC2D1157A}" type="datetimeFigureOut">
              <a:rPr lang="en-GB" smtClean="0"/>
              <a:t>15/04/2020</a:t>
            </a:fld>
            <a:endParaRPr lang="en-GB"/>
          </a:p>
        </p:txBody>
      </p:sp>
      <p:sp>
        <p:nvSpPr>
          <p:cNvPr id="6" name="Footer Placeholder 5">
            <a:extLst>
              <a:ext uri="{FF2B5EF4-FFF2-40B4-BE49-F238E27FC236}">
                <a16:creationId xmlns:a16="http://schemas.microsoft.com/office/drawing/2014/main" id="{D81F652E-AB34-41BA-9F85-3F3D5D1F6C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C7B9E7-9E73-4EB9-B732-6220DD8C25A6}"/>
              </a:ext>
            </a:extLst>
          </p:cNvPr>
          <p:cNvSpPr>
            <a:spLocks noGrp="1"/>
          </p:cNvSpPr>
          <p:nvPr>
            <p:ph type="sldNum" sz="quarter" idx="12"/>
          </p:nvPr>
        </p:nvSpPr>
        <p:spPr/>
        <p:txBody>
          <a:bodyPr/>
          <a:lstStyle/>
          <a:p>
            <a:fld id="{B0119A3F-4A94-4C4C-8775-4B8261FB5617}" type="slidenum">
              <a:rPr lang="en-GB" smtClean="0"/>
              <a:t>‹#›</a:t>
            </a:fld>
            <a:endParaRPr lang="en-GB"/>
          </a:p>
        </p:txBody>
      </p:sp>
    </p:spTree>
    <p:extLst>
      <p:ext uri="{BB962C8B-B14F-4D97-AF65-F5344CB8AC3E}">
        <p14:creationId xmlns:p14="http://schemas.microsoft.com/office/powerpoint/2010/main" val="2443179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DA204-1AA1-4928-A49B-39163D951E7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CD616EF-A562-4FA7-A9F1-C096B3B7EF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1CA943-39FB-43FE-B0B7-61F92CEEA6B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568FB9-F4F2-49BF-A022-C5A742B6E8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2B7B44F-595D-4659-AD97-153ED06C95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73D1FF5-2619-49CA-835C-59699877BAB9}"/>
              </a:ext>
            </a:extLst>
          </p:cNvPr>
          <p:cNvSpPr>
            <a:spLocks noGrp="1"/>
          </p:cNvSpPr>
          <p:nvPr>
            <p:ph type="dt" sz="half" idx="10"/>
          </p:nvPr>
        </p:nvSpPr>
        <p:spPr/>
        <p:txBody>
          <a:bodyPr/>
          <a:lstStyle/>
          <a:p>
            <a:fld id="{BA591639-2A79-4792-B92D-E75FC2D1157A}" type="datetimeFigureOut">
              <a:rPr lang="en-GB" smtClean="0"/>
              <a:t>15/04/2020</a:t>
            </a:fld>
            <a:endParaRPr lang="en-GB"/>
          </a:p>
        </p:txBody>
      </p:sp>
      <p:sp>
        <p:nvSpPr>
          <p:cNvPr id="8" name="Footer Placeholder 7">
            <a:extLst>
              <a:ext uri="{FF2B5EF4-FFF2-40B4-BE49-F238E27FC236}">
                <a16:creationId xmlns:a16="http://schemas.microsoft.com/office/drawing/2014/main" id="{4A7BAF53-7CEA-4130-96FC-513E4EC69A0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D5478D0-2715-497F-A41B-CF7E9E86F06E}"/>
              </a:ext>
            </a:extLst>
          </p:cNvPr>
          <p:cNvSpPr>
            <a:spLocks noGrp="1"/>
          </p:cNvSpPr>
          <p:nvPr>
            <p:ph type="sldNum" sz="quarter" idx="12"/>
          </p:nvPr>
        </p:nvSpPr>
        <p:spPr/>
        <p:txBody>
          <a:bodyPr/>
          <a:lstStyle/>
          <a:p>
            <a:fld id="{B0119A3F-4A94-4C4C-8775-4B8261FB5617}" type="slidenum">
              <a:rPr lang="en-GB" smtClean="0"/>
              <a:t>‹#›</a:t>
            </a:fld>
            <a:endParaRPr lang="en-GB"/>
          </a:p>
        </p:txBody>
      </p:sp>
    </p:spTree>
    <p:extLst>
      <p:ext uri="{BB962C8B-B14F-4D97-AF65-F5344CB8AC3E}">
        <p14:creationId xmlns:p14="http://schemas.microsoft.com/office/powerpoint/2010/main" val="46277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80723-A852-4503-8C92-87546D5D14F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D8F01F5-7BBB-4FF6-A5C6-0B6DCB624C9D}"/>
              </a:ext>
            </a:extLst>
          </p:cNvPr>
          <p:cNvSpPr>
            <a:spLocks noGrp="1"/>
          </p:cNvSpPr>
          <p:nvPr>
            <p:ph type="dt" sz="half" idx="10"/>
          </p:nvPr>
        </p:nvSpPr>
        <p:spPr/>
        <p:txBody>
          <a:bodyPr/>
          <a:lstStyle/>
          <a:p>
            <a:fld id="{BA591639-2A79-4792-B92D-E75FC2D1157A}" type="datetimeFigureOut">
              <a:rPr lang="en-GB" smtClean="0"/>
              <a:t>15/04/2020</a:t>
            </a:fld>
            <a:endParaRPr lang="en-GB"/>
          </a:p>
        </p:txBody>
      </p:sp>
      <p:sp>
        <p:nvSpPr>
          <p:cNvPr id="4" name="Footer Placeholder 3">
            <a:extLst>
              <a:ext uri="{FF2B5EF4-FFF2-40B4-BE49-F238E27FC236}">
                <a16:creationId xmlns:a16="http://schemas.microsoft.com/office/drawing/2014/main" id="{68378782-2D9C-4AAE-BA0C-335E4ECE7CC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CDA4AB9-517B-4137-B534-72B94B5C23ED}"/>
              </a:ext>
            </a:extLst>
          </p:cNvPr>
          <p:cNvSpPr>
            <a:spLocks noGrp="1"/>
          </p:cNvSpPr>
          <p:nvPr>
            <p:ph type="sldNum" sz="quarter" idx="12"/>
          </p:nvPr>
        </p:nvSpPr>
        <p:spPr/>
        <p:txBody>
          <a:bodyPr/>
          <a:lstStyle/>
          <a:p>
            <a:fld id="{B0119A3F-4A94-4C4C-8775-4B8261FB5617}" type="slidenum">
              <a:rPr lang="en-GB" smtClean="0"/>
              <a:t>‹#›</a:t>
            </a:fld>
            <a:endParaRPr lang="en-GB"/>
          </a:p>
        </p:txBody>
      </p:sp>
    </p:spTree>
    <p:extLst>
      <p:ext uri="{BB962C8B-B14F-4D97-AF65-F5344CB8AC3E}">
        <p14:creationId xmlns:p14="http://schemas.microsoft.com/office/powerpoint/2010/main" val="860326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363A9C-E2D9-4171-956F-8E8E2F9475B7}"/>
              </a:ext>
            </a:extLst>
          </p:cNvPr>
          <p:cNvSpPr>
            <a:spLocks noGrp="1"/>
          </p:cNvSpPr>
          <p:nvPr>
            <p:ph type="dt" sz="half" idx="10"/>
          </p:nvPr>
        </p:nvSpPr>
        <p:spPr/>
        <p:txBody>
          <a:bodyPr/>
          <a:lstStyle/>
          <a:p>
            <a:fld id="{BA591639-2A79-4792-B92D-E75FC2D1157A}" type="datetimeFigureOut">
              <a:rPr lang="en-GB" smtClean="0"/>
              <a:t>15/04/2020</a:t>
            </a:fld>
            <a:endParaRPr lang="en-GB"/>
          </a:p>
        </p:txBody>
      </p:sp>
      <p:sp>
        <p:nvSpPr>
          <p:cNvPr id="3" name="Footer Placeholder 2">
            <a:extLst>
              <a:ext uri="{FF2B5EF4-FFF2-40B4-BE49-F238E27FC236}">
                <a16:creationId xmlns:a16="http://schemas.microsoft.com/office/drawing/2014/main" id="{C1E0346B-C38E-4F87-AF38-7C59F38173C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551EA95-EE48-4A13-A08D-0FB0E1BD2A7C}"/>
              </a:ext>
            </a:extLst>
          </p:cNvPr>
          <p:cNvSpPr>
            <a:spLocks noGrp="1"/>
          </p:cNvSpPr>
          <p:nvPr>
            <p:ph type="sldNum" sz="quarter" idx="12"/>
          </p:nvPr>
        </p:nvSpPr>
        <p:spPr/>
        <p:txBody>
          <a:bodyPr/>
          <a:lstStyle/>
          <a:p>
            <a:fld id="{B0119A3F-4A94-4C4C-8775-4B8261FB5617}" type="slidenum">
              <a:rPr lang="en-GB" smtClean="0"/>
              <a:t>‹#›</a:t>
            </a:fld>
            <a:endParaRPr lang="en-GB"/>
          </a:p>
        </p:txBody>
      </p:sp>
    </p:spTree>
    <p:extLst>
      <p:ext uri="{BB962C8B-B14F-4D97-AF65-F5344CB8AC3E}">
        <p14:creationId xmlns:p14="http://schemas.microsoft.com/office/powerpoint/2010/main" val="73520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F12FC-FA9D-404E-A644-14C7F207B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81680AD-A1D9-4D37-B5CB-239370B019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71DDE39-B9C8-4EC7-9342-0741FDCCBE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B35BFF-762B-47C9-B1E0-C41C82491F6B}"/>
              </a:ext>
            </a:extLst>
          </p:cNvPr>
          <p:cNvSpPr>
            <a:spLocks noGrp="1"/>
          </p:cNvSpPr>
          <p:nvPr>
            <p:ph type="dt" sz="half" idx="10"/>
          </p:nvPr>
        </p:nvSpPr>
        <p:spPr/>
        <p:txBody>
          <a:bodyPr/>
          <a:lstStyle/>
          <a:p>
            <a:fld id="{BA591639-2A79-4792-B92D-E75FC2D1157A}" type="datetimeFigureOut">
              <a:rPr lang="en-GB" smtClean="0"/>
              <a:t>15/04/2020</a:t>
            </a:fld>
            <a:endParaRPr lang="en-GB"/>
          </a:p>
        </p:txBody>
      </p:sp>
      <p:sp>
        <p:nvSpPr>
          <p:cNvPr id="6" name="Footer Placeholder 5">
            <a:extLst>
              <a:ext uri="{FF2B5EF4-FFF2-40B4-BE49-F238E27FC236}">
                <a16:creationId xmlns:a16="http://schemas.microsoft.com/office/drawing/2014/main" id="{66916580-142A-4325-ADDB-A03B90B188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F29091-1097-4005-A1F4-73EBEDD2448E}"/>
              </a:ext>
            </a:extLst>
          </p:cNvPr>
          <p:cNvSpPr>
            <a:spLocks noGrp="1"/>
          </p:cNvSpPr>
          <p:nvPr>
            <p:ph type="sldNum" sz="quarter" idx="12"/>
          </p:nvPr>
        </p:nvSpPr>
        <p:spPr/>
        <p:txBody>
          <a:bodyPr/>
          <a:lstStyle/>
          <a:p>
            <a:fld id="{B0119A3F-4A94-4C4C-8775-4B8261FB5617}" type="slidenum">
              <a:rPr lang="en-GB" smtClean="0"/>
              <a:t>‹#›</a:t>
            </a:fld>
            <a:endParaRPr lang="en-GB"/>
          </a:p>
        </p:txBody>
      </p:sp>
    </p:spTree>
    <p:extLst>
      <p:ext uri="{BB962C8B-B14F-4D97-AF65-F5344CB8AC3E}">
        <p14:creationId xmlns:p14="http://schemas.microsoft.com/office/powerpoint/2010/main" val="3446310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9C0E0-83D9-4D35-9BAC-4F6598364A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146A274-5B13-441B-AA75-7F95536FDB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563AEED-96AA-4158-8A55-472785BCE6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05302E-6CB8-40EB-910E-05ABCB5449FF}"/>
              </a:ext>
            </a:extLst>
          </p:cNvPr>
          <p:cNvSpPr>
            <a:spLocks noGrp="1"/>
          </p:cNvSpPr>
          <p:nvPr>
            <p:ph type="dt" sz="half" idx="10"/>
          </p:nvPr>
        </p:nvSpPr>
        <p:spPr/>
        <p:txBody>
          <a:bodyPr/>
          <a:lstStyle/>
          <a:p>
            <a:fld id="{BA591639-2A79-4792-B92D-E75FC2D1157A}" type="datetimeFigureOut">
              <a:rPr lang="en-GB" smtClean="0"/>
              <a:t>15/04/2020</a:t>
            </a:fld>
            <a:endParaRPr lang="en-GB"/>
          </a:p>
        </p:txBody>
      </p:sp>
      <p:sp>
        <p:nvSpPr>
          <p:cNvPr id="6" name="Footer Placeholder 5">
            <a:extLst>
              <a:ext uri="{FF2B5EF4-FFF2-40B4-BE49-F238E27FC236}">
                <a16:creationId xmlns:a16="http://schemas.microsoft.com/office/drawing/2014/main" id="{6DBEF837-E1DD-4720-804B-B5DF4A2021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C7698D-F9E4-4167-86C9-5EC59BA9A8D9}"/>
              </a:ext>
            </a:extLst>
          </p:cNvPr>
          <p:cNvSpPr>
            <a:spLocks noGrp="1"/>
          </p:cNvSpPr>
          <p:nvPr>
            <p:ph type="sldNum" sz="quarter" idx="12"/>
          </p:nvPr>
        </p:nvSpPr>
        <p:spPr/>
        <p:txBody>
          <a:bodyPr/>
          <a:lstStyle/>
          <a:p>
            <a:fld id="{B0119A3F-4A94-4C4C-8775-4B8261FB5617}" type="slidenum">
              <a:rPr lang="en-GB" smtClean="0"/>
              <a:t>‹#›</a:t>
            </a:fld>
            <a:endParaRPr lang="en-GB"/>
          </a:p>
        </p:txBody>
      </p:sp>
    </p:spTree>
    <p:extLst>
      <p:ext uri="{BB962C8B-B14F-4D97-AF65-F5344CB8AC3E}">
        <p14:creationId xmlns:p14="http://schemas.microsoft.com/office/powerpoint/2010/main" val="1150950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AE0134-EF3B-4D5A-8926-0ACE3A51CD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8A90A50-9FAF-47C3-8A21-6493DC1935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7A0A11-831A-497C-98D7-B7829D69E0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91639-2A79-4792-B92D-E75FC2D1157A}" type="datetimeFigureOut">
              <a:rPr lang="en-GB" smtClean="0"/>
              <a:t>15/04/2020</a:t>
            </a:fld>
            <a:endParaRPr lang="en-GB"/>
          </a:p>
        </p:txBody>
      </p:sp>
      <p:sp>
        <p:nvSpPr>
          <p:cNvPr id="5" name="Footer Placeholder 4">
            <a:extLst>
              <a:ext uri="{FF2B5EF4-FFF2-40B4-BE49-F238E27FC236}">
                <a16:creationId xmlns:a16="http://schemas.microsoft.com/office/drawing/2014/main" id="{AAEFCA9E-D2EC-44C2-9D7D-78BFDE3C95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C8E8DE4-D894-452C-9940-0C34BD45B2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119A3F-4A94-4C4C-8775-4B8261FB5617}" type="slidenum">
              <a:rPr lang="en-GB" smtClean="0"/>
              <a:t>‹#›</a:t>
            </a:fld>
            <a:endParaRPr lang="en-GB"/>
          </a:p>
        </p:txBody>
      </p:sp>
    </p:spTree>
    <p:extLst>
      <p:ext uri="{BB962C8B-B14F-4D97-AF65-F5344CB8AC3E}">
        <p14:creationId xmlns:p14="http://schemas.microsoft.com/office/powerpoint/2010/main" val="2039951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goconstruct.org/learn-about-construction/find-the-role-for-you/ultimate-quiz/"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2AFFA893-ECD1-407F-9DB7-B4A497A84AE7}"/>
              </a:ext>
            </a:extLst>
          </p:cNvPr>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5400000">
            <a:off x="2670890" y="-2670891"/>
            <a:ext cx="6850217" cy="12192000"/>
          </a:xfrm>
          <a:prstGeom prst="rect">
            <a:avLst/>
          </a:prstGeom>
        </p:spPr>
      </p:pic>
      <p:sp>
        <p:nvSpPr>
          <p:cNvPr id="2" name="Title 1">
            <a:extLst>
              <a:ext uri="{FF2B5EF4-FFF2-40B4-BE49-F238E27FC236}">
                <a16:creationId xmlns:a16="http://schemas.microsoft.com/office/drawing/2014/main" id="{A2F18666-F2C3-4D31-9CD6-CE720EC79361}"/>
              </a:ext>
            </a:extLst>
          </p:cNvPr>
          <p:cNvSpPr>
            <a:spLocks noGrp="1"/>
          </p:cNvSpPr>
          <p:nvPr>
            <p:ph type="ctrTitle"/>
          </p:nvPr>
        </p:nvSpPr>
        <p:spPr>
          <a:xfrm>
            <a:off x="5243118" y="1086991"/>
            <a:ext cx="6238341" cy="1984222"/>
          </a:xfrm>
        </p:spPr>
        <p:txBody>
          <a:bodyPr>
            <a:noAutofit/>
          </a:bodyPr>
          <a:lstStyle/>
          <a:p>
            <a:r>
              <a:rPr lang="en-GB" sz="3600" dirty="0">
                <a:solidFill>
                  <a:srgbClr val="FF0000"/>
                </a:solidFill>
              </a:rPr>
              <a:t>Are you interested in studying </a:t>
            </a:r>
            <a:r>
              <a:rPr lang="en-GB" sz="3600" b="1" i="1" dirty="0">
                <a:solidFill>
                  <a:srgbClr val="FF0000"/>
                </a:solidFill>
              </a:rPr>
              <a:t>Constructing and Maintaining the Built Environment </a:t>
            </a:r>
            <a:r>
              <a:rPr lang="en-GB" sz="3600" dirty="0">
                <a:solidFill>
                  <a:srgbClr val="FF0000"/>
                </a:solidFill>
              </a:rPr>
              <a:t>Level 2 Technical Award?</a:t>
            </a:r>
          </a:p>
        </p:txBody>
      </p:sp>
      <p:pic>
        <p:nvPicPr>
          <p:cNvPr id="1026" name="cedb0e3f-c603-459b-a906-45f8716f7b38" descr="Image">
            <a:extLst>
              <a:ext uri="{FF2B5EF4-FFF2-40B4-BE49-F238E27FC236}">
                <a16:creationId xmlns:a16="http://schemas.microsoft.com/office/drawing/2014/main" id="{4944B7D7-A385-41B0-8783-1E7C2F50BB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1237" y="749531"/>
            <a:ext cx="3992614" cy="2659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1B999BD5-0953-48C3-AFD9-B20164A47D85}"/>
              </a:ext>
            </a:extLst>
          </p:cNvPr>
          <p:cNvSpPr/>
          <p:nvPr/>
        </p:nvSpPr>
        <p:spPr>
          <a:xfrm>
            <a:off x="788565" y="3698831"/>
            <a:ext cx="10737907" cy="2523768"/>
          </a:xfrm>
          <a:prstGeom prst="rect">
            <a:avLst/>
          </a:prstGeom>
        </p:spPr>
        <p:txBody>
          <a:bodyPr wrap="square">
            <a:spAutoFit/>
          </a:bodyPr>
          <a:lstStyle/>
          <a:p>
            <a:pPr algn="ctr"/>
            <a:r>
              <a:rPr lang="en-GB" sz="2000" b="1" dirty="0"/>
              <a:t>The following tasks are designed to give you an idea what knowledge is required for this course and what areas we will be covering. </a:t>
            </a:r>
          </a:p>
          <a:p>
            <a:pPr algn="ctr"/>
            <a:r>
              <a:rPr lang="en-GB" sz="2000" b="1" dirty="0"/>
              <a:t>Even if you have studied Construction before there is new content which we will not have covered. </a:t>
            </a:r>
            <a:br>
              <a:rPr lang="en-GB" sz="2000" b="1" dirty="0"/>
            </a:br>
            <a:r>
              <a:rPr lang="en-GB" sz="2000" b="1" i="1" u="sng" dirty="0"/>
              <a:t>Complete at least two tasks from this </a:t>
            </a:r>
            <a:r>
              <a:rPr lang="en-GB" sz="2000" b="1" i="1" u="sng" dirty="0" err="1"/>
              <a:t>powerpoint</a:t>
            </a:r>
            <a:r>
              <a:rPr lang="en-GB" sz="2000" b="1" i="1" u="sng" dirty="0"/>
              <a:t> </a:t>
            </a:r>
            <a:r>
              <a:rPr lang="en-GB" sz="2000" b="1" dirty="0"/>
              <a:t>and please send completed work (word/</a:t>
            </a:r>
            <a:r>
              <a:rPr lang="en-GB" sz="2000" b="1" dirty="0" err="1"/>
              <a:t>powerpoint</a:t>
            </a:r>
            <a:r>
              <a:rPr lang="en-GB" sz="2000" b="1" dirty="0"/>
              <a:t> files and photos of written/creative work are all fine) + any questions you have about Construction to </a:t>
            </a:r>
            <a:r>
              <a:rPr lang="en-GB" sz="2000" b="1" dirty="0">
                <a:solidFill>
                  <a:schemeClr val="accent1"/>
                </a:solidFill>
              </a:rPr>
              <a:t>hridgus@prospect.reading.sch.uk</a:t>
            </a:r>
            <a:br>
              <a:rPr lang="en-GB" sz="2000" b="1" dirty="0"/>
            </a:br>
            <a:r>
              <a:rPr lang="en-GB" sz="2000" b="1" dirty="0"/>
              <a:t>Feedback will be given on your work. </a:t>
            </a:r>
            <a:br>
              <a:rPr lang="en-GB" b="1" dirty="0"/>
            </a:br>
            <a:endParaRPr lang="en-GB" dirty="0"/>
          </a:p>
        </p:txBody>
      </p:sp>
    </p:spTree>
    <p:extLst>
      <p:ext uri="{BB962C8B-B14F-4D97-AF65-F5344CB8AC3E}">
        <p14:creationId xmlns:p14="http://schemas.microsoft.com/office/powerpoint/2010/main" val="2916100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26C12A5-96E2-4104-AB94-846BBF963E61}"/>
              </a:ext>
            </a:extLst>
          </p:cNvPr>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5400000">
            <a:off x="2670890" y="-2670891"/>
            <a:ext cx="6850217" cy="12192000"/>
          </a:xfrm>
          <a:prstGeom prst="rect">
            <a:avLst/>
          </a:prstGeom>
        </p:spPr>
      </p:pic>
      <p:sp>
        <p:nvSpPr>
          <p:cNvPr id="3" name="Content Placeholder 2">
            <a:extLst>
              <a:ext uri="{FF2B5EF4-FFF2-40B4-BE49-F238E27FC236}">
                <a16:creationId xmlns:a16="http://schemas.microsoft.com/office/drawing/2014/main" id="{3275D3A8-24A2-4ADC-A294-4D44DED0680C}"/>
              </a:ext>
            </a:extLst>
          </p:cNvPr>
          <p:cNvSpPr>
            <a:spLocks noGrp="1"/>
          </p:cNvSpPr>
          <p:nvPr>
            <p:ph idx="1"/>
          </p:nvPr>
        </p:nvSpPr>
        <p:spPr>
          <a:xfrm>
            <a:off x="931505" y="1639012"/>
            <a:ext cx="11058331" cy="4351338"/>
          </a:xfrm>
        </p:spPr>
        <p:txBody>
          <a:bodyPr>
            <a:normAutofit fontScale="92500" lnSpcReduction="10000"/>
          </a:bodyPr>
          <a:lstStyle/>
          <a:p>
            <a:pPr marL="0" indent="0">
              <a:buNone/>
            </a:pPr>
            <a:r>
              <a:rPr lang="en-GB" b="1" i="1" dirty="0">
                <a:solidFill>
                  <a:srgbClr val="FF0000"/>
                </a:solidFill>
              </a:rPr>
              <a:t>Go Construct is a FANTASTIC website. It has information about careers, apprenticeships and open door events. Please look over the website- get INSPIRED and do the following tasks</a:t>
            </a:r>
          </a:p>
          <a:p>
            <a:endParaRPr lang="en-GB" dirty="0"/>
          </a:p>
          <a:p>
            <a:pPr marL="514350" indent="-514350">
              <a:buFont typeface="+mj-lt"/>
              <a:buAutoNum type="arabicPeriod"/>
            </a:pPr>
            <a:r>
              <a:rPr lang="en-GB" dirty="0"/>
              <a:t>Complete the Go Construct Ultimate Quiz - </a:t>
            </a:r>
            <a:r>
              <a:rPr lang="en-GB" dirty="0">
                <a:hlinkClick r:id="rId3"/>
              </a:rPr>
              <a:t>https://www.goconstruct.org/learn-about-construction/find-the-role-for-you/ultimate-quiz/</a:t>
            </a:r>
            <a:r>
              <a:rPr lang="en-GB" dirty="0"/>
              <a:t>   This may help you narrow down an area of interest. </a:t>
            </a:r>
          </a:p>
          <a:p>
            <a:pPr marL="514350" indent="-514350">
              <a:buFont typeface="+mj-lt"/>
              <a:buAutoNum type="arabicPeriod"/>
            </a:pPr>
            <a:r>
              <a:rPr lang="en-GB" dirty="0"/>
              <a:t>Then make x2 Fact Files on two different construction careers that intertest you. Look at what is required (qualifications/ experience) and what that role does. Also look on the website for companies that might offer apprenticeships or work experience. Good presentation and pictures.</a:t>
            </a:r>
          </a:p>
          <a:p>
            <a:pPr marL="514350" indent="-514350">
              <a:buFont typeface="+mj-lt"/>
              <a:buAutoNum type="arabicPeriod"/>
            </a:pPr>
            <a:endParaRPr lang="en-GB" dirty="0"/>
          </a:p>
        </p:txBody>
      </p:sp>
      <p:pic>
        <p:nvPicPr>
          <p:cNvPr id="7" name="Picture 6">
            <a:extLst>
              <a:ext uri="{FF2B5EF4-FFF2-40B4-BE49-F238E27FC236}">
                <a16:creationId xmlns:a16="http://schemas.microsoft.com/office/drawing/2014/main" id="{77F9BA15-2FF4-499C-A784-155DAE5CED85}"/>
              </a:ext>
            </a:extLst>
          </p:cNvPr>
          <p:cNvPicPr>
            <a:picLocks noChangeAspect="1"/>
          </p:cNvPicPr>
          <p:nvPr/>
        </p:nvPicPr>
        <p:blipFill rotWithShape="1">
          <a:blip r:embed="rId4">
            <a:extLst>
              <a:ext uri="{28A0092B-C50C-407E-A947-70E740481C1C}">
                <a14:useLocalDpi xmlns:a14="http://schemas.microsoft.com/office/drawing/2010/main" val="0"/>
              </a:ext>
            </a:extLst>
          </a:blip>
          <a:srcRect l="7423" t="21701" r="6875" b="23151"/>
          <a:stretch/>
        </p:blipFill>
        <p:spPr>
          <a:xfrm>
            <a:off x="1782147" y="-18895"/>
            <a:ext cx="8250591" cy="1399863"/>
          </a:xfrm>
          <a:prstGeom prst="rect">
            <a:avLst/>
          </a:prstGeom>
        </p:spPr>
      </p:pic>
    </p:spTree>
    <p:extLst>
      <p:ext uri="{BB962C8B-B14F-4D97-AF65-F5344CB8AC3E}">
        <p14:creationId xmlns:p14="http://schemas.microsoft.com/office/powerpoint/2010/main" val="1158700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D4A90AD-2F1F-4B51-B5D7-95BABD454DEF}"/>
              </a:ext>
            </a:extLst>
          </p:cNvPr>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5400000">
            <a:off x="2670890" y="-2670891"/>
            <a:ext cx="6850217" cy="12192000"/>
          </a:xfrm>
          <a:prstGeom prst="rect">
            <a:avLst/>
          </a:prstGeom>
        </p:spPr>
      </p:pic>
      <p:pic>
        <p:nvPicPr>
          <p:cNvPr id="6" name="Content Placeholder 5">
            <a:extLst>
              <a:ext uri="{FF2B5EF4-FFF2-40B4-BE49-F238E27FC236}">
                <a16:creationId xmlns:a16="http://schemas.microsoft.com/office/drawing/2014/main" id="{B711CFBF-ACC5-4D9B-BCFD-2B2B504FDCF5}"/>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10548" b="23003"/>
          <a:stretch/>
        </p:blipFill>
        <p:spPr>
          <a:xfrm>
            <a:off x="3247758" y="7782"/>
            <a:ext cx="5847479" cy="2325265"/>
          </a:xfrm>
        </p:spPr>
      </p:pic>
      <p:sp>
        <p:nvSpPr>
          <p:cNvPr id="7" name="Content Placeholder 2">
            <a:extLst>
              <a:ext uri="{FF2B5EF4-FFF2-40B4-BE49-F238E27FC236}">
                <a16:creationId xmlns:a16="http://schemas.microsoft.com/office/drawing/2014/main" id="{27899C49-EB8B-467B-9658-A8E3EF972DD3}"/>
              </a:ext>
            </a:extLst>
          </p:cNvPr>
          <p:cNvSpPr txBox="1">
            <a:spLocks/>
          </p:cNvSpPr>
          <p:nvPr/>
        </p:nvSpPr>
        <p:spPr>
          <a:xfrm>
            <a:off x="931505" y="1639012"/>
            <a:ext cx="11058331"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endParaRPr lang="en-GB" dirty="0"/>
          </a:p>
        </p:txBody>
      </p:sp>
      <p:sp>
        <p:nvSpPr>
          <p:cNvPr id="8" name="Content Placeholder 2">
            <a:extLst>
              <a:ext uri="{FF2B5EF4-FFF2-40B4-BE49-F238E27FC236}">
                <a16:creationId xmlns:a16="http://schemas.microsoft.com/office/drawing/2014/main" id="{2959BA9D-3225-4C63-B9D0-DEA0F2C691DD}"/>
              </a:ext>
            </a:extLst>
          </p:cNvPr>
          <p:cNvSpPr txBox="1">
            <a:spLocks/>
          </p:cNvSpPr>
          <p:nvPr/>
        </p:nvSpPr>
        <p:spPr>
          <a:xfrm>
            <a:off x="931505" y="2524348"/>
            <a:ext cx="5595131"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b="1" i="1" dirty="0">
                <a:solidFill>
                  <a:srgbClr val="FF0000"/>
                </a:solidFill>
              </a:rPr>
              <a:t>A big part of this course is understanding how a house is built. The processes, the tools used, the careers involved and why different houses are built in different ways.</a:t>
            </a:r>
            <a:endParaRPr lang="en-GB" sz="2400" dirty="0"/>
          </a:p>
          <a:p>
            <a:pPr marL="0" indent="0">
              <a:buNone/>
            </a:pPr>
            <a:r>
              <a:rPr lang="en-GB" sz="2400" dirty="0"/>
              <a:t>Watch the TV show GRAND DESIGNS it is on 4oD and there are hundreds of episodes which show houses being built from the ground up. Watch at least 10 episodes and answer the following questions</a:t>
            </a:r>
            <a:r>
              <a:rPr lang="en-GB" sz="2400" dirty="0">
                <a:sym typeface="Wingdings" panose="05000000000000000000" pitchFamily="2" charset="2"/>
              </a:rPr>
              <a:t></a:t>
            </a:r>
            <a:endParaRPr lang="en-GB" sz="2400" dirty="0"/>
          </a:p>
        </p:txBody>
      </p:sp>
      <p:sp>
        <p:nvSpPr>
          <p:cNvPr id="9" name="TextBox 8">
            <a:extLst>
              <a:ext uri="{FF2B5EF4-FFF2-40B4-BE49-F238E27FC236}">
                <a16:creationId xmlns:a16="http://schemas.microsoft.com/office/drawing/2014/main" id="{4001A876-829A-48BC-8626-035E038DACA7}"/>
              </a:ext>
            </a:extLst>
          </p:cNvPr>
          <p:cNvSpPr txBox="1"/>
          <p:nvPr/>
        </p:nvSpPr>
        <p:spPr>
          <a:xfrm>
            <a:off x="6705636" y="2650183"/>
            <a:ext cx="4554859" cy="3170099"/>
          </a:xfrm>
          <a:prstGeom prst="rect">
            <a:avLst/>
          </a:prstGeom>
          <a:noFill/>
        </p:spPr>
        <p:txBody>
          <a:bodyPr wrap="square" rtlCol="0">
            <a:spAutoFit/>
          </a:bodyPr>
          <a:lstStyle/>
          <a:p>
            <a:pPr marL="342900" indent="-342900">
              <a:buFont typeface="+mj-lt"/>
              <a:buAutoNum type="arabicPeriod"/>
            </a:pPr>
            <a:r>
              <a:rPr lang="en-GB" sz="2000" b="1" dirty="0">
                <a:solidFill>
                  <a:srgbClr val="3333FF"/>
                </a:solidFill>
              </a:rPr>
              <a:t>What causes delays in building projects? List the reasons</a:t>
            </a:r>
          </a:p>
          <a:p>
            <a:pPr marL="342900" indent="-342900">
              <a:buFont typeface="+mj-lt"/>
              <a:buAutoNum type="arabicPeriod"/>
            </a:pPr>
            <a:r>
              <a:rPr lang="en-GB" sz="2000" b="1" dirty="0"/>
              <a:t>What types of materials can be used to build a house?</a:t>
            </a:r>
          </a:p>
          <a:p>
            <a:pPr marL="342900" indent="-342900">
              <a:buFont typeface="+mj-lt"/>
              <a:buAutoNum type="arabicPeriod"/>
            </a:pPr>
            <a:r>
              <a:rPr lang="en-GB" sz="2000" b="1" dirty="0">
                <a:solidFill>
                  <a:srgbClr val="3333FF"/>
                </a:solidFill>
              </a:rPr>
              <a:t>Why do we have to insulate a house?</a:t>
            </a:r>
          </a:p>
          <a:p>
            <a:pPr marL="342900" indent="-342900">
              <a:buFont typeface="+mj-lt"/>
              <a:buAutoNum type="arabicPeriod"/>
            </a:pPr>
            <a:r>
              <a:rPr lang="en-GB" sz="2000" b="1" dirty="0"/>
              <a:t>Who designs and draws the original plans of the building? And why is it important we have these plans?</a:t>
            </a:r>
          </a:p>
          <a:p>
            <a:pPr marL="342900" indent="-342900">
              <a:buFont typeface="+mj-lt"/>
              <a:buAutoNum type="arabicPeriod"/>
            </a:pPr>
            <a:r>
              <a:rPr lang="en-GB" sz="2000" b="1" dirty="0">
                <a:solidFill>
                  <a:srgbClr val="3333FF"/>
                </a:solidFill>
              </a:rPr>
              <a:t>Can you write BASIC step by step list of each stage of building a house?</a:t>
            </a:r>
          </a:p>
        </p:txBody>
      </p:sp>
    </p:spTree>
    <p:extLst>
      <p:ext uri="{BB962C8B-B14F-4D97-AF65-F5344CB8AC3E}">
        <p14:creationId xmlns:p14="http://schemas.microsoft.com/office/powerpoint/2010/main" val="65154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FCBF5B4-A63B-499F-A746-929F7D7FC857}"/>
              </a:ext>
            </a:extLst>
          </p:cNvPr>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5400000">
            <a:off x="2670890" y="-2670891"/>
            <a:ext cx="6850217" cy="12192000"/>
          </a:xfrm>
          <a:prstGeom prst="rect">
            <a:avLst/>
          </a:prstGeom>
        </p:spPr>
      </p:pic>
      <p:grpSp>
        <p:nvGrpSpPr>
          <p:cNvPr id="7" name="Group 6">
            <a:extLst>
              <a:ext uri="{FF2B5EF4-FFF2-40B4-BE49-F238E27FC236}">
                <a16:creationId xmlns:a16="http://schemas.microsoft.com/office/drawing/2014/main" id="{D23F2E8B-CD37-423B-91CE-2A8EF38019B8}"/>
              </a:ext>
            </a:extLst>
          </p:cNvPr>
          <p:cNvGrpSpPr/>
          <p:nvPr/>
        </p:nvGrpSpPr>
        <p:grpSpPr>
          <a:xfrm>
            <a:off x="5792964" y="0"/>
            <a:ext cx="6399035" cy="6858000"/>
            <a:chOff x="5792964" y="0"/>
            <a:chExt cx="6399035" cy="6858000"/>
          </a:xfrm>
        </p:grpSpPr>
        <p:pic>
          <p:nvPicPr>
            <p:cNvPr id="5" name="Picture 4">
              <a:extLst>
                <a:ext uri="{FF2B5EF4-FFF2-40B4-BE49-F238E27FC236}">
                  <a16:creationId xmlns:a16="http://schemas.microsoft.com/office/drawing/2014/main" id="{562A23FD-B6B8-49BF-982E-BCA35163CD99}"/>
                </a:ext>
              </a:extLst>
            </p:cNvPr>
            <p:cNvPicPr>
              <a:picLocks noChangeAspect="1"/>
            </p:cNvPicPr>
            <p:nvPr/>
          </p:nvPicPr>
          <p:blipFill>
            <a:blip r:embed="rId3"/>
            <a:stretch>
              <a:fillRect/>
            </a:stretch>
          </p:blipFill>
          <p:spPr>
            <a:xfrm>
              <a:off x="5792964" y="0"/>
              <a:ext cx="6399035" cy="6858000"/>
            </a:xfrm>
            <a:prstGeom prst="rect">
              <a:avLst/>
            </a:prstGeom>
          </p:spPr>
        </p:pic>
        <p:sp>
          <p:nvSpPr>
            <p:cNvPr id="6" name="Rectangle 5">
              <a:extLst>
                <a:ext uri="{FF2B5EF4-FFF2-40B4-BE49-F238E27FC236}">
                  <a16:creationId xmlns:a16="http://schemas.microsoft.com/office/drawing/2014/main" id="{5D2CA20E-2CAA-4A85-BDE8-0C3B7C7A207A}"/>
                </a:ext>
              </a:extLst>
            </p:cNvPr>
            <p:cNvSpPr/>
            <p:nvPr/>
          </p:nvSpPr>
          <p:spPr>
            <a:xfrm>
              <a:off x="5872294" y="1551963"/>
              <a:ext cx="6140741" cy="3523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3" name="Picture 12">
            <a:extLst>
              <a:ext uri="{FF2B5EF4-FFF2-40B4-BE49-F238E27FC236}">
                <a16:creationId xmlns:a16="http://schemas.microsoft.com/office/drawing/2014/main" id="{47C6892B-DFBF-4601-957A-51D43443E2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7083" y="86749"/>
            <a:ext cx="2667412" cy="1687091"/>
          </a:xfrm>
          <a:prstGeom prst="rect">
            <a:avLst/>
          </a:prstGeom>
        </p:spPr>
      </p:pic>
      <p:sp>
        <p:nvSpPr>
          <p:cNvPr id="14" name="TextBox 13">
            <a:extLst>
              <a:ext uri="{FF2B5EF4-FFF2-40B4-BE49-F238E27FC236}">
                <a16:creationId xmlns:a16="http://schemas.microsoft.com/office/drawing/2014/main" id="{2646EF07-0447-46E6-84E6-9109474CA7B2}"/>
              </a:ext>
            </a:extLst>
          </p:cNvPr>
          <p:cNvSpPr txBox="1"/>
          <p:nvPr/>
        </p:nvSpPr>
        <p:spPr>
          <a:xfrm>
            <a:off x="1138471" y="1904301"/>
            <a:ext cx="4554859" cy="2554545"/>
          </a:xfrm>
          <a:prstGeom prst="rect">
            <a:avLst/>
          </a:prstGeom>
          <a:noFill/>
        </p:spPr>
        <p:txBody>
          <a:bodyPr wrap="square" rtlCol="0">
            <a:spAutoFit/>
          </a:bodyPr>
          <a:lstStyle/>
          <a:p>
            <a:pPr marL="342900" indent="-342900">
              <a:buFont typeface="+mj-lt"/>
              <a:buAutoNum type="arabicPeriod"/>
            </a:pPr>
            <a:r>
              <a:rPr lang="en-GB" sz="2000" b="1" dirty="0">
                <a:solidFill>
                  <a:srgbClr val="3333FF"/>
                </a:solidFill>
              </a:rPr>
              <a:t>The table on the right shows all the PHYSICAL resources we will be using during the course. </a:t>
            </a:r>
          </a:p>
          <a:p>
            <a:pPr marL="342900" indent="-342900">
              <a:buFont typeface="+mj-lt"/>
              <a:buAutoNum type="arabicPeriod"/>
            </a:pPr>
            <a:r>
              <a:rPr lang="en-GB" sz="2000" b="1" dirty="0">
                <a:solidFill>
                  <a:srgbClr val="3333FF"/>
                </a:solidFill>
              </a:rPr>
              <a:t>We will be doing up to 5 different practical skills. </a:t>
            </a:r>
          </a:p>
          <a:p>
            <a:pPr marL="342900" indent="-342900">
              <a:buFont typeface="+mj-lt"/>
              <a:buAutoNum type="arabicPeriod"/>
            </a:pPr>
            <a:r>
              <a:rPr lang="en-GB" sz="2000" b="1" dirty="0">
                <a:solidFill>
                  <a:srgbClr val="3333FF"/>
                </a:solidFill>
              </a:rPr>
              <a:t>Can you please make sure you know what each of these words mean. I know it is a LOT of words.</a:t>
            </a:r>
          </a:p>
        </p:txBody>
      </p:sp>
      <p:sp>
        <p:nvSpPr>
          <p:cNvPr id="15" name="TextBox 14">
            <a:extLst>
              <a:ext uri="{FF2B5EF4-FFF2-40B4-BE49-F238E27FC236}">
                <a16:creationId xmlns:a16="http://schemas.microsoft.com/office/drawing/2014/main" id="{3C4874E9-C1FF-48AE-9FAE-8DFCF933B2EB}"/>
              </a:ext>
            </a:extLst>
          </p:cNvPr>
          <p:cNvSpPr txBox="1"/>
          <p:nvPr/>
        </p:nvSpPr>
        <p:spPr>
          <a:xfrm>
            <a:off x="1138470" y="4723002"/>
            <a:ext cx="4247261" cy="1200329"/>
          </a:xfrm>
          <a:prstGeom prst="rect">
            <a:avLst/>
          </a:prstGeom>
          <a:noFill/>
        </p:spPr>
        <p:txBody>
          <a:bodyPr wrap="square" rtlCol="0">
            <a:spAutoFit/>
          </a:bodyPr>
          <a:lstStyle/>
          <a:p>
            <a:r>
              <a:rPr lang="en-GB" sz="2400" b="1" dirty="0"/>
              <a:t>Task: On the next slide I have set out a template table I would like you to complete:</a:t>
            </a:r>
          </a:p>
        </p:txBody>
      </p:sp>
    </p:spTree>
    <p:extLst>
      <p:ext uri="{BB962C8B-B14F-4D97-AF65-F5344CB8AC3E}">
        <p14:creationId xmlns:p14="http://schemas.microsoft.com/office/powerpoint/2010/main" val="2634419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34C3226-C927-4860-AFEE-A191A397E83D}"/>
              </a:ext>
            </a:extLst>
          </p:cNvPr>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rot="5400000">
            <a:off x="2670890" y="-2670891"/>
            <a:ext cx="6850217" cy="12192000"/>
          </a:xfrm>
          <a:prstGeom prst="rect">
            <a:avLst/>
          </a:prstGeom>
        </p:spPr>
      </p:pic>
      <p:graphicFrame>
        <p:nvGraphicFramePr>
          <p:cNvPr id="5" name="Table 4">
            <a:extLst>
              <a:ext uri="{FF2B5EF4-FFF2-40B4-BE49-F238E27FC236}">
                <a16:creationId xmlns:a16="http://schemas.microsoft.com/office/drawing/2014/main" id="{A90B7575-2C62-483E-8557-ABC4AEF25F9F}"/>
              </a:ext>
            </a:extLst>
          </p:cNvPr>
          <p:cNvGraphicFramePr>
            <a:graphicFrameLocks noGrp="1"/>
          </p:cNvGraphicFramePr>
          <p:nvPr>
            <p:extLst>
              <p:ext uri="{D42A27DB-BD31-4B8C-83A1-F6EECF244321}">
                <p14:modId xmlns:p14="http://schemas.microsoft.com/office/powerpoint/2010/main" val="914118600"/>
              </p:ext>
            </p:extLst>
          </p:nvPr>
        </p:nvGraphicFramePr>
        <p:xfrm>
          <a:off x="169643" y="83508"/>
          <a:ext cx="8354037" cy="6683202"/>
        </p:xfrm>
        <a:graphic>
          <a:graphicData uri="http://schemas.openxmlformats.org/drawingml/2006/table">
            <a:tbl>
              <a:tblPr firstRow="1" bandRow="1">
                <a:tableStyleId>{5C22544A-7EE6-4342-B048-85BDC9FD1C3A}</a:tableStyleId>
              </a:tblPr>
              <a:tblGrid>
                <a:gridCol w="2784679">
                  <a:extLst>
                    <a:ext uri="{9D8B030D-6E8A-4147-A177-3AD203B41FA5}">
                      <a16:colId xmlns:a16="http://schemas.microsoft.com/office/drawing/2014/main" val="49876580"/>
                    </a:ext>
                  </a:extLst>
                </a:gridCol>
                <a:gridCol w="2784679">
                  <a:extLst>
                    <a:ext uri="{9D8B030D-6E8A-4147-A177-3AD203B41FA5}">
                      <a16:colId xmlns:a16="http://schemas.microsoft.com/office/drawing/2014/main" val="1738232297"/>
                    </a:ext>
                  </a:extLst>
                </a:gridCol>
                <a:gridCol w="2784679">
                  <a:extLst>
                    <a:ext uri="{9D8B030D-6E8A-4147-A177-3AD203B41FA5}">
                      <a16:colId xmlns:a16="http://schemas.microsoft.com/office/drawing/2014/main" val="1861884361"/>
                    </a:ext>
                  </a:extLst>
                </a:gridCol>
              </a:tblGrid>
              <a:tr h="371289">
                <a:tc gridSpan="3">
                  <a:txBody>
                    <a:bodyPr/>
                    <a:lstStyle/>
                    <a:p>
                      <a:pPr algn="ctr"/>
                      <a:r>
                        <a:rPr lang="en-GB" dirty="0"/>
                        <a:t>Brickwork</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806426160"/>
                  </a:ext>
                </a:extLst>
              </a:tr>
              <a:tr h="371289">
                <a:tc>
                  <a:txBody>
                    <a:bodyPr/>
                    <a:lstStyle/>
                    <a:p>
                      <a:r>
                        <a:rPr lang="en-GB" dirty="0"/>
                        <a:t>Resource  </a:t>
                      </a:r>
                    </a:p>
                  </a:txBody>
                  <a:tcPr/>
                </a:tc>
                <a:tc>
                  <a:txBody>
                    <a:bodyPr/>
                    <a:lstStyle/>
                    <a:p>
                      <a:r>
                        <a:rPr lang="en-GB" dirty="0"/>
                        <a:t>Function </a:t>
                      </a:r>
                    </a:p>
                  </a:txBody>
                  <a:tcPr/>
                </a:tc>
                <a:tc>
                  <a:txBody>
                    <a:bodyPr/>
                    <a:lstStyle/>
                    <a:p>
                      <a:r>
                        <a:rPr lang="en-GB" dirty="0"/>
                        <a:t>Picture</a:t>
                      </a:r>
                    </a:p>
                  </a:txBody>
                  <a:tcPr/>
                </a:tc>
                <a:extLst>
                  <a:ext uri="{0D108BD9-81ED-4DB2-BD59-A6C34878D82A}">
                    <a16:rowId xmlns:a16="http://schemas.microsoft.com/office/drawing/2014/main" val="105896145"/>
                  </a:ext>
                </a:extLst>
              </a:tr>
              <a:tr h="371289">
                <a:tc>
                  <a:txBody>
                    <a:bodyPr/>
                    <a:lstStyle/>
                    <a:p>
                      <a:r>
                        <a:rPr lang="en-GB" dirty="0"/>
                        <a:t>Spirit Level </a:t>
                      </a:r>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4114831453"/>
                  </a:ext>
                </a:extLst>
              </a:tr>
              <a:tr h="371289">
                <a:tc>
                  <a:txBody>
                    <a:bodyPr/>
                    <a:lstStyle/>
                    <a:p>
                      <a:r>
                        <a:rPr lang="en-GB" dirty="0"/>
                        <a:t>Brick Trowel </a:t>
                      </a:r>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778382469"/>
                  </a:ext>
                </a:extLst>
              </a:tr>
              <a:tr h="371289">
                <a:tc>
                  <a:txBody>
                    <a:bodyPr/>
                    <a:lstStyle/>
                    <a:p>
                      <a:r>
                        <a:rPr lang="en-GB" dirty="0"/>
                        <a:t>Pointing Trowel</a:t>
                      </a:r>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1579762724"/>
                  </a:ext>
                </a:extLst>
              </a:tr>
              <a:tr h="371289">
                <a:tc>
                  <a:txBody>
                    <a:bodyPr/>
                    <a:lstStyle/>
                    <a:p>
                      <a:r>
                        <a:rPr lang="en-GB" dirty="0"/>
                        <a:t>Jointer</a:t>
                      </a:r>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017206980"/>
                  </a:ext>
                </a:extLst>
              </a:tr>
              <a:tr h="371289">
                <a:tc>
                  <a:txBody>
                    <a:bodyPr/>
                    <a:lstStyle/>
                    <a:p>
                      <a:r>
                        <a:rPr lang="en-GB" dirty="0"/>
                        <a:t>Corner Blocks</a:t>
                      </a:r>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709527300"/>
                  </a:ext>
                </a:extLst>
              </a:tr>
              <a:tr h="371289">
                <a:tc>
                  <a:txBody>
                    <a:bodyPr/>
                    <a:lstStyle/>
                    <a:p>
                      <a:r>
                        <a:rPr lang="en-GB" dirty="0"/>
                        <a:t>Line Pins</a:t>
                      </a:r>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263607190"/>
                  </a:ext>
                </a:extLst>
              </a:tr>
              <a:tr h="371289">
                <a:tc>
                  <a:txBody>
                    <a:bodyPr/>
                    <a:lstStyle/>
                    <a:p>
                      <a:r>
                        <a:rPr lang="en-GB" dirty="0"/>
                        <a:t>Bolster</a:t>
                      </a:r>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58346708"/>
                  </a:ext>
                </a:extLst>
              </a:tr>
              <a:tr h="371289">
                <a:tc>
                  <a:txBody>
                    <a:bodyPr/>
                    <a:lstStyle/>
                    <a:p>
                      <a:r>
                        <a:rPr lang="en-GB" dirty="0"/>
                        <a:t>Brick Line</a:t>
                      </a:r>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210383562"/>
                  </a:ext>
                </a:extLst>
              </a:tr>
              <a:tr h="371289">
                <a:tc>
                  <a:txBody>
                    <a:bodyPr/>
                    <a:lstStyle/>
                    <a:p>
                      <a:r>
                        <a:rPr lang="en-GB" dirty="0" err="1"/>
                        <a:t>Skutch</a:t>
                      </a:r>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269380452"/>
                  </a:ext>
                </a:extLst>
              </a:tr>
              <a:tr h="371289">
                <a:tc>
                  <a:txBody>
                    <a:bodyPr/>
                    <a:lstStyle/>
                    <a:p>
                      <a:r>
                        <a:rPr lang="en-GB" dirty="0"/>
                        <a:t>Lump Hammer</a:t>
                      </a:r>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262077625"/>
                  </a:ext>
                </a:extLst>
              </a:tr>
              <a:tr h="371289">
                <a:tc>
                  <a:txBody>
                    <a:bodyPr/>
                    <a:lstStyle/>
                    <a:p>
                      <a:r>
                        <a:rPr lang="en-GB" dirty="0"/>
                        <a:t>Tape measure</a:t>
                      </a:r>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508398472"/>
                  </a:ext>
                </a:extLst>
              </a:tr>
              <a:tr h="371289">
                <a:tc>
                  <a:txBody>
                    <a:bodyPr/>
                    <a:lstStyle/>
                    <a:p>
                      <a:r>
                        <a:rPr lang="en-GB" dirty="0"/>
                        <a:t>Soft brush</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276620388"/>
                  </a:ext>
                </a:extLst>
              </a:tr>
              <a:tr h="371289">
                <a:tc>
                  <a:txBody>
                    <a:bodyPr/>
                    <a:lstStyle/>
                    <a:p>
                      <a:r>
                        <a:rPr lang="en-GB" dirty="0"/>
                        <a:t>Shovel</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753116395"/>
                  </a:ext>
                </a:extLst>
              </a:tr>
              <a:tr h="371289">
                <a:tc>
                  <a:txBody>
                    <a:bodyPr/>
                    <a:lstStyle/>
                    <a:p>
                      <a:r>
                        <a:rPr lang="en-GB" dirty="0"/>
                        <a:t>Mortar Mixer</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675822434"/>
                  </a:ext>
                </a:extLst>
              </a:tr>
              <a:tr h="371289">
                <a:tc>
                  <a:txBody>
                    <a:bodyPr/>
                    <a:lstStyle/>
                    <a:p>
                      <a:r>
                        <a:rPr lang="en-GB" dirty="0"/>
                        <a:t>Mortar Board</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288339369"/>
                  </a:ext>
                </a:extLst>
              </a:tr>
              <a:tr h="371289">
                <a:tc>
                  <a:txBody>
                    <a:bodyPr/>
                    <a:lstStyle/>
                    <a:p>
                      <a:r>
                        <a:rPr lang="en-GB" dirty="0"/>
                        <a:t>Brick Hammer</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602236518"/>
                  </a:ext>
                </a:extLst>
              </a:tr>
            </a:tbl>
          </a:graphicData>
        </a:graphic>
      </p:graphicFrame>
      <p:sp>
        <p:nvSpPr>
          <p:cNvPr id="6" name="TextBox 5">
            <a:extLst>
              <a:ext uri="{FF2B5EF4-FFF2-40B4-BE49-F238E27FC236}">
                <a16:creationId xmlns:a16="http://schemas.microsoft.com/office/drawing/2014/main" id="{884725B7-7695-4AB2-8F2D-1823008B2293}"/>
              </a:ext>
            </a:extLst>
          </p:cNvPr>
          <p:cNvSpPr txBox="1"/>
          <p:nvPr/>
        </p:nvSpPr>
        <p:spPr>
          <a:xfrm>
            <a:off x="8789282" y="704675"/>
            <a:ext cx="3572362" cy="3416320"/>
          </a:xfrm>
          <a:prstGeom prst="rect">
            <a:avLst/>
          </a:prstGeom>
          <a:noFill/>
        </p:spPr>
        <p:txBody>
          <a:bodyPr wrap="square" rtlCol="0">
            <a:spAutoFit/>
          </a:bodyPr>
          <a:lstStyle/>
          <a:p>
            <a:r>
              <a:rPr lang="en-GB" sz="2400" b="1" dirty="0"/>
              <a:t>This is an example for the Brickwork Key Words:</a:t>
            </a:r>
          </a:p>
          <a:p>
            <a:endParaRPr lang="en-GB" sz="2400" b="1" dirty="0"/>
          </a:p>
          <a:p>
            <a:r>
              <a:rPr lang="en-GB" sz="2400" b="1" dirty="0"/>
              <a:t>Please do the same for </a:t>
            </a:r>
            <a:r>
              <a:rPr lang="en-GB" sz="2400" b="1" dirty="0">
                <a:solidFill>
                  <a:srgbClr val="FF0000"/>
                </a:solidFill>
              </a:rPr>
              <a:t>CARPENTRY, </a:t>
            </a:r>
          </a:p>
          <a:p>
            <a:r>
              <a:rPr lang="en-GB" sz="2400" b="1" dirty="0">
                <a:solidFill>
                  <a:srgbClr val="FF0000"/>
                </a:solidFill>
              </a:rPr>
              <a:t>PAINTING AND DECORATING, PLASTERING, PLUMBING,</a:t>
            </a:r>
          </a:p>
          <a:p>
            <a:r>
              <a:rPr lang="en-GB" sz="2400" b="1" dirty="0">
                <a:solidFill>
                  <a:srgbClr val="FF0000"/>
                </a:solidFill>
              </a:rPr>
              <a:t>ELECTRICAL and PPE</a:t>
            </a:r>
          </a:p>
        </p:txBody>
      </p:sp>
      <p:pic>
        <p:nvPicPr>
          <p:cNvPr id="8" name="Picture 7">
            <a:extLst>
              <a:ext uri="{FF2B5EF4-FFF2-40B4-BE49-F238E27FC236}">
                <a16:creationId xmlns:a16="http://schemas.microsoft.com/office/drawing/2014/main" id="{93696BD0-725D-49BC-BC12-E2FDE0A0B6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34944" y="4245528"/>
            <a:ext cx="2025242" cy="2025242"/>
          </a:xfrm>
          <a:prstGeom prst="rect">
            <a:avLst/>
          </a:prstGeom>
        </p:spPr>
      </p:pic>
    </p:spTree>
    <p:extLst>
      <p:ext uri="{BB962C8B-B14F-4D97-AF65-F5344CB8AC3E}">
        <p14:creationId xmlns:p14="http://schemas.microsoft.com/office/powerpoint/2010/main" val="29120230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500</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Wingdings</vt:lpstr>
      <vt:lpstr>Office Theme</vt:lpstr>
      <vt:lpstr>Are you interested in studying Constructing and Maintaining the Built Environment Level 2 Technical Award?</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you interested in studying Constructing and Maintaining the Built Environment Level 2 Technical Award?</dc:title>
  <dc:creator>Ridgus, Miss H</dc:creator>
  <cp:lastModifiedBy>Ridgus, Miss H</cp:lastModifiedBy>
  <cp:revision>10</cp:revision>
  <cp:lastPrinted>2020-04-15T10:54:10Z</cp:lastPrinted>
  <dcterms:created xsi:type="dcterms:W3CDTF">2020-04-15T10:07:23Z</dcterms:created>
  <dcterms:modified xsi:type="dcterms:W3CDTF">2020-04-15T11:06:04Z</dcterms:modified>
</cp:coreProperties>
</file>