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 id="2147483709" r:id="rId6"/>
  </p:sldMasterIdLst>
  <p:notesMasterIdLst>
    <p:notesMasterId r:id="rId17"/>
  </p:notesMasterIdLst>
  <p:sldIdLst>
    <p:sldId id="276" r:id="rId7"/>
    <p:sldId id="282" r:id="rId8"/>
    <p:sldId id="278" r:id="rId9"/>
    <p:sldId id="266" r:id="rId10"/>
    <p:sldId id="267" r:id="rId11"/>
    <p:sldId id="258" r:id="rId12"/>
    <p:sldId id="260" r:id="rId13"/>
    <p:sldId id="280" r:id="rId14"/>
    <p:sldId id="269"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0A384-DBA6-44DB-9524-8F59886597F5}" type="datetimeFigureOut">
              <a:rPr lang="en-GB" smtClean="0"/>
              <a:t>03/04/2020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1F1FE-D214-40DF-AD62-829A99217D85}" type="slidenum">
              <a:rPr lang="en-GB" smtClean="0"/>
              <a:t>‹#›</a:t>
            </a:fld>
            <a:endParaRPr lang="en-GB"/>
          </a:p>
        </p:txBody>
      </p:sp>
    </p:spTree>
    <p:extLst>
      <p:ext uri="{BB962C8B-B14F-4D97-AF65-F5344CB8AC3E}">
        <p14:creationId xmlns:p14="http://schemas.microsoft.com/office/powerpoint/2010/main" val="209788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51D0E9-F2AD-4E91-A1F6-23C52B841F9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004625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44FA93-2732-402F-9F3C-80FB9EAADBDB}"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2F0F59-4B70-4442-8E26-4C4A8EF4352B}" type="slidenum">
              <a:rPr lang="en-GB" smtClean="0"/>
              <a:t>‹#›</a:t>
            </a:fld>
            <a:endParaRPr lang="en-GB"/>
          </a:p>
        </p:txBody>
      </p:sp>
    </p:spTree>
    <p:extLst>
      <p:ext uri="{BB962C8B-B14F-4D97-AF65-F5344CB8AC3E}">
        <p14:creationId xmlns:p14="http://schemas.microsoft.com/office/powerpoint/2010/main" val="58638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44FA93-2732-402F-9F3C-80FB9EAADBDB}"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2F0F59-4B70-4442-8E26-4C4A8EF4352B}" type="slidenum">
              <a:rPr lang="en-GB" smtClean="0"/>
              <a:t>‹#›</a:t>
            </a:fld>
            <a:endParaRPr lang="en-GB"/>
          </a:p>
        </p:txBody>
      </p:sp>
    </p:spTree>
    <p:extLst>
      <p:ext uri="{BB962C8B-B14F-4D97-AF65-F5344CB8AC3E}">
        <p14:creationId xmlns:p14="http://schemas.microsoft.com/office/powerpoint/2010/main" val="202770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44FA93-2732-402F-9F3C-80FB9EAADBDB}"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2F0F59-4B70-4442-8E26-4C4A8EF4352B}" type="slidenum">
              <a:rPr lang="en-GB" smtClean="0"/>
              <a:t>‹#›</a:t>
            </a:fld>
            <a:endParaRPr lang="en-GB"/>
          </a:p>
        </p:txBody>
      </p:sp>
    </p:spTree>
    <p:extLst>
      <p:ext uri="{BB962C8B-B14F-4D97-AF65-F5344CB8AC3E}">
        <p14:creationId xmlns:p14="http://schemas.microsoft.com/office/powerpoint/2010/main" val="655397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2"/>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2"/>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404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785746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2"/>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2"/>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282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494457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493512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682490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238878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91539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44FA93-2732-402F-9F3C-80FB9EAADBDB}"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2F0F59-4B70-4442-8E26-4C4A8EF4352B}" type="slidenum">
              <a:rPr lang="en-GB" smtClean="0"/>
              <a:t>‹#›</a:t>
            </a:fld>
            <a:endParaRPr lang="en-GB"/>
          </a:p>
        </p:txBody>
      </p:sp>
    </p:spTree>
    <p:extLst>
      <p:ext uri="{BB962C8B-B14F-4D97-AF65-F5344CB8AC3E}">
        <p14:creationId xmlns:p14="http://schemas.microsoft.com/office/powerpoint/2010/main" val="2614828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234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073587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029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2"/>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2"/>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024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492184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2"/>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2"/>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955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905077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667973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826112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75685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44FA93-2732-402F-9F3C-80FB9EAADBDB}"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2F0F59-4B70-4442-8E26-4C4A8EF4352B}" type="slidenum">
              <a:rPr lang="en-GB" smtClean="0"/>
              <a:t>‹#›</a:t>
            </a:fld>
            <a:endParaRPr lang="en-GB"/>
          </a:p>
        </p:txBody>
      </p:sp>
    </p:spTree>
    <p:extLst>
      <p:ext uri="{BB962C8B-B14F-4D97-AF65-F5344CB8AC3E}">
        <p14:creationId xmlns:p14="http://schemas.microsoft.com/office/powerpoint/2010/main" val="1091034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181123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903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678534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solidFill>
                  <a:prstClr val="black">
                    <a:lumMod val="95000"/>
                    <a:lumOff val="5000"/>
                  </a:prstClr>
                </a:solidFill>
              </a:rPr>
              <a:pPr/>
              <a:t>4/3/2020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1207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pPr/>
              <a:t>4/3/2020</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89336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pPr/>
              <a:t>4/3/2020</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3734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pPr/>
              <a:t>4/3/2020</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14474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pPr/>
              <a:t>4/3/2020</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78453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pPr/>
              <a:t>4/3/2020</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19733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pPr/>
              <a:t>4/3/2020</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0806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44FA93-2732-402F-9F3C-80FB9EAADBDB}"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2F0F59-4B70-4442-8E26-4C4A8EF4352B}" type="slidenum">
              <a:rPr lang="en-GB" smtClean="0"/>
              <a:t>‹#›</a:t>
            </a:fld>
            <a:endParaRPr lang="en-GB"/>
          </a:p>
        </p:txBody>
      </p:sp>
    </p:spTree>
    <p:extLst>
      <p:ext uri="{BB962C8B-B14F-4D97-AF65-F5344CB8AC3E}">
        <p14:creationId xmlns:p14="http://schemas.microsoft.com/office/powerpoint/2010/main" val="537731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pPr/>
              <a:t>4/3/2020</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51071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pPr/>
              <a:t>4/3/2020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solidFill>
                <a:srgbClr val="412425"/>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solidFill>
                  <a:srgbClr val="412425"/>
                </a:solidFill>
              </a:rPr>
              <a:pPr/>
              <a:t>‹#›</a:t>
            </a:fld>
            <a:endParaRPr lang="en-US" dirty="0">
              <a:solidFill>
                <a:srgbClr val="412425"/>
              </a:solidFill>
            </a:endParaRPr>
          </a:p>
        </p:txBody>
      </p:sp>
    </p:spTree>
    <p:extLst>
      <p:ext uri="{BB962C8B-B14F-4D97-AF65-F5344CB8AC3E}">
        <p14:creationId xmlns:p14="http://schemas.microsoft.com/office/powerpoint/2010/main" val="1668056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pPr/>
              <a:t>4/3/2020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1324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7D5506EE-1026-4F35-9ACC-BD05BE0F9B36}"/>
              </a:ext>
            </a:extLst>
          </p:cNvPr>
          <p:cNvSpPr>
            <a:spLocks noGrp="1"/>
          </p:cNvSpPr>
          <p:nvPr>
            <p:ph type="dt" sz="half" idx="10"/>
          </p:nvPr>
        </p:nvSpPr>
        <p:spPr/>
        <p:txBody>
          <a:bodyPr/>
          <a:lstStyle/>
          <a:p>
            <a:fld id="{B612A279-0833-481D-8C56-F67FD0AC6C50}" type="datetime1">
              <a:rPr lang="en-US" smtClean="0"/>
              <a:pPr/>
              <a:t>4/3/2020</a:t>
            </a:fld>
            <a:endParaRPr lang="en-US" dirty="0"/>
          </a:p>
        </p:txBody>
      </p:sp>
      <p:sp>
        <p:nvSpPr>
          <p:cNvPr id="8" name="Footer Placeholder 7">
            <a:extLst>
              <a:ext uri="{FF2B5EF4-FFF2-40B4-BE49-F238E27FC236}">
                <a16:creationId xmlns:a16="http://schemas.microsoft.com/office/drawing/2014/main" xmlns=""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999B2253-74CC-409E-BEB0-F8EFCFCB562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46566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AF33D6B0-F070-45C4-A472-19F432BE3932}"/>
              </a:ext>
            </a:extLst>
          </p:cNvPr>
          <p:cNvSpPr>
            <a:spLocks noGrp="1"/>
          </p:cNvSpPr>
          <p:nvPr>
            <p:ph type="dt" sz="half" idx="10"/>
          </p:nvPr>
        </p:nvSpPr>
        <p:spPr/>
        <p:txBody>
          <a:bodyPr/>
          <a:lstStyle/>
          <a:p>
            <a:fld id="{6587DA83-5663-4C9C-B9AA-0B40A3DAFF81}" type="datetime1">
              <a:rPr lang="en-US" smtClean="0"/>
              <a:pPr/>
              <a:t>4/3/2020</a:t>
            </a:fld>
            <a:endParaRPr lang="en-US" dirty="0"/>
          </a:p>
        </p:txBody>
      </p:sp>
      <p:sp>
        <p:nvSpPr>
          <p:cNvPr id="8" name="Footer Placeholder 7">
            <a:extLst>
              <a:ext uri="{FF2B5EF4-FFF2-40B4-BE49-F238E27FC236}">
                <a16:creationId xmlns:a16="http://schemas.microsoft.com/office/drawing/2014/main" xmlns=""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F762A46F-6BE5-4D12-9412-5CA7672EA8E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73782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303A4C9-8790-42F7-B8F3-9429D39FE742}" type="datetimeFigureOut">
              <a:rPr lang="en-GB" smtClean="0"/>
              <a:pPr/>
              <a:t>03/04/2020</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005EF20A-CCAB-4BA9-94F5-DFD0701AE0FB}" type="slidenum">
              <a:rPr lang="en-GB" smtClean="0"/>
              <a:pPr/>
              <a:t>‹#›</a:t>
            </a:fld>
            <a:endParaRPr lang="en-GB"/>
          </a:p>
        </p:txBody>
      </p:sp>
      <p:sp>
        <p:nvSpPr>
          <p:cNvPr id="5" name="Inhaltsplatzhalter 2"/>
          <p:cNvSpPr>
            <a:spLocks noGrp="1"/>
          </p:cNvSpPr>
          <p:nvPr>
            <p:ph idx="1"/>
          </p:nvPr>
        </p:nvSpPr>
        <p:spPr>
          <a:xfrm>
            <a:off x="609600" y="1052737"/>
            <a:ext cx="10972800" cy="507342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GB" dirty="0"/>
          </a:p>
        </p:txBody>
      </p:sp>
    </p:spTree>
    <p:extLst>
      <p:ext uri="{BB962C8B-B14F-4D97-AF65-F5344CB8AC3E}">
        <p14:creationId xmlns:p14="http://schemas.microsoft.com/office/powerpoint/2010/main" val="5787689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59597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96531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5655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539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44FA93-2732-402F-9F3C-80FB9EAADBDB}" type="datetimeFigureOut">
              <a:rPr lang="en-GB" smtClean="0"/>
              <a:t>03/04/2020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2F0F59-4B70-4442-8E26-4C4A8EF4352B}" type="slidenum">
              <a:rPr lang="en-GB" smtClean="0"/>
              <a:t>‹#›</a:t>
            </a:fld>
            <a:endParaRPr lang="en-GB"/>
          </a:p>
        </p:txBody>
      </p:sp>
    </p:spTree>
    <p:extLst>
      <p:ext uri="{BB962C8B-B14F-4D97-AF65-F5344CB8AC3E}">
        <p14:creationId xmlns:p14="http://schemas.microsoft.com/office/powerpoint/2010/main" val="5190075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7302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9698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6360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2875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98175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3537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7040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8469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98623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695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44FA93-2732-402F-9F3C-80FB9EAADBDB}" type="datetimeFigureOut">
              <a:rPr lang="en-GB" smtClean="0"/>
              <a:t>03/04/2020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2F0F59-4B70-4442-8E26-4C4A8EF4352B}" type="slidenum">
              <a:rPr lang="en-GB" smtClean="0"/>
              <a:t>‹#›</a:t>
            </a:fld>
            <a:endParaRPr lang="en-GB"/>
          </a:p>
        </p:txBody>
      </p:sp>
    </p:spTree>
    <p:extLst>
      <p:ext uri="{BB962C8B-B14F-4D97-AF65-F5344CB8AC3E}">
        <p14:creationId xmlns:p14="http://schemas.microsoft.com/office/powerpoint/2010/main" val="31980110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6677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47125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911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694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91688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86784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6677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82F51-24F2-421C-88D1-D9DAE1E6D735}" type="datetimeFigureOut">
              <a:rPr lang="en-GB" smtClean="0">
                <a:solidFill>
                  <a:prstClr val="black">
                    <a:tint val="75000"/>
                  </a:prstClr>
                </a:solidFill>
              </a:rPr>
              <a:pPr/>
              <a:t>03/04/2020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387505E-38A9-43EE-BEAD-B3688A42EE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8930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4FA93-2732-402F-9F3C-80FB9EAADBDB}" type="datetimeFigureOut">
              <a:rPr lang="en-GB" smtClean="0"/>
              <a:t>03/04/2020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2F0F59-4B70-4442-8E26-4C4A8EF4352B}" type="slidenum">
              <a:rPr lang="en-GB" smtClean="0"/>
              <a:t>‹#›</a:t>
            </a:fld>
            <a:endParaRPr lang="en-GB"/>
          </a:p>
        </p:txBody>
      </p:sp>
    </p:spTree>
    <p:extLst>
      <p:ext uri="{BB962C8B-B14F-4D97-AF65-F5344CB8AC3E}">
        <p14:creationId xmlns:p14="http://schemas.microsoft.com/office/powerpoint/2010/main" val="245202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4FA93-2732-402F-9F3C-80FB9EAADBDB}"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2F0F59-4B70-4442-8E26-4C4A8EF4352B}" type="slidenum">
              <a:rPr lang="en-GB" smtClean="0"/>
              <a:t>‹#›</a:t>
            </a:fld>
            <a:endParaRPr lang="en-GB"/>
          </a:p>
        </p:txBody>
      </p:sp>
    </p:spTree>
    <p:extLst>
      <p:ext uri="{BB962C8B-B14F-4D97-AF65-F5344CB8AC3E}">
        <p14:creationId xmlns:p14="http://schemas.microsoft.com/office/powerpoint/2010/main" val="85546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4FA93-2732-402F-9F3C-80FB9EAADBDB}"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2F0F59-4B70-4442-8E26-4C4A8EF4352B}" type="slidenum">
              <a:rPr lang="en-GB" smtClean="0"/>
              <a:t>‹#›</a:t>
            </a:fld>
            <a:endParaRPr lang="en-GB"/>
          </a:p>
        </p:txBody>
      </p:sp>
    </p:spTree>
    <p:extLst>
      <p:ext uri="{BB962C8B-B14F-4D97-AF65-F5344CB8AC3E}">
        <p14:creationId xmlns:p14="http://schemas.microsoft.com/office/powerpoint/2010/main" val="148193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4FA93-2732-402F-9F3C-80FB9EAADBDB}" type="datetimeFigureOut">
              <a:rPr lang="en-GB" smtClean="0"/>
              <a:t>03/04/2020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F0F59-4B70-4442-8E26-4C4A8EF4352B}" type="slidenum">
              <a:rPr lang="en-GB" smtClean="0"/>
              <a:t>‹#›</a:t>
            </a:fld>
            <a:endParaRPr lang="en-GB"/>
          </a:p>
        </p:txBody>
      </p:sp>
    </p:spTree>
    <p:extLst>
      <p:ext uri="{BB962C8B-B14F-4D97-AF65-F5344CB8AC3E}">
        <p14:creationId xmlns:p14="http://schemas.microsoft.com/office/powerpoint/2010/main" val="1791142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0298CD5-6C1E-4009-B41F-6DF62E31D3BE}" type="datetimeFigureOut">
              <a:rPr lang="en-US" smtClean="0">
                <a:solidFill>
                  <a:prstClr val="black">
                    <a:lumMod val="95000"/>
                    <a:lumOff val="5000"/>
                  </a:prstClr>
                </a:solidFill>
              </a:rPr>
              <a:pPr defTabSz="457200"/>
              <a:t>4/3/2020</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4FAB73BC-B049-4115-A692-8D63A059BFB8}" type="slidenum">
              <a:rPr lang="en-US" smtClean="0">
                <a:solidFill>
                  <a:prstClr val="black">
                    <a:lumMod val="95000"/>
                    <a:lumOff val="5000"/>
                  </a:prstClr>
                </a:solidFill>
              </a:rPr>
              <a:pPr defTabSz="457200"/>
              <a:t>‹#›</a:t>
            </a:fld>
            <a:endParaRPr lang="en-US" dirty="0">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531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0298CD5-6C1E-4009-B41F-6DF62E31D3BE}" type="datetimeFigureOut">
              <a:rPr lang="en-US" smtClean="0">
                <a:solidFill>
                  <a:prstClr val="black">
                    <a:lumMod val="95000"/>
                    <a:lumOff val="5000"/>
                  </a:prstClr>
                </a:solidFill>
              </a:rPr>
              <a:pPr defTabSz="457200"/>
              <a:t>4/3/2020</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4FAB73BC-B049-4115-A692-8D63A059BFB8}" type="slidenum">
              <a:rPr lang="en-US" smtClean="0">
                <a:solidFill>
                  <a:prstClr val="black">
                    <a:lumMod val="95000"/>
                    <a:lumOff val="5000"/>
                  </a:prstClr>
                </a:solidFill>
              </a:rPr>
              <a:pPr defTabSz="457200"/>
              <a:t>‹#›</a:t>
            </a:fld>
            <a:endParaRPr lang="en-US" dirty="0">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476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pPr/>
              <a:t>4/3/2020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pPr/>
              <a:t>‹#›</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0344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l" defTabSz="914400" rtl="0" eaLnBrk="1" latinLnBrk="0" hangingPunct="1">
        <a:lnSpc>
          <a:spcPct val="90000"/>
        </a:lnSpc>
        <a:spcBef>
          <a:spcPct val="0"/>
        </a:spcBef>
        <a:buNone/>
        <a:defRPr sz="48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2E82F51-24F2-421C-88D1-D9DAE1E6D735}" type="datetimeFigureOut">
              <a:rPr lang="en-GB" smtClean="0">
                <a:solidFill>
                  <a:prstClr val="black">
                    <a:tint val="75000"/>
                  </a:prstClr>
                </a:solidFill>
              </a:rPr>
              <a:pPr defTabSz="457200"/>
              <a:t>03/04/2020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387505E-38A9-43EE-BEAD-B3688A42EED6}"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0865229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2E82F51-24F2-421C-88D1-D9DAE1E6D735}" type="datetimeFigureOut">
              <a:rPr lang="en-GB" smtClean="0">
                <a:solidFill>
                  <a:prstClr val="black">
                    <a:tint val="75000"/>
                  </a:prstClr>
                </a:solidFill>
              </a:rPr>
              <a:pPr defTabSz="457200"/>
              <a:t>03/04/2020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387505E-38A9-43EE-BEAD-B3688A42EED6}"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75789906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7aM1x103EM" TargetMode="External"/><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slideLayout" Target="../slideLayouts/slideLayout3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73B86DA-6BE9-48F7-BC36-383B13432B3E}"/>
              </a:ext>
            </a:extLst>
          </p:cNvPr>
          <p:cNvSpPr>
            <a:spLocks noGrp="1"/>
          </p:cNvSpPr>
          <p:nvPr>
            <p:ph type="title"/>
          </p:nvPr>
        </p:nvSpPr>
        <p:spPr>
          <a:xfrm>
            <a:off x="407939" y="2936384"/>
            <a:ext cx="11543655" cy="3812146"/>
          </a:xfrm>
        </p:spPr>
        <p:txBody>
          <a:bodyPr anchor="t">
            <a:normAutofit fontScale="90000"/>
          </a:bodyPr>
          <a:lstStyle/>
          <a:p>
            <a:pPr algn="ctr"/>
            <a:r>
              <a:rPr lang="en-GB" sz="3100" b="1" u="sng" dirty="0">
                <a:solidFill>
                  <a:schemeClr val="accent1"/>
                </a:solidFill>
                <a:latin typeface="+mn-lt"/>
              </a:rPr>
              <a:t>Are you interested in studying A Level </a:t>
            </a:r>
            <a:r>
              <a:rPr lang="en-GB" sz="3100" b="1" u="sng" dirty="0" smtClean="0">
                <a:solidFill>
                  <a:schemeClr val="accent1"/>
                </a:solidFill>
                <a:latin typeface="+mn-lt"/>
              </a:rPr>
              <a:t>Politics ?</a:t>
            </a:r>
            <a:r>
              <a:rPr lang="en-GB" sz="3100" b="1" u="sng" dirty="0">
                <a:solidFill>
                  <a:schemeClr val="accent1"/>
                </a:solidFill>
                <a:latin typeface="+mn-lt"/>
              </a:rPr>
              <a:t/>
            </a:r>
            <a:br>
              <a:rPr lang="en-GB" sz="3100" b="1" u="sng" dirty="0">
                <a:solidFill>
                  <a:schemeClr val="accent1"/>
                </a:solidFill>
                <a:latin typeface="+mn-lt"/>
              </a:rPr>
            </a:br>
            <a:r>
              <a:rPr lang="en-GB" sz="3100" b="1" u="sng" dirty="0">
                <a:latin typeface="+mn-lt"/>
              </a:rPr>
              <a:t/>
            </a:r>
            <a:br>
              <a:rPr lang="en-GB" sz="3100" b="1" u="sng" dirty="0">
                <a:latin typeface="+mn-lt"/>
              </a:rPr>
            </a:br>
            <a:r>
              <a:rPr lang="en-GB" sz="2400" b="1" dirty="0">
                <a:latin typeface="+mn-lt"/>
              </a:rPr>
              <a:t>These activities are designed to give you a flavour of the key topics we study in Y12 </a:t>
            </a:r>
            <a:r>
              <a:rPr lang="en-GB" sz="2400" b="1" dirty="0" smtClean="0">
                <a:latin typeface="+mn-lt"/>
              </a:rPr>
              <a:t>Politics  </a:t>
            </a:r>
            <a:r>
              <a:rPr lang="en-GB" sz="2400" b="1" dirty="0">
                <a:latin typeface="+mn-lt"/>
              </a:rPr>
              <a:t>and to start developing your </a:t>
            </a:r>
            <a:r>
              <a:rPr lang="en-GB" sz="2400" b="1" dirty="0" smtClean="0">
                <a:latin typeface="+mn-lt"/>
              </a:rPr>
              <a:t>‘Political understanding ’.</a:t>
            </a:r>
            <a:r>
              <a:rPr lang="en-GB" sz="2400" b="1" dirty="0">
                <a:latin typeface="+mn-lt"/>
              </a:rPr>
              <a:t/>
            </a:r>
            <a:br>
              <a:rPr lang="en-GB" sz="2400" b="1" dirty="0">
                <a:latin typeface="+mn-lt"/>
              </a:rPr>
            </a:br>
            <a:r>
              <a:rPr lang="en-GB" sz="2400" b="1" i="1" u="sng" dirty="0">
                <a:latin typeface="+mn-lt"/>
              </a:rPr>
              <a:t>Complete at least one activity from each page each week to get a head-start </a:t>
            </a:r>
            <a:r>
              <a:rPr lang="en-GB" sz="2400" b="1" dirty="0">
                <a:latin typeface="+mn-lt"/>
              </a:rPr>
              <a:t>and see whether </a:t>
            </a:r>
            <a:r>
              <a:rPr lang="en-GB" sz="2400" b="1" dirty="0">
                <a:solidFill>
                  <a:prstClr val="black"/>
                </a:solidFill>
                <a:latin typeface="Calibri" panose="020F0502020204030204"/>
              </a:rPr>
              <a:t>Politics</a:t>
            </a:r>
            <a:r>
              <a:rPr lang="en-GB" sz="2400" b="1" dirty="0" smtClean="0">
                <a:latin typeface="+mn-lt"/>
              </a:rPr>
              <a:t> </a:t>
            </a:r>
            <a:r>
              <a:rPr lang="en-GB" sz="2400" b="1" dirty="0">
                <a:latin typeface="+mn-lt"/>
              </a:rPr>
              <a:t>is the subject for you.</a:t>
            </a:r>
            <a:br>
              <a:rPr lang="en-GB" sz="2400" b="1" dirty="0">
                <a:latin typeface="+mn-lt"/>
              </a:rPr>
            </a:br>
            <a:r>
              <a:rPr lang="en-GB" sz="2400" b="1" dirty="0">
                <a:latin typeface="+mn-lt"/>
              </a:rPr>
              <a:t>Please send completed work (word/</a:t>
            </a:r>
            <a:r>
              <a:rPr lang="en-GB" sz="2400" b="1" dirty="0" err="1">
                <a:latin typeface="+mn-lt"/>
              </a:rPr>
              <a:t>powerpoint</a:t>
            </a:r>
            <a:r>
              <a:rPr lang="en-GB" sz="2400" b="1" dirty="0">
                <a:latin typeface="+mn-lt"/>
              </a:rPr>
              <a:t> files and photos of written/creative work are all fine) + any questions you have about A Level </a:t>
            </a:r>
            <a:r>
              <a:rPr lang="en-GB" sz="2400" b="1" dirty="0">
                <a:solidFill>
                  <a:prstClr val="black"/>
                </a:solidFill>
                <a:latin typeface="Calibri" panose="020F0502020204030204"/>
              </a:rPr>
              <a:t>Politics</a:t>
            </a:r>
            <a:r>
              <a:rPr lang="en-GB" sz="2400" b="1" dirty="0" smtClean="0">
                <a:latin typeface="+mn-lt"/>
              </a:rPr>
              <a:t> </a:t>
            </a:r>
            <a:r>
              <a:rPr lang="en-GB" sz="2400" b="1" dirty="0">
                <a:latin typeface="+mn-lt"/>
              </a:rPr>
              <a:t>to </a:t>
            </a:r>
            <a:r>
              <a:rPr lang="en-GB" sz="2400" b="1" dirty="0">
                <a:solidFill>
                  <a:schemeClr val="accent1"/>
                </a:solidFill>
                <a:latin typeface="+mn-lt"/>
              </a:rPr>
              <a:t>cgold@prospect.reading.sch.uk</a:t>
            </a:r>
            <a:r>
              <a:rPr lang="en-GB" sz="2400" b="1" dirty="0">
                <a:latin typeface="+mn-lt"/>
              </a:rPr>
              <a:t/>
            </a:r>
            <a:br>
              <a:rPr lang="en-GB" sz="2400" b="1" dirty="0">
                <a:latin typeface="+mn-lt"/>
              </a:rPr>
            </a:br>
            <a:r>
              <a:rPr lang="en-GB" sz="2400" b="1" dirty="0">
                <a:latin typeface="+mn-lt"/>
              </a:rPr>
              <a:t>Feedback will be given on your work. </a:t>
            </a:r>
            <a:r>
              <a:rPr lang="en-GB" sz="2400" b="1" dirty="0" smtClean="0">
                <a:latin typeface="+mn-lt"/>
              </a:rPr>
              <a:t/>
            </a:r>
            <a:br>
              <a:rPr lang="en-GB" sz="2400" b="1" dirty="0" smtClean="0">
                <a:latin typeface="+mn-lt"/>
              </a:rPr>
            </a:br>
            <a:r>
              <a:rPr lang="en-GB" sz="2400" b="1" dirty="0">
                <a:latin typeface="+mn-lt"/>
              </a:rPr>
              <a:t/>
            </a:r>
            <a:br>
              <a:rPr lang="en-GB" sz="2400" b="1" dirty="0">
                <a:latin typeface="+mn-lt"/>
              </a:rPr>
            </a:br>
            <a:r>
              <a:rPr lang="en-GB" sz="2400" b="1" dirty="0">
                <a:latin typeface="+mn-lt"/>
              </a:rPr>
              <a:t>Thanks </a:t>
            </a:r>
            <a:r>
              <a:rPr lang="en-GB" sz="2400" b="1" dirty="0">
                <a:latin typeface="+mn-lt"/>
              </a:rPr>
              <a:t>for your interest in A Level </a:t>
            </a:r>
            <a:r>
              <a:rPr lang="en-GB" sz="2400" b="1" dirty="0" smtClean="0">
                <a:latin typeface="+mn-lt"/>
              </a:rPr>
              <a:t>Politics !</a:t>
            </a:r>
            <a:endParaRPr lang="en-GB" sz="2400" b="1" dirty="0">
              <a:latin typeface="+mn-lt"/>
            </a:endParaRPr>
          </a:p>
        </p:txBody>
      </p:sp>
      <p:pic>
        <p:nvPicPr>
          <p:cNvPr id="2" name="Picture 1"/>
          <p:cNvPicPr>
            <a:picLocks noChangeAspect="1"/>
          </p:cNvPicPr>
          <p:nvPr/>
        </p:nvPicPr>
        <p:blipFill>
          <a:blip r:embed="rId2"/>
          <a:stretch>
            <a:fillRect/>
          </a:stretch>
        </p:blipFill>
        <p:spPr>
          <a:xfrm>
            <a:off x="407939" y="198967"/>
            <a:ext cx="5688061" cy="2621507"/>
          </a:xfrm>
          <a:prstGeom prst="rect">
            <a:avLst/>
          </a:prstGeom>
        </p:spPr>
      </p:pic>
      <p:pic>
        <p:nvPicPr>
          <p:cNvPr id="5" name="Picture 4"/>
          <p:cNvPicPr>
            <a:picLocks noChangeAspect="1"/>
          </p:cNvPicPr>
          <p:nvPr/>
        </p:nvPicPr>
        <p:blipFill>
          <a:blip r:embed="rId3"/>
          <a:stretch>
            <a:fillRect/>
          </a:stretch>
        </p:blipFill>
        <p:spPr>
          <a:xfrm>
            <a:off x="6960857" y="198967"/>
            <a:ext cx="3976213" cy="2223572"/>
          </a:xfrm>
          <a:prstGeom prst="rect">
            <a:avLst/>
          </a:prstGeom>
        </p:spPr>
      </p:pic>
    </p:spTree>
    <p:extLst>
      <p:ext uri="{BB962C8B-B14F-4D97-AF65-F5344CB8AC3E}">
        <p14:creationId xmlns:p14="http://schemas.microsoft.com/office/powerpoint/2010/main" val="49017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648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
            <a:extLst>
              <a:ext uri="{FF2B5EF4-FFF2-40B4-BE49-F238E27FC236}">
                <a16:creationId xmlns:a16="http://schemas.microsoft.com/office/drawing/2014/main" xmlns="" id="{F33B45DC-9955-4940-B28F-81D3756AFE15}"/>
              </a:ext>
            </a:extLst>
          </p:cNvPr>
          <p:cNvSpPr>
            <a:spLocks noChangeArrowheads="1"/>
          </p:cNvSpPr>
          <p:nvPr/>
        </p:nvSpPr>
        <p:spPr bwMode="auto">
          <a:xfrm>
            <a:off x="553792" y="297712"/>
            <a:ext cx="11099492" cy="5954392"/>
          </a:xfrm>
          <a:prstGeom prst="rect">
            <a:avLst/>
          </a:prstGeom>
          <a:solidFill>
            <a:schemeClr val="accent2">
              <a:lumMod val="20000"/>
              <a:lumOff val="80000"/>
            </a:schemeClr>
          </a:solidFill>
        </p:spPr>
        <p:txBody>
          <a:bodyPr vert="horz" lIns="0" tIns="45720" rIns="0" bIns="45720" rtlCol="0" anchor="ctr">
            <a:normAutofit fontScale="77500" lnSpcReduction="20000"/>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Aft>
                <a:spcPts val="600"/>
              </a:spcAft>
              <a:buFont typeface="Calibri" panose="020F0502020204030204" pitchFamily="34" charset="0"/>
              <a:buNone/>
            </a:pPr>
            <a:r>
              <a:rPr lang="en-US" altLang="en-US" sz="2800" b="1" dirty="0">
                <a:solidFill>
                  <a:srgbClr val="000000">
                    <a:lumMod val="75000"/>
                    <a:lumOff val="25000"/>
                  </a:srgbClr>
                </a:solidFill>
                <a:latin typeface="Calibri" panose="020F0502020204030204"/>
              </a:rPr>
              <a:t>Voting Rights and Responsibilities – True or False Quiz Answers</a:t>
            </a:r>
            <a:endParaRPr lang="en-US" altLang="en-US" sz="2800" dirty="0">
              <a:solidFill>
                <a:srgbClr val="000000">
                  <a:lumMod val="75000"/>
                  <a:lumOff val="25000"/>
                </a:srgbClr>
              </a:solidFill>
              <a:latin typeface="Calibri" panose="020F0502020204030204"/>
            </a:endParaRPr>
          </a:p>
          <a:p>
            <a:pPr>
              <a:lnSpc>
                <a:spcPct val="90000"/>
              </a:lnSpc>
              <a:spcAft>
                <a:spcPts val="600"/>
              </a:spcAft>
              <a:buFont typeface="Calibri" panose="020F0502020204030204" pitchFamily="34" charset="0"/>
              <a:buAutoNum type="arabicParenR"/>
            </a:pPr>
            <a:r>
              <a:rPr lang="en-US" altLang="en-US" sz="2800" dirty="0">
                <a:solidFill>
                  <a:srgbClr val="000000">
                    <a:lumMod val="75000"/>
                    <a:lumOff val="25000"/>
                  </a:srgbClr>
                </a:solidFill>
                <a:latin typeface="Calibri" panose="020F0502020204030204"/>
              </a:rPr>
              <a:t>In 1918 women were allowed the same voting rights as men; those over 21 could vote. (False, it was women over 30 until 1928.)</a:t>
            </a:r>
          </a:p>
          <a:p>
            <a:pPr>
              <a:lnSpc>
                <a:spcPct val="90000"/>
              </a:lnSpc>
              <a:spcAft>
                <a:spcPts val="600"/>
              </a:spcAft>
              <a:buFont typeface="Calibri" panose="020F0502020204030204" pitchFamily="34" charset="0"/>
              <a:buAutoNum type="arabicParenR"/>
            </a:pPr>
            <a:r>
              <a:rPr lang="en-US" altLang="en-US" sz="2800" dirty="0">
                <a:solidFill>
                  <a:srgbClr val="000000">
                    <a:lumMod val="75000"/>
                    <a:lumOff val="25000"/>
                  </a:srgbClr>
                </a:solidFill>
                <a:latin typeface="Calibri" panose="020F0502020204030204"/>
              </a:rPr>
              <a:t>Under current voting laws, all UK residents over the age of 18 are allowed to vote in General Elections. (False, there are a number of exceptions, including members of the House of Lords, EU citizens of other countries living in the UK, convicted prisoners and people who are deemed mentally unfit to vote.)</a:t>
            </a:r>
          </a:p>
          <a:p>
            <a:pPr>
              <a:lnSpc>
                <a:spcPct val="90000"/>
              </a:lnSpc>
              <a:spcAft>
                <a:spcPts val="600"/>
              </a:spcAft>
              <a:buFont typeface="Calibri" panose="020F0502020204030204" pitchFamily="34" charset="0"/>
              <a:buAutoNum type="arabicParenR"/>
            </a:pPr>
            <a:r>
              <a:rPr lang="en-US" altLang="en-US" sz="2800" dirty="0">
                <a:solidFill>
                  <a:srgbClr val="000000">
                    <a:lumMod val="75000"/>
                    <a:lumOff val="25000"/>
                  </a:srgbClr>
                </a:solidFill>
                <a:latin typeface="Calibri" panose="020F0502020204030204"/>
              </a:rPr>
              <a:t>The UK’s Prime Minister can be voted in to serve any number of terms; there is no limit on how many times they can be elected Prime Minister. (True, unlike in the US where there is a limit of two successive terms for the President.)</a:t>
            </a:r>
          </a:p>
          <a:p>
            <a:pPr>
              <a:lnSpc>
                <a:spcPct val="90000"/>
              </a:lnSpc>
              <a:spcAft>
                <a:spcPts val="600"/>
              </a:spcAft>
              <a:buFont typeface="Calibri" panose="020F0502020204030204" pitchFamily="34" charset="0"/>
              <a:buAutoNum type="arabicParenR"/>
            </a:pPr>
            <a:r>
              <a:rPr lang="en-US" altLang="en-US" sz="2800" dirty="0">
                <a:solidFill>
                  <a:srgbClr val="000000">
                    <a:lumMod val="75000"/>
                    <a:lumOff val="25000"/>
                  </a:srgbClr>
                </a:solidFill>
                <a:latin typeface="Calibri" panose="020F0502020204030204"/>
              </a:rPr>
              <a:t>False. The UK is 39</a:t>
            </a:r>
            <a:r>
              <a:rPr lang="en-US" altLang="en-US" sz="2800" baseline="30000" dirty="0">
                <a:solidFill>
                  <a:srgbClr val="000000">
                    <a:lumMod val="75000"/>
                    <a:lumOff val="25000"/>
                  </a:srgbClr>
                </a:solidFill>
                <a:latin typeface="Calibri" panose="020F0502020204030204"/>
              </a:rPr>
              <a:t>th</a:t>
            </a:r>
            <a:r>
              <a:rPr lang="en-US" altLang="en-US" sz="2800" dirty="0">
                <a:solidFill>
                  <a:srgbClr val="000000">
                    <a:lumMod val="75000"/>
                    <a:lumOff val="25000"/>
                  </a:srgbClr>
                </a:solidFill>
                <a:latin typeface="Calibri" panose="020F0502020204030204"/>
              </a:rPr>
              <a:t>.  Rwanda is highest in the world; 61% of their lower house (the equivalent of our House of Commons) are women, whereas the figure is 32% in the UK. Only 26.4% of the House of Lords is female. Countries above the UK for female representation in Parliament include Costa Rica, Bolivia, North Macedonia, Belarus, Timor </a:t>
            </a:r>
            <a:r>
              <a:rPr lang="en-US" altLang="en-US" sz="2800" dirty="0" err="1">
                <a:solidFill>
                  <a:srgbClr val="000000">
                    <a:lumMod val="75000"/>
                    <a:lumOff val="25000"/>
                  </a:srgbClr>
                </a:solidFill>
                <a:latin typeface="Calibri" panose="020F0502020204030204"/>
              </a:rPr>
              <a:t>Leste</a:t>
            </a:r>
            <a:r>
              <a:rPr lang="en-US" altLang="en-US" sz="2800" dirty="0">
                <a:solidFill>
                  <a:srgbClr val="000000">
                    <a:lumMod val="75000"/>
                    <a:lumOff val="25000"/>
                  </a:srgbClr>
                </a:solidFill>
                <a:latin typeface="Calibri" panose="020F0502020204030204"/>
              </a:rPr>
              <a:t>, Burundi, Tanzania, Uganda and Nepal. </a:t>
            </a:r>
          </a:p>
          <a:p>
            <a:pPr>
              <a:lnSpc>
                <a:spcPct val="90000"/>
              </a:lnSpc>
              <a:spcAft>
                <a:spcPts val="600"/>
              </a:spcAft>
              <a:buFont typeface="Calibri" panose="020F0502020204030204" pitchFamily="34" charset="0"/>
              <a:buAutoNum type="arabicParenR"/>
            </a:pPr>
            <a:r>
              <a:rPr lang="en-US" altLang="en-US" sz="2800" dirty="0">
                <a:solidFill>
                  <a:srgbClr val="000000">
                    <a:lumMod val="75000"/>
                    <a:lumOff val="25000"/>
                  </a:srgbClr>
                </a:solidFill>
                <a:latin typeface="Calibri" panose="020F0502020204030204"/>
              </a:rPr>
              <a:t>In 10 countries in the world it is illegal not to vote if eligible. (False, it is 22, though not all countries enforce this. Australia is one that does though! In some countries there are fines and even removal of citizenship rights if you don’t vote!) </a:t>
            </a:r>
          </a:p>
          <a:p>
            <a:pPr>
              <a:lnSpc>
                <a:spcPct val="90000"/>
              </a:lnSpc>
              <a:spcAft>
                <a:spcPts val="600"/>
              </a:spcAft>
              <a:buFont typeface="Calibri" panose="020F0502020204030204" pitchFamily="34" charset="0"/>
              <a:buAutoNum type="arabicParenR"/>
            </a:pPr>
            <a:r>
              <a:rPr lang="en-US" altLang="en-US" sz="2800" dirty="0">
                <a:solidFill>
                  <a:srgbClr val="000000">
                    <a:lumMod val="75000"/>
                    <a:lumOff val="25000"/>
                  </a:srgbClr>
                </a:solidFill>
                <a:latin typeface="Calibri" panose="020F0502020204030204"/>
              </a:rPr>
              <a:t>In the last General Election in 2017, fewer than three quarters of the population entitled to vote actually did. (True, only 69 percent voted. At least this was higher than the 59% in 2001!)</a:t>
            </a:r>
          </a:p>
          <a:p>
            <a:pPr>
              <a:lnSpc>
                <a:spcPct val="90000"/>
              </a:lnSpc>
              <a:spcAft>
                <a:spcPts val="600"/>
              </a:spcAft>
              <a:buFont typeface="Calibri" panose="020F0502020204030204" pitchFamily="34" charset="0"/>
              <a:buAutoNum type="arabicParenR"/>
            </a:pPr>
            <a:endParaRPr lang="en-US" altLang="en-US" sz="1500" dirty="0">
              <a:solidFill>
                <a:srgbClr val="000000">
                  <a:lumMod val="75000"/>
                  <a:lumOff val="25000"/>
                </a:srgbClr>
              </a:solidFill>
              <a:latin typeface="Calibri" panose="020F0502020204030204"/>
            </a:endParaRPr>
          </a:p>
        </p:txBody>
      </p:sp>
      <p:sp>
        <p:nvSpPr>
          <p:cNvPr id="2" name="Rectangle 1">
            <a:extLst>
              <a:ext uri="{FF2B5EF4-FFF2-40B4-BE49-F238E27FC236}">
                <a16:creationId xmlns:a16="http://schemas.microsoft.com/office/drawing/2014/main" xmlns="" id="{E97FEAEB-74A5-0E4A-AD91-B2E68F764B4C}"/>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pitchFamily="2" charset="0"/>
              </a:rPr>
              <a:t> </a:t>
            </a:r>
            <a:endParaRPr lang="en-US" dirty="0">
              <a:solidFill>
                <a:srgbClr val="000000"/>
              </a:solidFill>
            </a:endParaRPr>
          </a:p>
        </p:txBody>
      </p:sp>
    </p:spTree>
    <p:custDataLst>
      <p:tags r:id="rId1"/>
    </p:custDataLst>
    <p:extLst>
      <p:ext uri="{BB962C8B-B14F-4D97-AF65-F5344CB8AC3E}">
        <p14:creationId xmlns:p14="http://schemas.microsoft.com/office/powerpoint/2010/main" val="291741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828" y="260647"/>
            <a:ext cx="9167173" cy="1052997"/>
          </a:xfrm>
        </p:spPr>
        <p:txBody>
          <a:bodyPr>
            <a:normAutofit fontScale="90000"/>
          </a:bodyPr>
          <a:lstStyle/>
          <a:p>
            <a:pPr algn="ctr"/>
            <a:r>
              <a:rPr lang="en-GB" sz="3200" b="1" u="sng" dirty="0"/>
              <a:t>How does Politics affect Me</a:t>
            </a:r>
            <a:r>
              <a:rPr lang="en-GB" sz="3200" b="1" u="sng" dirty="0" smtClean="0"/>
              <a:t>?</a:t>
            </a:r>
            <a:r>
              <a:rPr lang="en-GB" sz="3200" b="1" dirty="0" smtClean="0"/>
              <a:t/>
            </a:r>
            <a:br>
              <a:rPr lang="en-GB" sz="3200" b="1" dirty="0" smtClean="0"/>
            </a:br>
            <a:r>
              <a:rPr lang="pt-BR" sz="2000" dirty="0">
                <a:solidFill>
                  <a:prstClr val="black"/>
                </a:solidFill>
                <a:latin typeface="Comic Sans MS" panose="030F0702030302020204" pitchFamily="66" charset="0"/>
              </a:rPr>
              <a:t>“ J u s t  b e c a u s e  y o u  d o n o t  t a k e  a n  in t e r e s t in </a:t>
            </a:r>
            <a:r>
              <a:rPr lang="pt-BR" sz="2000" dirty="0" smtClean="0">
                <a:solidFill>
                  <a:prstClr val="black"/>
                </a:solidFill>
                <a:latin typeface="Comic Sans MS" panose="030F0702030302020204" pitchFamily="66" charset="0"/>
              </a:rPr>
              <a:t>politics</a:t>
            </a:r>
            <a:r>
              <a:rPr lang="pt-BR" sz="2000" dirty="0">
                <a:solidFill>
                  <a:prstClr val="black"/>
                </a:solidFill>
                <a:latin typeface="Comic Sans MS" panose="030F0702030302020204" pitchFamily="66" charset="0"/>
              </a:rPr>
              <a:t>  d o e s n’t  m e a n  p olitic s  w o n’t t a k e  a n in t e r e s t  in  y o u." </a:t>
            </a:r>
            <a:br>
              <a:rPr lang="pt-BR" sz="2000" dirty="0">
                <a:solidFill>
                  <a:prstClr val="black"/>
                </a:solidFill>
                <a:latin typeface="Comic Sans MS" panose="030F0702030302020204" pitchFamily="66" charset="0"/>
              </a:rPr>
            </a:br>
            <a:r>
              <a:rPr lang="pt-BR" sz="2000" dirty="0">
                <a:solidFill>
                  <a:prstClr val="black"/>
                </a:solidFill>
                <a:latin typeface="Comic Sans MS" panose="030F0702030302020204" pitchFamily="66" charset="0"/>
              </a:rPr>
              <a:t>P e ricle s, </a:t>
            </a:r>
            <a:r>
              <a:rPr lang="pt-BR" sz="2000" dirty="0" smtClean="0">
                <a:solidFill>
                  <a:prstClr val="black"/>
                </a:solidFill>
                <a:latin typeface="Comic Sans MS" panose="030F0702030302020204" pitchFamily="66" charset="0"/>
              </a:rPr>
              <a:t>C5th </a:t>
            </a:r>
            <a:r>
              <a:rPr lang="pt-BR" sz="2000" dirty="0">
                <a:solidFill>
                  <a:prstClr val="black"/>
                </a:solidFill>
                <a:latin typeface="Comic Sans MS" panose="030F0702030302020204" pitchFamily="66" charset="0"/>
              </a:rPr>
              <a:t>c </a:t>
            </a:r>
            <a:r>
              <a:rPr lang="pt-BR" sz="2000" dirty="0" smtClean="0">
                <a:solidFill>
                  <a:prstClr val="black"/>
                </a:solidFill>
                <a:latin typeface="Comic Sans MS" panose="030F0702030302020204" pitchFamily="66" charset="0"/>
              </a:rPr>
              <a:t> </a:t>
            </a:r>
            <a:r>
              <a:rPr lang="pt-BR" sz="2000" dirty="0">
                <a:solidFill>
                  <a:prstClr val="black"/>
                </a:solidFill>
                <a:latin typeface="Comic Sans MS" panose="030F0702030302020204" pitchFamily="66" charset="0"/>
              </a:rPr>
              <a:t>B C</a:t>
            </a:r>
            <a:endParaRPr lang="en-GB" sz="2000" b="1" dirty="0"/>
          </a:p>
        </p:txBody>
      </p:sp>
      <p:sp>
        <p:nvSpPr>
          <p:cNvPr id="3" name="Content Placeholder 2"/>
          <p:cNvSpPr>
            <a:spLocks noGrp="1"/>
          </p:cNvSpPr>
          <p:nvPr>
            <p:ph idx="1"/>
          </p:nvPr>
        </p:nvSpPr>
        <p:spPr>
          <a:xfrm>
            <a:off x="216516" y="260648"/>
            <a:ext cx="2913050" cy="4157836"/>
          </a:xfrm>
        </p:spPr>
        <p:txBody>
          <a:bodyPr>
            <a:normAutofit fontScale="47500" lnSpcReduction="20000"/>
          </a:bodyPr>
          <a:lstStyle/>
          <a:p>
            <a:pPr marL="514350" indent="-514350">
              <a:buFont typeface="+mj-lt"/>
              <a:buAutoNum type="arabicPeriod"/>
            </a:pPr>
            <a:r>
              <a:rPr lang="en-GB" sz="2900" b="1" dirty="0" smtClean="0"/>
              <a:t>Well, Politics affects EVERYONE</a:t>
            </a:r>
          </a:p>
          <a:p>
            <a:pPr marL="514350" indent="-514350">
              <a:buFont typeface="+mj-lt"/>
              <a:buAutoNum type="arabicPeriod"/>
            </a:pPr>
            <a:r>
              <a:rPr lang="en-GB" sz="2900" b="1" dirty="0" smtClean="0"/>
              <a:t>Politicians make laws that affect every aspect of our lives</a:t>
            </a:r>
          </a:p>
          <a:p>
            <a:pPr marL="514350" indent="-514350">
              <a:buFont typeface="+mj-lt"/>
              <a:buAutoNum type="arabicPeriod"/>
            </a:pPr>
            <a:r>
              <a:rPr lang="en-GB" sz="2900" b="1" dirty="0" smtClean="0"/>
              <a:t>As our elected representatives, politicians are a major link between us and real power and influence</a:t>
            </a:r>
          </a:p>
          <a:p>
            <a:pPr marL="514350" indent="-514350">
              <a:buFont typeface="+mj-lt"/>
              <a:buAutoNum type="arabicPeriod"/>
            </a:pPr>
            <a:r>
              <a:rPr lang="en-GB" sz="2900" b="1" dirty="0" smtClean="0"/>
              <a:t>Without participation, we lose knowledge, accountability, and an ability to influence events</a:t>
            </a:r>
          </a:p>
          <a:p>
            <a:pPr marL="0" indent="0">
              <a:buNone/>
            </a:pPr>
            <a:r>
              <a:rPr lang="en-GB" sz="5800" dirty="0" smtClean="0">
                <a:solidFill>
                  <a:schemeClr val="accent1"/>
                </a:solidFill>
                <a:latin typeface="Comic Sans MS" panose="030F0702030302020204" pitchFamily="66" charset="0"/>
              </a:rPr>
              <a:t>List 5 ways politics has affected you and your family </a:t>
            </a:r>
            <a:endParaRPr lang="en-GB" sz="5800" dirty="0">
              <a:solidFill>
                <a:schemeClr val="accent1"/>
              </a:solidFill>
              <a:latin typeface="Comic Sans MS" panose="030F0702030302020204" pitchFamily="66" charset="0"/>
            </a:endParaRPr>
          </a:p>
          <a:p>
            <a:endParaRPr lang="en-GB" dirty="0"/>
          </a:p>
        </p:txBody>
      </p:sp>
      <p:pic>
        <p:nvPicPr>
          <p:cNvPr id="1026" name="Picture 2" descr="http://www.gannett-cdn.com/-mm-/ac1394dbdcca6a36cbf486633b129cd813095ac3/r=x404&amp;c=534x401/local/-/media/USATODAY/GenericImages/2013/05/14/fast-food-workers-in-ny-4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45" y="4418484"/>
            <a:ext cx="2976749" cy="22353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s.independent.co.uk/wp-content/uploads/2011/02/scho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7996" y="1441005"/>
            <a:ext cx="2795067" cy="18606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logs-images.forbes.com/brucejapsen/files/2013/03/Lurie-Childrens-Convenient-C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9040" y="4669479"/>
            <a:ext cx="2845096" cy="18939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hinadaily.com.cn/english/doc/2005-03/24/xin_58030224084311104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745" y="1838433"/>
            <a:ext cx="1899535" cy="22855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libertariannews.org/wp-content/uploads/2011/08/taxes_peop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2862" y="4183831"/>
            <a:ext cx="2318614" cy="24700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stretch>
            <a:fillRect/>
          </a:stretch>
        </p:blipFill>
        <p:spPr>
          <a:xfrm>
            <a:off x="8538226" y="1625447"/>
            <a:ext cx="3651821" cy="2213040"/>
          </a:xfrm>
          <a:prstGeom prst="rect">
            <a:avLst/>
          </a:prstGeom>
        </p:spPr>
      </p:pic>
    </p:spTree>
    <p:extLst>
      <p:ext uri="{BB962C8B-B14F-4D97-AF65-F5344CB8AC3E}">
        <p14:creationId xmlns:p14="http://schemas.microsoft.com/office/powerpoint/2010/main" val="279173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additive="base">
                                        <p:cTn id="31" dur="500" fill="hold"/>
                                        <p:tgtEl>
                                          <p:spTgt spid="1032"/>
                                        </p:tgtEl>
                                        <p:attrNameLst>
                                          <p:attrName>ppt_x</p:attrName>
                                        </p:attrNameLst>
                                      </p:cBhvr>
                                      <p:tavLst>
                                        <p:tav tm="0">
                                          <p:val>
                                            <p:strVal val="#ppt_x"/>
                                          </p:val>
                                        </p:tav>
                                        <p:tav tm="100000">
                                          <p:val>
                                            <p:strVal val="#ppt_x"/>
                                          </p:val>
                                        </p:tav>
                                      </p:tavLst>
                                    </p:anim>
                                    <p:anim calcmode="lin" valueType="num">
                                      <p:cBhvr additive="base">
                                        <p:cTn id="3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additive="base">
                                        <p:cTn id="37" dur="500" fill="hold"/>
                                        <p:tgtEl>
                                          <p:spTgt spid="1030"/>
                                        </p:tgtEl>
                                        <p:attrNameLst>
                                          <p:attrName>ppt_x</p:attrName>
                                        </p:attrNameLst>
                                      </p:cBhvr>
                                      <p:tavLst>
                                        <p:tav tm="0">
                                          <p:val>
                                            <p:strVal val="#ppt_x"/>
                                          </p:val>
                                        </p:tav>
                                        <p:tav tm="100000">
                                          <p:val>
                                            <p:strVal val="#ppt_x"/>
                                          </p:val>
                                        </p:tav>
                                      </p:tavLst>
                                    </p:anim>
                                    <p:anim calcmode="lin" valueType="num">
                                      <p:cBhvr additive="base">
                                        <p:cTn id="3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4"/>
                                        </p:tgtEl>
                                        <p:attrNameLst>
                                          <p:attrName>style.visibility</p:attrName>
                                        </p:attrNameLst>
                                      </p:cBhvr>
                                      <p:to>
                                        <p:strVal val="visible"/>
                                      </p:to>
                                    </p:set>
                                    <p:anim calcmode="lin" valueType="num">
                                      <p:cBhvr additive="base">
                                        <p:cTn id="43" dur="500" fill="hold"/>
                                        <p:tgtEl>
                                          <p:spTgt spid="1034"/>
                                        </p:tgtEl>
                                        <p:attrNameLst>
                                          <p:attrName>ppt_x</p:attrName>
                                        </p:attrNameLst>
                                      </p:cBhvr>
                                      <p:tavLst>
                                        <p:tav tm="0">
                                          <p:val>
                                            <p:strVal val="#ppt_x"/>
                                          </p:val>
                                        </p:tav>
                                        <p:tav tm="100000">
                                          <p:val>
                                            <p:strVal val="#ppt_x"/>
                                          </p:val>
                                        </p:tav>
                                      </p:tavLst>
                                    </p:anim>
                                    <p:anim calcmode="lin" valueType="num">
                                      <p:cBhvr additive="base">
                                        <p:cTn id="44"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additive="base">
                                        <p:cTn id="49" dur="500" fill="hold"/>
                                        <p:tgtEl>
                                          <p:spTgt spid="1026"/>
                                        </p:tgtEl>
                                        <p:attrNameLst>
                                          <p:attrName>ppt_x</p:attrName>
                                        </p:attrNameLst>
                                      </p:cBhvr>
                                      <p:tavLst>
                                        <p:tav tm="0">
                                          <p:val>
                                            <p:strVal val="#ppt_x"/>
                                          </p:val>
                                        </p:tav>
                                        <p:tav tm="100000">
                                          <p:val>
                                            <p:strVal val="#ppt_x"/>
                                          </p:val>
                                        </p:tav>
                                      </p:tavLst>
                                    </p:anim>
                                    <p:anim calcmode="lin" valueType="num">
                                      <p:cBhvr additive="base">
                                        <p:cTn id="5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DCD6AF8E-5F88-4815-A5B1-8972F394F827}"/>
              </a:ext>
            </a:extLst>
          </p:cNvPr>
          <p:cNvSpPr>
            <a:spLocks noGrp="1"/>
          </p:cNvSpPr>
          <p:nvPr>
            <p:ph idx="1"/>
          </p:nvPr>
        </p:nvSpPr>
        <p:spPr>
          <a:xfrm>
            <a:off x="231820" y="373487"/>
            <a:ext cx="11153104" cy="6554852"/>
          </a:xfrm>
        </p:spPr>
        <p:txBody>
          <a:bodyPr>
            <a:noAutofit/>
          </a:bodyPr>
          <a:lstStyle/>
          <a:p>
            <a:pPr marL="0" indent="0">
              <a:lnSpc>
                <a:spcPct val="100000"/>
              </a:lnSpc>
              <a:spcBef>
                <a:spcPts val="0"/>
              </a:spcBef>
              <a:buNone/>
            </a:pPr>
            <a:r>
              <a:rPr lang="en-GB" sz="1800" b="1" u="sng" dirty="0"/>
              <a:t>Submit </a:t>
            </a:r>
            <a:r>
              <a:rPr lang="en-GB" sz="1800" b="1" u="sng" dirty="0"/>
              <a:t>the </a:t>
            </a:r>
            <a:r>
              <a:rPr lang="en-GB" sz="1800" b="1" u="sng" dirty="0"/>
              <a:t>following activities</a:t>
            </a:r>
            <a:r>
              <a:rPr lang="en-GB" sz="1800" b="1" u="sng" dirty="0" smtClean="0"/>
              <a:t>:</a:t>
            </a:r>
          </a:p>
          <a:p>
            <a:pPr marL="0" indent="0">
              <a:lnSpc>
                <a:spcPct val="100000"/>
              </a:lnSpc>
              <a:spcBef>
                <a:spcPts val="0"/>
              </a:spcBef>
              <a:buNone/>
            </a:pPr>
            <a:endParaRPr lang="en-GB" sz="1800" b="1" u="sng" dirty="0"/>
          </a:p>
          <a:p>
            <a:pPr marL="0" indent="0">
              <a:lnSpc>
                <a:spcPct val="100000"/>
              </a:lnSpc>
              <a:spcBef>
                <a:spcPts val="0"/>
              </a:spcBef>
              <a:buNone/>
            </a:pPr>
            <a:r>
              <a:rPr lang="en-GB" sz="1800" b="1" dirty="0"/>
              <a:t>Read </a:t>
            </a:r>
            <a:r>
              <a:rPr lang="en-GB" sz="1800" b="1" dirty="0"/>
              <a:t>the following summaries of these 3 key </a:t>
            </a:r>
            <a:r>
              <a:rPr lang="en-GB" sz="1800" b="1" dirty="0" smtClean="0"/>
              <a:t>political thinkers  </a:t>
            </a:r>
            <a:r>
              <a:rPr lang="en-GB" sz="1800" b="1" dirty="0"/>
              <a:t>on the Tutor2U website. </a:t>
            </a:r>
            <a:r>
              <a:rPr lang="en-GB" sz="1800" b="1" dirty="0"/>
              <a:t>Then create one of the following to illustrate their key ideas about how society works, either:</a:t>
            </a:r>
          </a:p>
          <a:p>
            <a:pPr>
              <a:lnSpc>
                <a:spcPct val="100000"/>
              </a:lnSpc>
              <a:spcBef>
                <a:spcPts val="0"/>
              </a:spcBef>
            </a:pPr>
            <a:r>
              <a:rPr lang="en-GB" sz="1800" b="1" dirty="0"/>
              <a:t>A storyboard or cartoon, or</a:t>
            </a:r>
          </a:p>
          <a:p>
            <a:pPr>
              <a:lnSpc>
                <a:spcPct val="100000"/>
              </a:lnSpc>
              <a:spcBef>
                <a:spcPts val="0"/>
              </a:spcBef>
            </a:pPr>
            <a:r>
              <a:rPr lang="en-GB" sz="1800" b="1" dirty="0"/>
              <a:t>A poster presentation, or</a:t>
            </a:r>
          </a:p>
          <a:p>
            <a:pPr>
              <a:lnSpc>
                <a:spcPct val="100000"/>
              </a:lnSpc>
              <a:spcBef>
                <a:spcPts val="0"/>
              </a:spcBef>
            </a:pPr>
            <a:r>
              <a:rPr lang="en-GB" sz="1800" b="1" dirty="0"/>
              <a:t>A 3D model using </a:t>
            </a:r>
            <a:r>
              <a:rPr lang="en-GB" sz="1800" b="1" dirty="0" err="1"/>
              <a:t>play-doh</a:t>
            </a:r>
            <a:r>
              <a:rPr lang="en-GB" sz="1800" b="1" dirty="0"/>
              <a:t>, plasticine</a:t>
            </a:r>
            <a:r>
              <a:rPr lang="en-GB" sz="1800" b="1" dirty="0"/>
              <a:t> or junk from the recycling bin (take a photo of it</a:t>
            </a:r>
            <a:r>
              <a:rPr lang="en-GB" sz="1800" b="1" dirty="0" smtClean="0"/>
              <a:t>!).</a:t>
            </a:r>
          </a:p>
          <a:p>
            <a:pPr>
              <a:lnSpc>
                <a:spcPct val="100000"/>
              </a:lnSpc>
              <a:spcBef>
                <a:spcPts val="0"/>
              </a:spcBef>
            </a:pPr>
            <a:endParaRPr lang="en-GB" sz="1800" b="1" dirty="0"/>
          </a:p>
          <a:p>
            <a:pPr marL="0" indent="0">
              <a:lnSpc>
                <a:spcPct val="100000"/>
              </a:lnSpc>
              <a:spcBef>
                <a:spcPts val="0"/>
              </a:spcBef>
              <a:buNone/>
            </a:pPr>
            <a:r>
              <a:rPr lang="en-GB" sz="1800" b="1" dirty="0" smtClean="0"/>
              <a:t>1.Rosa Luxemburg        </a:t>
            </a:r>
          </a:p>
          <a:p>
            <a:pPr marL="0" indent="0">
              <a:lnSpc>
                <a:spcPct val="100000"/>
              </a:lnSpc>
              <a:spcBef>
                <a:spcPts val="0"/>
              </a:spcBef>
              <a:buNone/>
            </a:pPr>
            <a:r>
              <a:rPr lang="en-GB" sz="1800" b="1" dirty="0" smtClean="0"/>
              <a:t>                  </a:t>
            </a:r>
            <a:endParaRPr lang="en-GB" sz="1800" b="1" dirty="0"/>
          </a:p>
          <a:p>
            <a:pPr marL="0" lvl="0" indent="0">
              <a:lnSpc>
                <a:spcPct val="100000"/>
              </a:lnSpc>
              <a:spcBef>
                <a:spcPts val="0"/>
              </a:spcBef>
              <a:buNone/>
            </a:pPr>
            <a:r>
              <a:rPr lang="en-GB" sz="1800" b="1" dirty="0" smtClean="0">
                <a:solidFill>
                  <a:prstClr val="black"/>
                </a:solidFill>
              </a:rPr>
              <a:t>                                                2.John </a:t>
            </a:r>
            <a:r>
              <a:rPr lang="en-GB" sz="1800" b="1" dirty="0">
                <a:solidFill>
                  <a:prstClr val="black"/>
                </a:solidFill>
              </a:rPr>
              <a:t>Stuart Mill </a:t>
            </a:r>
            <a:r>
              <a:rPr lang="en-GB" sz="1800" b="1" dirty="0" smtClean="0">
                <a:solidFill>
                  <a:prstClr val="black"/>
                </a:solidFill>
              </a:rPr>
              <a:t>                                              </a:t>
            </a:r>
          </a:p>
          <a:p>
            <a:pPr marL="0" lvl="0" indent="0">
              <a:lnSpc>
                <a:spcPct val="100000"/>
              </a:lnSpc>
              <a:spcBef>
                <a:spcPts val="0"/>
              </a:spcBef>
              <a:buNone/>
            </a:pPr>
            <a:r>
              <a:rPr lang="en-GB" sz="1800" b="1" dirty="0">
                <a:solidFill>
                  <a:prstClr val="black"/>
                </a:solidFill>
              </a:rPr>
              <a:t> </a:t>
            </a:r>
            <a:r>
              <a:rPr lang="en-GB" sz="1800" b="1" dirty="0" smtClean="0">
                <a:solidFill>
                  <a:prstClr val="black"/>
                </a:solidFill>
              </a:rPr>
              <a:t>                                                                                                                            3. Ayn Rand </a:t>
            </a:r>
          </a:p>
          <a:p>
            <a:pPr marL="0" lvl="0" indent="0">
              <a:lnSpc>
                <a:spcPct val="100000"/>
              </a:lnSpc>
              <a:spcBef>
                <a:spcPts val="0"/>
              </a:spcBef>
              <a:buNone/>
            </a:pPr>
            <a:endParaRPr lang="en-GB" sz="1800" b="1" dirty="0">
              <a:solidFill>
                <a:prstClr val="black"/>
              </a:solidFill>
            </a:endParaRPr>
          </a:p>
          <a:p>
            <a:pPr marL="0" indent="0">
              <a:lnSpc>
                <a:spcPct val="100000"/>
              </a:lnSpc>
              <a:spcBef>
                <a:spcPts val="0"/>
              </a:spcBef>
              <a:buNone/>
            </a:pPr>
            <a:endParaRPr lang="en-GB" sz="1800" dirty="0"/>
          </a:p>
          <a:p>
            <a:pPr marL="0" indent="0">
              <a:lnSpc>
                <a:spcPct val="100000"/>
              </a:lnSpc>
              <a:spcBef>
                <a:spcPts val="0"/>
              </a:spcBef>
              <a:buNone/>
            </a:pPr>
            <a:endParaRPr lang="en-GB" sz="1800" dirty="0"/>
          </a:p>
          <a:p>
            <a:pPr marL="0" indent="0">
              <a:lnSpc>
                <a:spcPct val="100000"/>
              </a:lnSpc>
              <a:spcBef>
                <a:spcPts val="0"/>
              </a:spcBef>
              <a:buNone/>
            </a:pPr>
            <a:endParaRPr lang="en-GB" sz="1800" dirty="0"/>
          </a:p>
          <a:p>
            <a:pPr marL="0" indent="0">
              <a:lnSpc>
                <a:spcPct val="100000"/>
              </a:lnSpc>
              <a:spcBef>
                <a:spcPts val="0"/>
              </a:spcBef>
              <a:buNone/>
            </a:pPr>
            <a:endParaRPr lang="en-GB" sz="1800" dirty="0"/>
          </a:p>
          <a:p>
            <a:pPr marL="0" indent="0">
              <a:lnSpc>
                <a:spcPct val="100000"/>
              </a:lnSpc>
              <a:spcBef>
                <a:spcPts val="0"/>
              </a:spcBef>
              <a:buNone/>
            </a:pPr>
            <a:endParaRPr lang="en-GB" sz="1800" dirty="0"/>
          </a:p>
          <a:p>
            <a:pPr marL="0" indent="0">
              <a:lnSpc>
                <a:spcPct val="100000"/>
              </a:lnSpc>
              <a:spcBef>
                <a:spcPts val="0"/>
              </a:spcBef>
              <a:buNone/>
            </a:pPr>
            <a:endParaRPr lang="en-GB" sz="1800" dirty="0"/>
          </a:p>
          <a:p>
            <a:pPr marL="0" indent="0">
              <a:lnSpc>
                <a:spcPct val="100000"/>
              </a:lnSpc>
              <a:spcBef>
                <a:spcPts val="0"/>
              </a:spcBef>
              <a:buNone/>
            </a:pPr>
            <a:endParaRPr lang="en-GB" sz="1800" dirty="0"/>
          </a:p>
        </p:txBody>
      </p:sp>
      <p:sp>
        <p:nvSpPr>
          <p:cNvPr id="6" name="Title 6">
            <a:extLst>
              <a:ext uri="{FF2B5EF4-FFF2-40B4-BE49-F238E27FC236}">
                <a16:creationId xmlns="" xmlns:a16="http://schemas.microsoft.com/office/drawing/2014/main" id="{F26AA05F-B041-40F6-BC55-5049D0DF8FB6}"/>
              </a:ext>
            </a:extLst>
          </p:cNvPr>
          <p:cNvSpPr>
            <a:spLocks noGrp="1"/>
          </p:cNvSpPr>
          <p:nvPr>
            <p:ph type="title"/>
          </p:nvPr>
        </p:nvSpPr>
        <p:spPr>
          <a:xfrm>
            <a:off x="1523998" y="-26829"/>
            <a:ext cx="9144000" cy="572645"/>
          </a:xfrm>
        </p:spPr>
        <p:txBody>
          <a:bodyPr anchor="t">
            <a:normAutofit/>
          </a:bodyPr>
          <a:lstStyle/>
          <a:p>
            <a:pPr algn="ctr"/>
            <a:r>
              <a:rPr lang="en-GB" sz="3200" b="1" u="sng" dirty="0" smtClean="0">
                <a:latin typeface="+mn-lt"/>
              </a:rPr>
              <a:t>Political thinkers</a:t>
            </a:r>
            <a:endParaRPr lang="en-GB" sz="3200" b="1" u="sng" dirty="0">
              <a:latin typeface="+mn-lt"/>
            </a:endParaRPr>
          </a:p>
        </p:txBody>
      </p:sp>
      <p:pic>
        <p:nvPicPr>
          <p:cNvPr id="7" name="Picture 6"/>
          <p:cNvPicPr>
            <a:picLocks noChangeAspect="1"/>
          </p:cNvPicPr>
          <p:nvPr/>
        </p:nvPicPr>
        <p:blipFill>
          <a:blip r:embed="rId2"/>
          <a:stretch>
            <a:fillRect/>
          </a:stretch>
        </p:blipFill>
        <p:spPr>
          <a:xfrm>
            <a:off x="427546" y="3075872"/>
            <a:ext cx="1841789" cy="1841789"/>
          </a:xfrm>
          <a:prstGeom prst="rect">
            <a:avLst/>
          </a:prstGeom>
        </p:spPr>
      </p:pic>
      <p:pic>
        <p:nvPicPr>
          <p:cNvPr id="8" name="Picture 7"/>
          <p:cNvPicPr>
            <a:picLocks noChangeAspect="1"/>
          </p:cNvPicPr>
          <p:nvPr/>
        </p:nvPicPr>
        <p:blipFill>
          <a:blip r:embed="rId3"/>
          <a:stretch>
            <a:fillRect/>
          </a:stretch>
        </p:blipFill>
        <p:spPr>
          <a:xfrm>
            <a:off x="2891101" y="3682566"/>
            <a:ext cx="3593319" cy="1868526"/>
          </a:xfrm>
          <a:prstGeom prst="rect">
            <a:avLst/>
          </a:prstGeom>
        </p:spPr>
      </p:pic>
      <p:pic>
        <p:nvPicPr>
          <p:cNvPr id="9" name="Picture 8"/>
          <p:cNvPicPr>
            <a:picLocks noChangeAspect="1"/>
          </p:cNvPicPr>
          <p:nvPr/>
        </p:nvPicPr>
        <p:blipFill>
          <a:blip r:embed="rId4"/>
          <a:stretch>
            <a:fillRect/>
          </a:stretch>
        </p:blipFill>
        <p:spPr>
          <a:xfrm>
            <a:off x="7106186" y="3996766"/>
            <a:ext cx="2308269" cy="2654509"/>
          </a:xfrm>
          <a:prstGeom prst="rect">
            <a:avLst/>
          </a:prstGeom>
        </p:spPr>
      </p:pic>
    </p:spTree>
    <p:extLst>
      <p:ext uri="{BB962C8B-B14F-4D97-AF65-F5344CB8AC3E}">
        <p14:creationId xmlns:p14="http://schemas.microsoft.com/office/powerpoint/2010/main" val="254293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28600" lvl="0" indent="-228600">
              <a:spcBef>
                <a:spcPts val="1000"/>
              </a:spcBef>
            </a:pPr>
            <a:r>
              <a:rPr lang="en-GB" sz="2200" dirty="0">
                <a:solidFill>
                  <a:prstClr val="black"/>
                </a:solidFill>
                <a:latin typeface="Calibri" panose="020F0502020204030204"/>
                <a:ea typeface="+mn-ea"/>
                <a:cs typeface="+mn-cs"/>
              </a:rPr>
              <a:t>D</a:t>
            </a:r>
            <a:r>
              <a:rPr lang="en-GB" sz="2200" dirty="0" smtClean="0">
                <a:solidFill>
                  <a:prstClr val="black"/>
                </a:solidFill>
                <a:latin typeface="Calibri" panose="020F0502020204030204"/>
                <a:ea typeface="+mn-ea"/>
                <a:cs typeface="+mn-cs"/>
              </a:rPr>
              <a:t>ownload </a:t>
            </a:r>
            <a:r>
              <a:rPr lang="en-GB" sz="2200" dirty="0">
                <a:solidFill>
                  <a:prstClr val="black"/>
                </a:solidFill>
                <a:latin typeface="Calibri" panose="020F0502020204030204"/>
                <a:ea typeface="+mn-ea"/>
                <a:cs typeface="+mn-cs"/>
              </a:rPr>
              <a:t>the following booklet:  https://assets-learning.parliament.uk/uploads/2019/12/How-it-Works-booklet.pdf </a:t>
            </a:r>
            <a:r>
              <a:rPr lang="en-GB" sz="2800" dirty="0">
                <a:solidFill>
                  <a:prstClr val="black"/>
                </a:solidFill>
                <a:latin typeface="Calibri" panose="020F0502020204030204"/>
                <a:ea typeface="+mn-ea"/>
                <a:cs typeface="+mn-cs"/>
              </a:rPr>
              <a:t/>
            </a:r>
            <a:br>
              <a:rPr lang="en-GB" sz="2800" dirty="0">
                <a:solidFill>
                  <a:prstClr val="black"/>
                </a:solidFill>
                <a:latin typeface="Calibri" panose="020F0502020204030204"/>
                <a:ea typeface="+mn-ea"/>
                <a:cs typeface="+mn-cs"/>
              </a:rPr>
            </a:br>
            <a:endParaRPr lang="en-GB" dirty="0"/>
          </a:p>
        </p:txBody>
      </p:sp>
      <p:sp>
        <p:nvSpPr>
          <p:cNvPr id="3" name="Content Placeholder 2"/>
          <p:cNvSpPr>
            <a:spLocks noGrp="1"/>
          </p:cNvSpPr>
          <p:nvPr>
            <p:ph idx="1"/>
          </p:nvPr>
        </p:nvSpPr>
        <p:spPr>
          <a:xfrm>
            <a:off x="399245" y="1146220"/>
            <a:ext cx="10954555" cy="5030743"/>
          </a:xfrm>
        </p:spPr>
        <p:txBody>
          <a:bodyPr>
            <a:normAutofit fontScale="62500" lnSpcReduction="20000"/>
          </a:bodyPr>
          <a:lstStyle/>
          <a:p>
            <a:pPr marL="0" indent="0">
              <a:buNone/>
            </a:pPr>
            <a:r>
              <a:rPr lang="en-GB" dirty="0" smtClean="0"/>
              <a:t>Read </a:t>
            </a:r>
            <a:r>
              <a:rPr lang="en-GB" dirty="0"/>
              <a:t>through the booklet and complete the following activities: </a:t>
            </a:r>
          </a:p>
          <a:p>
            <a:pPr marL="0" indent="0">
              <a:buNone/>
            </a:pPr>
            <a:r>
              <a:rPr lang="en-GB" dirty="0" smtClean="0"/>
              <a:t>Task 2:</a:t>
            </a:r>
            <a:r>
              <a:rPr lang="en-GB" dirty="0"/>
              <a:t>​ In your own words write a </a:t>
            </a:r>
            <a:r>
              <a:rPr lang="en-GB" dirty="0" smtClean="0"/>
              <a:t> VERY short </a:t>
            </a:r>
            <a:r>
              <a:rPr lang="en-GB" dirty="0"/>
              <a:t>definition for each of these keywords/ </a:t>
            </a:r>
            <a:r>
              <a:rPr lang="en-GB" dirty="0" smtClean="0"/>
              <a:t>phrases</a:t>
            </a:r>
            <a:r>
              <a:rPr lang="en-GB" dirty="0"/>
              <a:t>: </a:t>
            </a:r>
            <a:endParaRPr lang="en-GB" dirty="0" smtClean="0"/>
          </a:p>
          <a:p>
            <a:r>
              <a:rPr lang="en-GB" b="1" dirty="0"/>
              <a:t>Keyword/ </a:t>
            </a:r>
            <a:r>
              <a:rPr lang="en-GB" b="1" dirty="0" smtClean="0"/>
              <a:t>phrase                                                                         Definition </a:t>
            </a:r>
            <a:endParaRPr lang="en-GB" b="1" dirty="0"/>
          </a:p>
          <a:p>
            <a:pPr marL="514350" indent="-514350">
              <a:buFont typeface="+mj-lt"/>
              <a:buAutoNum type="arabicPeriod"/>
            </a:pPr>
            <a:r>
              <a:rPr lang="en-GB" dirty="0"/>
              <a:t>Politics  </a:t>
            </a:r>
          </a:p>
          <a:p>
            <a:pPr marL="514350" indent="-514350">
              <a:buFont typeface="+mj-lt"/>
              <a:buAutoNum type="arabicPeriod"/>
            </a:pPr>
            <a:r>
              <a:rPr lang="en-GB" dirty="0"/>
              <a:t>Suffrage  </a:t>
            </a:r>
          </a:p>
          <a:p>
            <a:pPr marL="514350" indent="-514350">
              <a:buFont typeface="+mj-lt"/>
              <a:buAutoNum type="arabicPeriod"/>
            </a:pPr>
            <a:r>
              <a:rPr lang="en-GB" dirty="0"/>
              <a:t>Political Participation  </a:t>
            </a:r>
          </a:p>
          <a:p>
            <a:pPr marL="514350" indent="-514350">
              <a:buFont typeface="+mj-lt"/>
              <a:buAutoNum type="arabicPeriod"/>
            </a:pPr>
            <a:r>
              <a:rPr lang="en-GB" dirty="0"/>
              <a:t>Democracy  </a:t>
            </a:r>
          </a:p>
          <a:p>
            <a:pPr marL="514350" indent="-514350">
              <a:buFont typeface="+mj-lt"/>
              <a:buAutoNum type="arabicPeriod"/>
            </a:pPr>
            <a:r>
              <a:rPr lang="en-GB" dirty="0"/>
              <a:t>Direct Democracy  </a:t>
            </a:r>
          </a:p>
          <a:p>
            <a:pPr marL="514350" indent="-514350">
              <a:buFont typeface="+mj-lt"/>
              <a:buAutoNum type="arabicPeriod"/>
            </a:pPr>
            <a:r>
              <a:rPr lang="en-GB" dirty="0"/>
              <a:t>Representative Democracy </a:t>
            </a:r>
          </a:p>
          <a:p>
            <a:pPr marL="514350" indent="-514350">
              <a:buFont typeface="+mj-lt"/>
              <a:buAutoNum type="arabicPeriod"/>
            </a:pPr>
            <a:r>
              <a:rPr lang="en-GB" dirty="0"/>
              <a:t>Member of Parliament (MP) </a:t>
            </a:r>
          </a:p>
          <a:p>
            <a:pPr marL="514350" indent="-514350">
              <a:buFont typeface="+mj-lt"/>
              <a:buAutoNum type="arabicPeriod"/>
            </a:pPr>
            <a:r>
              <a:rPr lang="en-GB" dirty="0"/>
              <a:t>General Election  </a:t>
            </a:r>
          </a:p>
          <a:p>
            <a:pPr marL="514350" indent="-514350">
              <a:buFont typeface="+mj-lt"/>
              <a:buAutoNum type="arabicPeriod"/>
            </a:pPr>
            <a:r>
              <a:rPr lang="en-GB" dirty="0"/>
              <a:t>Devolution  </a:t>
            </a:r>
          </a:p>
          <a:p>
            <a:pPr marL="514350" indent="-514350">
              <a:buFont typeface="+mj-lt"/>
              <a:buAutoNum type="arabicPeriod"/>
            </a:pPr>
            <a:r>
              <a:rPr lang="en-GB" dirty="0" smtClean="0"/>
              <a:t>Parliament </a:t>
            </a:r>
            <a:endParaRPr lang="en-GB" dirty="0"/>
          </a:p>
          <a:p>
            <a:pPr marL="514350" indent="-514350">
              <a:buFont typeface="+mj-lt"/>
              <a:buAutoNum type="arabicPeriod"/>
            </a:pPr>
            <a:r>
              <a:rPr lang="en-GB" dirty="0"/>
              <a:t>By-election  </a:t>
            </a:r>
          </a:p>
          <a:p>
            <a:pPr marL="514350" indent="-514350">
              <a:buFont typeface="+mj-lt"/>
              <a:buAutoNum type="arabicPeriod"/>
            </a:pPr>
            <a:r>
              <a:rPr lang="en-GB" dirty="0"/>
              <a:t>Referendum </a:t>
            </a:r>
          </a:p>
        </p:txBody>
      </p:sp>
      <p:pic>
        <p:nvPicPr>
          <p:cNvPr id="4" name="Picture 3"/>
          <p:cNvPicPr>
            <a:picLocks noChangeAspect="1"/>
          </p:cNvPicPr>
          <p:nvPr/>
        </p:nvPicPr>
        <p:blipFill>
          <a:blip r:embed="rId2"/>
          <a:stretch>
            <a:fillRect/>
          </a:stretch>
        </p:blipFill>
        <p:spPr>
          <a:xfrm>
            <a:off x="4601513" y="2475476"/>
            <a:ext cx="3692482" cy="3701487"/>
          </a:xfrm>
          <a:prstGeom prst="rect">
            <a:avLst/>
          </a:prstGeom>
        </p:spPr>
      </p:pic>
      <p:pic>
        <p:nvPicPr>
          <p:cNvPr id="5" name="Picture 4"/>
          <p:cNvPicPr>
            <a:picLocks noChangeAspect="1"/>
          </p:cNvPicPr>
          <p:nvPr/>
        </p:nvPicPr>
        <p:blipFill>
          <a:blip r:embed="rId3"/>
          <a:stretch>
            <a:fillRect/>
          </a:stretch>
        </p:blipFill>
        <p:spPr>
          <a:xfrm>
            <a:off x="8891397" y="2471783"/>
            <a:ext cx="3083144" cy="3236400"/>
          </a:xfrm>
          <a:prstGeom prst="rect">
            <a:avLst/>
          </a:prstGeom>
        </p:spPr>
      </p:pic>
    </p:spTree>
    <p:extLst>
      <p:ext uri="{BB962C8B-B14F-4D97-AF65-F5344CB8AC3E}">
        <p14:creationId xmlns:p14="http://schemas.microsoft.com/office/powerpoint/2010/main" val="2165737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5185"/>
          </a:xfrm>
        </p:spPr>
        <p:txBody>
          <a:bodyPr/>
          <a:lstStyle/>
          <a:p>
            <a:r>
              <a:rPr lang="en-GB" sz="2800" dirty="0">
                <a:solidFill>
                  <a:prstClr val="black"/>
                </a:solidFill>
                <a:latin typeface="Calibri" panose="020F0502020204030204"/>
                <a:ea typeface="+mn-ea"/>
                <a:cs typeface="+mn-cs"/>
              </a:rPr>
              <a:t>R</a:t>
            </a:r>
            <a:r>
              <a:rPr lang="en-GB" sz="2800" dirty="0" smtClean="0">
                <a:solidFill>
                  <a:prstClr val="black"/>
                </a:solidFill>
                <a:latin typeface="Calibri" panose="020F0502020204030204"/>
                <a:ea typeface="+mn-ea"/>
                <a:cs typeface="+mn-cs"/>
              </a:rPr>
              <a:t>esearch </a:t>
            </a:r>
            <a:r>
              <a:rPr lang="en-GB" sz="2800" dirty="0">
                <a:solidFill>
                  <a:prstClr val="black"/>
                </a:solidFill>
                <a:latin typeface="Calibri" panose="020F0502020204030204"/>
                <a:ea typeface="+mn-ea"/>
                <a:cs typeface="+mn-cs"/>
              </a:rPr>
              <a:t>your local MP,</a:t>
            </a:r>
            <a:endParaRPr lang="en-GB" dirty="0"/>
          </a:p>
        </p:txBody>
      </p:sp>
      <p:sp>
        <p:nvSpPr>
          <p:cNvPr id="3" name="Content Placeholder 2"/>
          <p:cNvSpPr>
            <a:spLocks noGrp="1"/>
          </p:cNvSpPr>
          <p:nvPr>
            <p:ph idx="1"/>
          </p:nvPr>
        </p:nvSpPr>
        <p:spPr>
          <a:xfrm>
            <a:off x="386366" y="1352282"/>
            <a:ext cx="10967434" cy="4914833"/>
          </a:xfrm>
        </p:spPr>
        <p:txBody>
          <a:bodyPr>
            <a:normAutofit lnSpcReduction="10000"/>
          </a:bodyPr>
          <a:lstStyle/>
          <a:p>
            <a:pPr marL="514350" indent="-514350">
              <a:buFont typeface="+mj-lt"/>
              <a:buAutoNum type="arabicPeriod"/>
            </a:pPr>
            <a:r>
              <a:rPr lang="en-GB" dirty="0" smtClean="0"/>
              <a:t>who </a:t>
            </a:r>
            <a:r>
              <a:rPr lang="en-GB" dirty="0"/>
              <a:t>is he/she; </a:t>
            </a:r>
            <a:endParaRPr lang="en-GB" dirty="0" smtClean="0"/>
          </a:p>
          <a:p>
            <a:pPr marL="514350" indent="-514350">
              <a:buFont typeface="+mj-lt"/>
              <a:buAutoNum type="arabicPeriod"/>
            </a:pPr>
            <a:r>
              <a:rPr lang="en-GB" dirty="0" smtClean="0"/>
              <a:t>which </a:t>
            </a:r>
            <a:r>
              <a:rPr lang="en-GB" dirty="0"/>
              <a:t>party do they represent</a:t>
            </a:r>
            <a:r>
              <a:rPr lang="en-GB" dirty="0" smtClean="0"/>
              <a:t>;</a:t>
            </a:r>
          </a:p>
          <a:p>
            <a:pPr marL="514350" indent="-514350">
              <a:buFont typeface="+mj-lt"/>
              <a:buAutoNum type="arabicPeriod"/>
            </a:pPr>
            <a:r>
              <a:rPr lang="en-GB" dirty="0" smtClean="0"/>
              <a:t> </a:t>
            </a:r>
            <a:r>
              <a:rPr lang="en-GB" dirty="0"/>
              <a:t>which constituency do they represent</a:t>
            </a:r>
            <a:r>
              <a:rPr lang="en-GB" dirty="0" smtClean="0"/>
              <a:t>;</a:t>
            </a:r>
          </a:p>
          <a:p>
            <a:pPr marL="514350" indent="-514350">
              <a:buFont typeface="+mj-lt"/>
              <a:buAutoNum type="arabicPeriod"/>
            </a:pPr>
            <a:r>
              <a:rPr lang="en-GB" dirty="0" smtClean="0"/>
              <a:t> </a:t>
            </a:r>
            <a:r>
              <a:rPr lang="en-GB" dirty="0"/>
              <a:t>what have they recently shown an interest in; </a:t>
            </a:r>
            <a:endParaRPr lang="en-GB" dirty="0" smtClean="0"/>
          </a:p>
          <a:p>
            <a:pPr marL="514350" indent="-514350">
              <a:buFont typeface="+mj-lt"/>
              <a:buAutoNum type="arabicPeriod"/>
            </a:pPr>
            <a:r>
              <a:rPr lang="en-GB" dirty="0" smtClean="0"/>
              <a:t>research </a:t>
            </a:r>
            <a:r>
              <a:rPr lang="en-GB" dirty="0"/>
              <a:t>their voting history to see where they stand on key issues. https://members.parliament.uk/ b</a:t>
            </a:r>
            <a:r>
              <a:rPr lang="en-GB" dirty="0" smtClean="0"/>
              <a:t>.)</a:t>
            </a:r>
          </a:p>
          <a:p>
            <a:pPr marL="514350" indent="-514350">
              <a:buFont typeface="+mj-lt"/>
              <a:buAutoNum type="arabicPeriod"/>
            </a:pPr>
            <a:r>
              <a:rPr lang="en-GB" dirty="0" smtClean="0"/>
              <a:t> </a:t>
            </a:r>
            <a:r>
              <a:rPr lang="en-GB" dirty="0"/>
              <a:t>investigate the role of an MP by playing the game in the link below. https://learning.parliament.uk/resources/mp-for-a-week/#cta-target </a:t>
            </a:r>
          </a:p>
          <a:p>
            <a:pPr marL="0" indent="0">
              <a:buNone/>
            </a:pPr>
            <a:r>
              <a:rPr lang="en-GB" dirty="0" smtClean="0"/>
              <a:t>Findings</a:t>
            </a:r>
          </a:p>
          <a:p>
            <a:r>
              <a:rPr lang="en-GB" dirty="0" smtClean="0"/>
              <a:t> </a:t>
            </a:r>
            <a:r>
              <a:rPr lang="en-GB" dirty="0"/>
              <a:t>My local MP </a:t>
            </a:r>
            <a:endParaRPr lang="en-GB" dirty="0" smtClean="0"/>
          </a:p>
          <a:p>
            <a:r>
              <a:rPr lang="en-GB" dirty="0"/>
              <a:t>b.) The role of an MP</a:t>
            </a:r>
          </a:p>
        </p:txBody>
      </p:sp>
      <p:pic>
        <p:nvPicPr>
          <p:cNvPr id="4" name="Picture 3"/>
          <p:cNvPicPr>
            <a:picLocks noChangeAspect="1"/>
          </p:cNvPicPr>
          <p:nvPr/>
        </p:nvPicPr>
        <p:blipFill>
          <a:blip r:embed="rId2"/>
          <a:stretch>
            <a:fillRect/>
          </a:stretch>
        </p:blipFill>
        <p:spPr>
          <a:xfrm>
            <a:off x="7555208" y="365125"/>
            <a:ext cx="3798592" cy="2334915"/>
          </a:xfrm>
          <a:prstGeom prst="rect">
            <a:avLst/>
          </a:prstGeom>
        </p:spPr>
      </p:pic>
      <p:pic>
        <p:nvPicPr>
          <p:cNvPr id="5" name="Picture 4"/>
          <p:cNvPicPr>
            <a:picLocks noChangeAspect="1"/>
          </p:cNvPicPr>
          <p:nvPr/>
        </p:nvPicPr>
        <p:blipFill>
          <a:blip r:embed="rId3"/>
          <a:stretch>
            <a:fillRect/>
          </a:stretch>
        </p:blipFill>
        <p:spPr>
          <a:xfrm>
            <a:off x="5421608" y="4994054"/>
            <a:ext cx="2666324" cy="1595033"/>
          </a:xfrm>
          <a:prstGeom prst="rect">
            <a:avLst/>
          </a:prstGeom>
        </p:spPr>
      </p:pic>
    </p:spTree>
    <p:extLst>
      <p:ext uri="{BB962C8B-B14F-4D97-AF65-F5344CB8AC3E}">
        <p14:creationId xmlns:p14="http://schemas.microsoft.com/office/powerpoint/2010/main" val="52550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 up of a logo&#10;&#10;Description automatically generated">
            <a:extLst>
              <a:ext uri="{FF2B5EF4-FFF2-40B4-BE49-F238E27FC236}">
                <a16:creationId xmlns:a16="http://schemas.microsoft.com/office/drawing/2014/main" xmlns="" id="{AB7A932C-FF0D-488C-A175-5B1E14514534}"/>
              </a:ext>
            </a:extLst>
          </p:cNvPr>
          <p:cNvPicPr>
            <a:picLocks noChangeAspect="1"/>
          </p:cNvPicPr>
          <p:nvPr/>
        </p:nvPicPr>
        <p:blipFill>
          <a:blip r:embed="rId3"/>
          <a:stretch>
            <a:fillRect/>
          </a:stretch>
        </p:blipFill>
        <p:spPr>
          <a:xfrm>
            <a:off x="3752221" y="3275973"/>
            <a:ext cx="2504460" cy="3043394"/>
          </a:xfrm>
          <a:prstGeom prst="rect">
            <a:avLst/>
          </a:prstGeom>
        </p:spPr>
      </p:pic>
      <p:pic>
        <p:nvPicPr>
          <p:cNvPr id="12" name="Picture 11" descr="A close up of a book&#10;&#10;Description automatically generated">
            <a:extLst>
              <a:ext uri="{FF2B5EF4-FFF2-40B4-BE49-F238E27FC236}">
                <a16:creationId xmlns:a16="http://schemas.microsoft.com/office/drawing/2014/main" xmlns="" id="{C44FDF9A-DFF8-4665-8491-BE6A4205CD1A}"/>
              </a:ext>
            </a:extLst>
          </p:cNvPr>
          <p:cNvPicPr>
            <a:picLocks noChangeAspect="1"/>
          </p:cNvPicPr>
          <p:nvPr/>
        </p:nvPicPr>
        <p:blipFill>
          <a:blip r:embed="rId4"/>
          <a:stretch>
            <a:fillRect/>
          </a:stretch>
        </p:blipFill>
        <p:spPr>
          <a:xfrm>
            <a:off x="1524000" y="3475191"/>
            <a:ext cx="2228221" cy="2449740"/>
          </a:xfrm>
          <a:prstGeom prst="rect">
            <a:avLst/>
          </a:prstGeom>
        </p:spPr>
      </p:pic>
      <p:pic>
        <p:nvPicPr>
          <p:cNvPr id="7" name="Picture 6" descr="A group of people holding a sign&#10;&#10;Description automatically generated">
            <a:extLst>
              <a:ext uri="{FF2B5EF4-FFF2-40B4-BE49-F238E27FC236}">
                <a16:creationId xmlns:a16="http://schemas.microsoft.com/office/drawing/2014/main" xmlns="" id="{5B25DC73-3197-475C-B447-09E3311885E4}"/>
              </a:ext>
            </a:extLst>
          </p:cNvPr>
          <p:cNvPicPr>
            <a:picLocks noChangeAspect="1"/>
          </p:cNvPicPr>
          <p:nvPr/>
        </p:nvPicPr>
        <p:blipFill>
          <a:blip r:embed="rId5"/>
          <a:stretch>
            <a:fillRect/>
          </a:stretch>
        </p:blipFill>
        <p:spPr>
          <a:xfrm>
            <a:off x="6948345" y="523220"/>
            <a:ext cx="4324963" cy="2901558"/>
          </a:xfrm>
          <a:prstGeom prst="rect">
            <a:avLst/>
          </a:prstGeom>
        </p:spPr>
      </p:pic>
      <p:pic>
        <p:nvPicPr>
          <p:cNvPr id="3" name="Picture 2" descr="A group of people standing in front of a crowd&#10;&#10;Description automatically generated">
            <a:extLst>
              <a:ext uri="{FF2B5EF4-FFF2-40B4-BE49-F238E27FC236}">
                <a16:creationId xmlns:a16="http://schemas.microsoft.com/office/drawing/2014/main" xmlns="" id="{207B0DC4-43B8-4631-881D-7A1FFF2146FB}"/>
              </a:ext>
            </a:extLst>
          </p:cNvPr>
          <p:cNvPicPr>
            <a:picLocks noChangeAspect="1"/>
          </p:cNvPicPr>
          <p:nvPr/>
        </p:nvPicPr>
        <p:blipFill>
          <a:blip r:embed="rId6"/>
          <a:stretch>
            <a:fillRect/>
          </a:stretch>
        </p:blipFill>
        <p:spPr>
          <a:xfrm>
            <a:off x="1276963" y="676248"/>
            <a:ext cx="4819037" cy="2413337"/>
          </a:xfrm>
          <a:prstGeom prst="rect">
            <a:avLst/>
          </a:prstGeom>
        </p:spPr>
      </p:pic>
      <p:sp>
        <p:nvSpPr>
          <p:cNvPr id="11" name="TextBox 10">
            <a:extLst>
              <a:ext uri="{FF2B5EF4-FFF2-40B4-BE49-F238E27FC236}">
                <a16:creationId xmlns:a16="http://schemas.microsoft.com/office/drawing/2014/main" xmlns="" id="{9F24F692-E47C-4C3D-A788-41735F5A0B2E}"/>
              </a:ext>
            </a:extLst>
          </p:cNvPr>
          <p:cNvSpPr txBox="1"/>
          <p:nvPr/>
        </p:nvSpPr>
        <p:spPr>
          <a:xfrm>
            <a:off x="1524000" y="0"/>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457200"/>
            <a:r>
              <a:rPr lang="en-GB" sz="2800" b="1" dirty="0" smtClean="0">
                <a:solidFill>
                  <a:srgbClr val="7030A0"/>
                </a:solidFill>
              </a:rPr>
              <a:t>Walt </a:t>
            </a:r>
            <a:r>
              <a:rPr lang="en-GB" sz="2800" dirty="0" smtClean="0">
                <a:solidFill>
                  <a:prstClr val="black"/>
                </a:solidFill>
              </a:rPr>
              <a:t> </a:t>
            </a:r>
            <a:r>
              <a:rPr lang="en-GB" sz="2800" dirty="0">
                <a:solidFill>
                  <a:prstClr val="black"/>
                </a:solidFill>
              </a:rPr>
              <a:t>To be understand the origins of Feminism</a:t>
            </a:r>
          </a:p>
        </p:txBody>
      </p:sp>
      <p:sp>
        <p:nvSpPr>
          <p:cNvPr id="9" name="TextBox 8">
            <a:extLst>
              <a:ext uri="{FF2B5EF4-FFF2-40B4-BE49-F238E27FC236}">
                <a16:creationId xmlns:a16="http://schemas.microsoft.com/office/drawing/2014/main" xmlns="" id="{342A560A-3687-44F4-88C1-C680C45E49FC}"/>
              </a:ext>
            </a:extLst>
          </p:cNvPr>
          <p:cNvSpPr txBox="1"/>
          <p:nvPr/>
        </p:nvSpPr>
        <p:spPr>
          <a:xfrm>
            <a:off x="1524000" y="5842338"/>
            <a:ext cx="91440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defTabSz="457200">
              <a:buFont typeface="+mj-lt"/>
              <a:buAutoNum type="arabicPeriod"/>
            </a:pPr>
            <a:r>
              <a:rPr lang="en-GB" sz="2000" dirty="0" smtClean="0">
                <a:solidFill>
                  <a:prstClr val="black"/>
                </a:solidFill>
              </a:rPr>
              <a:t>Make political points about each picture </a:t>
            </a:r>
          </a:p>
          <a:p>
            <a:pPr marL="457200" indent="-457200" defTabSz="457200">
              <a:buFont typeface="+mj-lt"/>
              <a:buAutoNum type="arabicPeriod"/>
            </a:pPr>
            <a:r>
              <a:rPr lang="en-GB" sz="2000" dirty="0" smtClean="0">
                <a:solidFill>
                  <a:prstClr val="black"/>
                </a:solidFill>
              </a:rPr>
              <a:t>Explain </a:t>
            </a:r>
            <a:r>
              <a:rPr lang="en-GB" sz="2000" dirty="0">
                <a:solidFill>
                  <a:prstClr val="black"/>
                </a:solidFill>
              </a:rPr>
              <a:t>the term patriarchy </a:t>
            </a:r>
            <a:r>
              <a:rPr lang="en-GB" sz="2000" dirty="0" smtClean="0">
                <a:solidFill>
                  <a:prstClr val="black"/>
                </a:solidFill>
              </a:rPr>
              <a:t>means</a:t>
            </a:r>
          </a:p>
          <a:p>
            <a:pPr marL="457200" indent="-457200" defTabSz="457200">
              <a:buFont typeface="+mj-lt"/>
              <a:buAutoNum type="arabicPeriod"/>
            </a:pPr>
            <a:r>
              <a:rPr lang="en-GB" sz="2000" b="1" dirty="0" smtClean="0">
                <a:solidFill>
                  <a:srgbClr val="FFC000"/>
                </a:solidFill>
              </a:rPr>
              <a:t> </a:t>
            </a:r>
            <a:r>
              <a:rPr lang="en-GB" sz="2000" dirty="0">
                <a:solidFill>
                  <a:prstClr val="black"/>
                </a:solidFill>
              </a:rPr>
              <a:t>Explain why origins of </a:t>
            </a:r>
            <a:r>
              <a:rPr lang="en-GB" sz="2000" dirty="0" smtClean="0">
                <a:solidFill>
                  <a:prstClr val="black"/>
                </a:solidFill>
              </a:rPr>
              <a:t>Feminism</a:t>
            </a:r>
          </a:p>
          <a:p>
            <a:pPr marL="457200" indent="-457200" defTabSz="457200">
              <a:buFont typeface="+mj-lt"/>
              <a:buAutoNum type="arabicPeriod"/>
            </a:pPr>
            <a:r>
              <a:rPr lang="en-GB" sz="2000" b="1" dirty="0" smtClean="0">
                <a:solidFill>
                  <a:srgbClr val="00B050"/>
                </a:solidFill>
              </a:rPr>
              <a:t> </a:t>
            </a:r>
            <a:r>
              <a:rPr lang="en-GB" sz="2000" b="1" dirty="0">
                <a:solidFill>
                  <a:prstClr val="black"/>
                </a:solidFill>
              </a:rPr>
              <a:t>T</a:t>
            </a:r>
            <a:r>
              <a:rPr lang="en-GB" sz="2000" dirty="0">
                <a:solidFill>
                  <a:prstClr val="black"/>
                </a:solidFill>
              </a:rPr>
              <a:t>o be able to evaluate the most important era for </a:t>
            </a:r>
            <a:r>
              <a:rPr lang="en-GB" sz="2000" dirty="0" smtClean="0">
                <a:solidFill>
                  <a:prstClr val="black"/>
                </a:solidFill>
              </a:rPr>
              <a:t>Feminism</a:t>
            </a:r>
            <a:r>
              <a:rPr lang="en-GB" sz="2000" dirty="0">
                <a:solidFill>
                  <a:prstClr val="black"/>
                </a:solidFill>
              </a:rPr>
              <a:t>.</a:t>
            </a:r>
          </a:p>
        </p:txBody>
      </p:sp>
      <p:pic>
        <p:nvPicPr>
          <p:cNvPr id="15" name="Picture 14" descr="A picture containing text, book, photo&#10;&#10;Description automatically generated">
            <a:extLst>
              <a:ext uri="{FF2B5EF4-FFF2-40B4-BE49-F238E27FC236}">
                <a16:creationId xmlns:a16="http://schemas.microsoft.com/office/drawing/2014/main" xmlns="" id="{B82AAB3D-089C-431E-946F-CD65263A5730}"/>
              </a:ext>
            </a:extLst>
          </p:cNvPr>
          <p:cNvPicPr>
            <a:picLocks noChangeAspect="1"/>
          </p:cNvPicPr>
          <p:nvPr/>
        </p:nvPicPr>
        <p:blipFill>
          <a:blip r:embed="rId7"/>
          <a:stretch>
            <a:fillRect/>
          </a:stretch>
        </p:blipFill>
        <p:spPr>
          <a:xfrm>
            <a:off x="6256681" y="3429001"/>
            <a:ext cx="4826674" cy="2413337"/>
          </a:xfrm>
          <a:prstGeom prst="rect">
            <a:avLst/>
          </a:prstGeom>
        </p:spPr>
      </p:pic>
    </p:spTree>
    <p:extLst>
      <p:ext uri="{BB962C8B-B14F-4D97-AF65-F5344CB8AC3E}">
        <p14:creationId xmlns:p14="http://schemas.microsoft.com/office/powerpoint/2010/main" val="243291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1"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a:extLst>
              <a:ext uri="{FF2B5EF4-FFF2-40B4-BE49-F238E27FC236}">
                <a16:creationId xmlns:a16="http://schemas.microsoft.com/office/drawing/2014/main" xmlns="" id="{8DFBC61A-20AD-4179-9150-3EFE5F6DA5C1}"/>
              </a:ext>
            </a:extLst>
          </p:cNvPr>
          <p:cNvSpPr>
            <a:spLocks noGrp="1"/>
          </p:cNvSpPr>
          <p:nvPr>
            <p:ph type="title"/>
          </p:nvPr>
        </p:nvSpPr>
        <p:spPr>
          <a:xfrm>
            <a:off x="2292096" y="585216"/>
            <a:ext cx="2834314" cy="1499616"/>
          </a:xfrm>
        </p:spPr>
        <p:txBody>
          <a:bodyPr>
            <a:normAutofit fontScale="90000"/>
          </a:bodyPr>
          <a:lstStyle/>
          <a:p>
            <a:r>
              <a:rPr lang="en-GB">
                <a:solidFill>
                  <a:srgbClr val="FFFFFF"/>
                </a:solidFill>
              </a:rPr>
              <a:t>Feminism is not…</a:t>
            </a:r>
          </a:p>
        </p:txBody>
      </p:sp>
      <p:cxnSp>
        <p:nvCxnSpPr>
          <p:cNvPr id="12" name="Straight Connector 11">
            <a:extLst>
              <a:ext uri="{FF2B5EF4-FFF2-40B4-BE49-F238E27FC236}">
                <a16:creationId xmlns:a16="http://schemas.microsoft.com/office/drawing/2014/main" xmlns=""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2095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00120179-E866-4607-B9DB-9DBCDDAF429C}"/>
              </a:ext>
            </a:extLst>
          </p:cNvPr>
          <p:cNvSpPr>
            <a:spLocks noGrp="1"/>
          </p:cNvSpPr>
          <p:nvPr>
            <p:ph idx="1"/>
          </p:nvPr>
        </p:nvSpPr>
        <p:spPr>
          <a:xfrm>
            <a:off x="2292096" y="2286000"/>
            <a:ext cx="2843784" cy="3931920"/>
          </a:xfrm>
        </p:spPr>
        <p:txBody>
          <a:bodyPr>
            <a:normAutofit fontScale="92500"/>
          </a:bodyPr>
          <a:lstStyle/>
          <a:p>
            <a:pPr>
              <a:buFont typeface="Wingdings" panose="05000000000000000000" pitchFamily="2" charset="2"/>
              <a:buChar char="§"/>
            </a:pPr>
            <a:r>
              <a:rPr lang="en-GB">
                <a:solidFill>
                  <a:srgbClr val="FFFFFF"/>
                </a:solidFill>
              </a:rPr>
              <a:t>Hating all men.</a:t>
            </a:r>
          </a:p>
          <a:p>
            <a:pPr>
              <a:buFont typeface="Wingdings" panose="05000000000000000000" pitchFamily="2" charset="2"/>
              <a:buChar char="§"/>
            </a:pPr>
            <a:endParaRPr lang="en-GB">
              <a:solidFill>
                <a:srgbClr val="FFFFFF"/>
              </a:solidFill>
            </a:endParaRPr>
          </a:p>
          <a:p>
            <a:pPr>
              <a:buFont typeface="Wingdings" panose="05000000000000000000" pitchFamily="2" charset="2"/>
              <a:buChar char="§"/>
            </a:pPr>
            <a:r>
              <a:rPr lang="en-GB">
                <a:solidFill>
                  <a:srgbClr val="FFFFFF"/>
                </a:solidFill>
              </a:rPr>
              <a:t>A fight for a secular all-female society</a:t>
            </a:r>
          </a:p>
          <a:p>
            <a:pPr>
              <a:buFont typeface="Wingdings" panose="05000000000000000000" pitchFamily="2" charset="2"/>
              <a:buChar char="§"/>
            </a:pPr>
            <a:endParaRPr lang="en-GB">
              <a:solidFill>
                <a:srgbClr val="FFFFFF"/>
              </a:solidFill>
            </a:endParaRPr>
          </a:p>
          <a:p>
            <a:pPr>
              <a:buFont typeface="Wingdings" panose="05000000000000000000" pitchFamily="2" charset="2"/>
              <a:buChar char="§"/>
            </a:pPr>
            <a:r>
              <a:rPr lang="en-GB">
                <a:solidFill>
                  <a:srgbClr val="FFFFFF"/>
                </a:solidFill>
              </a:rPr>
              <a:t>Promotion of same-sex ideas and values.</a:t>
            </a:r>
          </a:p>
          <a:p>
            <a:pPr>
              <a:buFont typeface="Wingdings" panose="05000000000000000000" pitchFamily="2" charset="2"/>
              <a:buChar char="§"/>
            </a:pPr>
            <a:endParaRPr lang="en-GB">
              <a:solidFill>
                <a:srgbClr val="FFFFFF"/>
              </a:solidFill>
            </a:endParaRPr>
          </a:p>
          <a:p>
            <a:pPr>
              <a:buFont typeface="Wingdings" panose="05000000000000000000" pitchFamily="2" charset="2"/>
              <a:buChar char="§"/>
            </a:pPr>
            <a:r>
              <a:rPr lang="en-GB">
                <a:solidFill>
                  <a:srgbClr val="FFFFFF"/>
                </a:solidFill>
              </a:rPr>
              <a:t>Feminism is diverse. </a:t>
            </a:r>
          </a:p>
        </p:txBody>
      </p:sp>
      <p:pic>
        <p:nvPicPr>
          <p:cNvPr id="5" name="Picture 4">
            <a:extLst>
              <a:ext uri="{FF2B5EF4-FFF2-40B4-BE49-F238E27FC236}">
                <a16:creationId xmlns:a16="http://schemas.microsoft.com/office/drawing/2014/main" xmlns="" id="{C89C8AE0-DFC7-497C-94D8-72A81EA07C78}"/>
              </a:ext>
            </a:extLst>
          </p:cNvPr>
          <p:cNvPicPr>
            <a:picLocks noChangeAspect="1"/>
          </p:cNvPicPr>
          <p:nvPr/>
        </p:nvPicPr>
        <p:blipFill rotWithShape="1">
          <a:blip r:embed="rId2"/>
          <a:srcRect l="13784" r="12188" b="18577"/>
          <a:stretch/>
        </p:blipFill>
        <p:spPr>
          <a:xfrm>
            <a:off x="6237423" y="1065527"/>
            <a:ext cx="4091940" cy="4500702"/>
          </a:xfrm>
          <a:prstGeom prst="rect">
            <a:avLst/>
          </a:prstGeom>
        </p:spPr>
      </p:pic>
      <p:sp>
        <p:nvSpPr>
          <p:cNvPr id="4" name="Rectangle 3">
            <a:extLst>
              <a:ext uri="{FF2B5EF4-FFF2-40B4-BE49-F238E27FC236}">
                <a16:creationId xmlns:a16="http://schemas.microsoft.com/office/drawing/2014/main" xmlns="" id="{9572B1C3-9693-4DA1-912C-6BCA4660ADD7}"/>
              </a:ext>
            </a:extLst>
          </p:cNvPr>
          <p:cNvSpPr/>
          <p:nvPr/>
        </p:nvSpPr>
        <p:spPr>
          <a:xfrm>
            <a:off x="5822624" y="6088119"/>
            <a:ext cx="4666268" cy="646331"/>
          </a:xfrm>
          <a:prstGeom prst="rect">
            <a:avLst/>
          </a:prstGeom>
        </p:spPr>
        <p:txBody>
          <a:bodyPr wrap="square">
            <a:spAutoFit/>
          </a:bodyPr>
          <a:lstStyle/>
          <a:p>
            <a:pPr algn="ctr" defTabSz="457200">
              <a:spcAft>
                <a:spcPts val="600"/>
              </a:spcAft>
            </a:pPr>
            <a:r>
              <a:rPr lang="en-GB" dirty="0">
                <a:solidFill>
                  <a:prstClr val="black"/>
                </a:solidFill>
                <a:hlinkClick r:id="rId3"/>
              </a:rPr>
              <a:t>https://www.youtube.com/watch?v=X7aM1x103EM</a:t>
            </a:r>
            <a:r>
              <a:rPr lang="en-GB" dirty="0">
                <a:solidFill>
                  <a:prstClr val="black"/>
                </a:solidFill>
              </a:rPr>
              <a:t> </a:t>
            </a:r>
          </a:p>
        </p:txBody>
      </p:sp>
    </p:spTree>
    <p:extLst>
      <p:ext uri="{BB962C8B-B14F-4D97-AF65-F5344CB8AC3E}">
        <p14:creationId xmlns:p14="http://schemas.microsoft.com/office/powerpoint/2010/main" val="233256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998885"/>
          </a:xfrm>
        </p:spPr>
        <p:txBody>
          <a:bodyPr>
            <a:normAutofit fontScale="90000"/>
          </a:bodyPr>
          <a:lstStyle/>
          <a:p>
            <a:pPr lvl="0" fontAlgn="t">
              <a:lnSpc>
                <a:spcPct val="115000"/>
              </a:lnSpc>
              <a:spcBef>
                <a:spcPts val="0"/>
              </a:spcBef>
              <a:buClr>
                <a:srgbClr val="1CADE4"/>
              </a:buClr>
              <a:buSzPct val="100000"/>
            </a:pPr>
            <a:r>
              <a:rPr lang="en-GB" sz="2400" dirty="0" smtClean="0"/>
              <a:t>A level Politics Content analysis</a:t>
            </a:r>
            <a:br>
              <a:rPr lang="en-GB" sz="2400" dirty="0" smtClean="0"/>
            </a:br>
            <a:r>
              <a:rPr lang="en-GB" sz="2400" dirty="0" smtClean="0"/>
              <a:t> </a:t>
            </a:r>
            <a:r>
              <a:rPr lang="en-GB" sz="2400" b="1" cap="none" spc="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NEWSPAPER  NAME – DATE (tabloid or broadsheet</a:t>
            </a:r>
            <a:r>
              <a:rPr lang="en-GB" sz="2400" b="1" cap="none" spc="0" dirty="0" smtClean="0">
                <a:solidFill>
                  <a:srgbClr val="000000"/>
                </a:solidFill>
                <a:latin typeface="Comic Sans MS" panose="030F0702030302020204" pitchFamily="66" charset="0"/>
                <a:ea typeface="Calibri" panose="020F0502020204030204" pitchFamily="34" charset="0"/>
                <a:cs typeface="Times New Roman" panose="02020603050405020304" pitchFamily="18" charset="0"/>
              </a:rPr>
              <a:t>) buy 2 !</a:t>
            </a:r>
            <a:r>
              <a:rPr lang="en-GB" sz="2400" cap="none" spc="0" dirty="0">
                <a:solidFill>
                  <a:prstClr val="black"/>
                </a:solidFill>
                <a:latin typeface="Comic Sans MS" panose="030F0702030302020204" pitchFamily="66" charset="0"/>
                <a:ea typeface="+mn-ea"/>
                <a:cs typeface="+mn-cs"/>
              </a:rPr>
              <a:t/>
            </a:r>
            <a:br>
              <a:rPr lang="en-GB" sz="2400" cap="none" spc="0" dirty="0">
                <a:solidFill>
                  <a:prstClr val="black"/>
                </a:solidFill>
                <a:latin typeface="Comic Sans MS" panose="030F0702030302020204" pitchFamily="66" charset="0"/>
                <a:ea typeface="+mn-ea"/>
                <a:cs typeface="+mn-cs"/>
              </a:rPr>
            </a:br>
            <a:endParaRPr lang="en-GB" sz="2400" dirty="0"/>
          </a:p>
        </p:txBody>
      </p:sp>
      <p:sp>
        <p:nvSpPr>
          <p:cNvPr id="3" name="Content Placeholder 2"/>
          <p:cNvSpPr>
            <a:spLocks noGrp="1"/>
          </p:cNvSpPr>
          <p:nvPr>
            <p:ph idx="1"/>
          </p:nvPr>
        </p:nvSpPr>
        <p:spPr>
          <a:xfrm>
            <a:off x="244700" y="1584101"/>
            <a:ext cx="11346286" cy="5125792"/>
          </a:xfrm>
        </p:spPr>
        <p:txBody>
          <a:bodyPr>
            <a:normAutofit fontScale="47500" lnSpcReduction="20000"/>
          </a:bodyPr>
          <a:lstStyle/>
          <a:p>
            <a:pPr marL="1051560" indent="-1143000" fontAlgn="t">
              <a:lnSpc>
                <a:spcPct val="115000"/>
              </a:lnSpc>
              <a:spcBef>
                <a:spcPts val="0"/>
              </a:spcBef>
              <a:spcAft>
                <a:spcPts val="0"/>
              </a:spcAft>
              <a:buFont typeface="+mj-lt"/>
              <a:buAutoNum type="arabicPeriod"/>
            </a:pPr>
            <a:r>
              <a:rPr lang="en-GB" sz="5900" b="1" dirty="0" smtClean="0">
                <a:solidFill>
                  <a:srgbClr val="000000"/>
                </a:solidFill>
                <a:latin typeface="Comic Sans MS" panose="030F0702030302020204" pitchFamily="66" charset="0"/>
                <a:ea typeface="Calibri" panose="020F0502020204030204" pitchFamily="34" charset="0"/>
                <a:cs typeface="Times New Roman" panose="02020603050405020304" pitchFamily="18" charset="0"/>
              </a:rPr>
              <a:t>Headline </a:t>
            </a:r>
            <a:r>
              <a:rPr lang="en-GB" sz="59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Splash - front page</a:t>
            </a:r>
            <a:endParaRPr lang="en-GB" sz="5900" dirty="0">
              <a:latin typeface="Comic Sans MS" panose="030F0702030302020204" pitchFamily="66" charset="0"/>
            </a:endParaRPr>
          </a:p>
          <a:p>
            <a:pPr marL="1051560" indent="-1143000" fontAlgn="t">
              <a:lnSpc>
                <a:spcPct val="115000"/>
              </a:lnSpc>
              <a:spcBef>
                <a:spcPts val="0"/>
              </a:spcBef>
              <a:spcAft>
                <a:spcPts val="0"/>
              </a:spcAft>
              <a:buFont typeface="+mj-lt"/>
              <a:buAutoNum type="arabicPeriod"/>
            </a:pPr>
            <a:r>
              <a:rPr lang="en-GB" sz="59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Positive or negative?</a:t>
            </a:r>
            <a:endParaRPr lang="en-GB" sz="5900" dirty="0">
              <a:latin typeface="Comic Sans MS" panose="030F0702030302020204" pitchFamily="66" charset="0"/>
            </a:endParaRPr>
          </a:p>
          <a:p>
            <a:pPr marL="1051560" indent="-1143000" fontAlgn="t">
              <a:lnSpc>
                <a:spcPct val="115000"/>
              </a:lnSpc>
              <a:spcBef>
                <a:spcPts val="0"/>
              </a:spcBef>
              <a:spcAft>
                <a:spcPts val="0"/>
              </a:spcAft>
              <a:buFont typeface="+mj-lt"/>
              <a:buAutoNum type="arabicPeriod"/>
            </a:pPr>
            <a:r>
              <a:rPr lang="en-GB" sz="59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Number of pages dedicated to political stories</a:t>
            </a:r>
            <a:endParaRPr lang="en-GB" sz="5900" dirty="0">
              <a:latin typeface="Comic Sans MS" panose="030F0702030302020204" pitchFamily="66" charset="0"/>
            </a:endParaRPr>
          </a:p>
          <a:p>
            <a:pPr marL="1051560" indent="-1143000" fontAlgn="t">
              <a:lnSpc>
                <a:spcPct val="115000"/>
              </a:lnSpc>
              <a:spcBef>
                <a:spcPts val="0"/>
              </a:spcBef>
              <a:spcAft>
                <a:spcPts val="0"/>
              </a:spcAft>
              <a:buFont typeface="+mj-lt"/>
              <a:buAutoNum type="arabicPeriod"/>
            </a:pPr>
            <a:r>
              <a:rPr lang="en-GB" sz="59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Political Bias? Positive or negative news – Partisan paper? Spin? examples</a:t>
            </a:r>
            <a:endParaRPr lang="en-GB" sz="5900" dirty="0">
              <a:latin typeface="Comic Sans MS" panose="030F0702030302020204" pitchFamily="66" charset="0"/>
            </a:endParaRPr>
          </a:p>
          <a:p>
            <a:pPr marL="1051560" indent="-1143000" fontAlgn="t">
              <a:lnSpc>
                <a:spcPct val="115000"/>
              </a:lnSpc>
              <a:spcBef>
                <a:spcPts val="0"/>
              </a:spcBef>
              <a:spcAft>
                <a:spcPts val="0"/>
              </a:spcAft>
              <a:buFont typeface="+mj-lt"/>
              <a:buAutoNum type="arabicPeriod"/>
            </a:pPr>
            <a:r>
              <a:rPr lang="en-GB" sz="59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Target reader – this reader would vote for…..</a:t>
            </a:r>
            <a:endParaRPr lang="en-GB" sz="5900" dirty="0">
              <a:latin typeface="Comic Sans MS" panose="030F0702030302020204" pitchFamily="66" charset="0"/>
            </a:endParaRPr>
          </a:p>
          <a:p>
            <a:pPr marL="0" indent="0" fontAlgn="t">
              <a:lnSpc>
                <a:spcPct val="115000"/>
              </a:lnSpc>
              <a:spcBef>
                <a:spcPts val="0"/>
              </a:spcBef>
              <a:spcAft>
                <a:spcPts val="0"/>
              </a:spcAft>
              <a:buNone/>
            </a:pPr>
            <a:r>
              <a:rPr lang="en-GB" sz="59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endParaRPr lang="en-GB" sz="5900" dirty="0">
              <a:latin typeface="Comic Sans MS" panose="030F0702030302020204" pitchFamily="66" charset="0"/>
            </a:endParaRPr>
          </a:p>
          <a:p>
            <a:pPr marL="0" fontAlgn="t">
              <a:lnSpc>
                <a:spcPct val="115000"/>
              </a:lnSpc>
              <a:spcBef>
                <a:spcPts val="0"/>
              </a:spcBef>
              <a:spcAft>
                <a:spcPts val="0"/>
              </a:spcAft>
            </a:pPr>
            <a:r>
              <a:rPr lang="en-GB"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4000" dirty="0">
              <a:latin typeface="Arial" panose="020B0604020202020204" pitchFamily="34" charset="0"/>
            </a:endParaRPr>
          </a:p>
          <a:p>
            <a:pPr marL="0" fontAlgn="t">
              <a:lnSpc>
                <a:spcPct val="115000"/>
              </a:lnSpc>
              <a:spcBef>
                <a:spcPts val="0"/>
              </a:spcBef>
              <a:spcAft>
                <a:spcPts val="0"/>
              </a:spcAft>
            </a:pPr>
            <a:r>
              <a:rPr lang="en-GB"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4000" dirty="0">
              <a:latin typeface="Arial" panose="020B0604020202020204" pitchFamily="34" charset="0"/>
            </a:endParaRPr>
          </a:p>
          <a:p>
            <a:pPr marL="0" fontAlgn="t">
              <a:lnSpc>
                <a:spcPct val="115000"/>
              </a:lnSpc>
              <a:spcBef>
                <a:spcPts val="0"/>
              </a:spcBef>
              <a:spcAft>
                <a:spcPts val="0"/>
              </a:spcAft>
            </a:pPr>
            <a:r>
              <a:rPr lang="en-GB"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4000" dirty="0">
              <a:latin typeface="Arial" panose="020B0604020202020204" pitchFamily="34" charset="0"/>
            </a:endParaRPr>
          </a:p>
          <a:p>
            <a:pPr marL="0" fontAlgn="t">
              <a:lnSpc>
                <a:spcPct val="115000"/>
              </a:lnSpc>
              <a:spcBef>
                <a:spcPts val="0"/>
              </a:spcBef>
              <a:spcAft>
                <a:spcPts val="0"/>
              </a:spcAft>
            </a:pPr>
            <a:r>
              <a:rPr lang="en-GB"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4000" dirty="0">
              <a:latin typeface="Arial" panose="020B0604020202020204" pitchFamily="34" charset="0"/>
            </a:endParaRPr>
          </a:p>
          <a:p>
            <a:pPr marL="0" fontAlgn="t">
              <a:lnSpc>
                <a:spcPct val="115000"/>
              </a:lnSpc>
              <a:spcBef>
                <a:spcPts val="0"/>
              </a:spcBef>
              <a:spcAft>
                <a:spcPts val="0"/>
              </a:spcAft>
            </a:pPr>
            <a:r>
              <a:rPr lang="en-GB"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4000" dirty="0">
              <a:latin typeface="Arial" panose="020B0604020202020204" pitchFamily="34" charset="0"/>
            </a:endParaRPr>
          </a:p>
          <a:p>
            <a:pPr marL="0" fontAlgn="t">
              <a:lnSpc>
                <a:spcPct val="115000"/>
              </a:lnSpc>
              <a:spcBef>
                <a:spcPts val="0"/>
              </a:spcBef>
              <a:spcAft>
                <a:spcPts val="0"/>
              </a:spcAft>
            </a:pPr>
            <a:r>
              <a:rPr lang="en-GB"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4000" dirty="0">
              <a:latin typeface="Arial" panose="020B0604020202020204" pitchFamily="34" charset="0"/>
            </a:endParaRPr>
          </a:p>
          <a:p>
            <a:pPr marL="0" fontAlgn="t">
              <a:lnSpc>
                <a:spcPct val="115000"/>
              </a:lnSpc>
              <a:spcBef>
                <a:spcPts val="0"/>
              </a:spcBef>
              <a:spcAft>
                <a:spcPts val="0"/>
              </a:spcAft>
            </a:pPr>
            <a:r>
              <a:rPr lang="en-GB"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4000" dirty="0">
              <a:latin typeface="Arial" panose="020B0604020202020204" pitchFamily="34" charset="0"/>
            </a:endParaRPr>
          </a:p>
          <a:p>
            <a:pPr marL="0" fontAlgn="t">
              <a:lnSpc>
                <a:spcPct val="115000"/>
              </a:lnSpc>
              <a:spcBef>
                <a:spcPts val="0"/>
              </a:spcBef>
              <a:spcAft>
                <a:spcPts val="0"/>
              </a:spcAft>
            </a:pPr>
            <a:r>
              <a:rPr lang="en-GB"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4000" dirty="0">
              <a:latin typeface="Arial" panose="020B0604020202020204" pitchFamily="34" charset="0"/>
            </a:endParaRPr>
          </a:p>
          <a:p>
            <a:pPr marL="0" fontAlgn="t">
              <a:lnSpc>
                <a:spcPct val="115000"/>
              </a:lnSpc>
              <a:spcBef>
                <a:spcPts val="0"/>
              </a:spcBef>
              <a:spcAft>
                <a:spcPts val="0"/>
              </a:spcAft>
            </a:pPr>
            <a:r>
              <a:rPr lang="en-GB"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4000" dirty="0">
              <a:latin typeface="Arial" panose="020B0604020202020204" pitchFamily="34" charset="0"/>
            </a:endParaRPr>
          </a:p>
          <a:p>
            <a:pPr marL="0" fontAlgn="t">
              <a:lnSpc>
                <a:spcPct val="115000"/>
              </a:lnSpc>
              <a:spcBef>
                <a:spcPts val="0"/>
              </a:spcBef>
              <a:spcAft>
                <a:spcPts val="0"/>
              </a:spcAft>
            </a:pPr>
            <a:r>
              <a:rPr lang="en-GB"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4000" dirty="0">
              <a:latin typeface="Arial" panose="020B0604020202020204" pitchFamily="34" charset="0"/>
            </a:endParaRPr>
          </a:p>
          <a:p>
            <a:pPr marL="0" fontAlgn="t">
              <a:lnSpc>
                <a:spcPct val="115000"/>
              </a:lnSpc>
              <a:spcBef>
                <a:spcPts val="0"/>
              </a:spcBef>
              <a:spcAft>
                <a:spcPts val="0"/>
              </a:spcAft>
            </a:pPr>
            <a:r>
              <a:rPr lang="en-GB"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4000" dirty="0">
              <a:latin typeface="Arial" panose="020B0604020202020204" pitchFamily="34" charset="0"/>
            </a:endParaRPr>
          </a:p>
          <a:p>
            <a:pPr marL="0" fontAlgn="t">
              <a:lnSpc>
                <a:spcPct val="115000"/>
              </a:lnSpc>
              <a:spcBef>
                <a:spcPts val="0"/>
              </a:spcBef>
              <a:spcAft>
                <a:spcPts val="0"/>
              </a:spcAft>
            </a:pPr>
            <a:r>
              <a:rPr lang="en-GB"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4000" dirty="0">
              <a:latin typeface="Arial" panose="020B0604020202020204" pitchFamily="34" charset="0"/>
            </a:endParaRPr>
          </a:p>
          <a:p>
            <a:pPr marL="0" fontAlgn="t">
              <a:lnSpc>
                <a:spcPct val="115000"/>
              </a:lnSpc>
              <a:spcBef>
                <a:spcPts val="0"/>
              </a:spcBef>
              <a:spcAft>
                <a:spcPts val="0"/>
              </a:spcAft>
            </a:pPr>
            <a:r>
              <a:rPr lang="en-GB"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4000" dirty="0">
              <a:latin typeface="Arial" panose="020B0604020202020204" pitchFamily="34" charset="0"/>
            </a:endParaRPr>
          </a:p>
          <a:p>
            <a:pPr marL="0" fontAlgn="t">
              <a:lnSpc>
                <a:spcPct val="115000"/>
              </a:lnSpc>
              <a:spcBef>
                <a:spcPts val="0"/>
              </a:spcBef>
              <a:spcAft>
                <a:spcPts val="0"/>
              </a:spcAft>
            </a:pPr>
            <a:r>
              <a:rPr lang="en-GB"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4000" dirty="0">
              <a:latin typeface="Arial" panose="020B0604020202020204" pitchFamily="34" charset="0"/>
            </a:endParaRPr>
          </a:p>
          <a:p>
            <a:endParaRPr lang="en-GB" dirty="0"/>
          </a:p>
        </p:txBody>
      </p:sp>
      <p:pic>
        <p:nvPicPr>
          <p:cNvPr id="4" name="Picture 3"/>
          <p:cNvPicPr>
            <a:picLocks noChangeAspect="1"/>
          </p:cNvPicPr>
          <p:nvPr/>
        </p:nvPicPr>
        <p:blipFill>
          <a:blip r:embed="rId2"/>
          <a:stretch>
            <a:fillRect/>
          </a:stretch>
        </p:blipFill>
        <p:spPr>
          <a:xfrm>
            <a:off x="691804" y="4546242"/>
            <a:ext cx="3031600" cy="1872803"/>
          </a:xfrm>
          <a:prstGeom prst="rect">
            <a:avLst/>
          </a:prstGeom>
        </p:spPr>
      </p:pic>
      <p:pic>
        <p:nvPicPr>
          <p:cNvPr id="5" name="Picture 4"/>
          <p:cNvPicPr>
            <a:picLocks noChangeAspect="1"/>
          </p:cNvPicPr>
          <p:nvPr/>
        </p:nvPicPr>
        <p:blipFill>
          <a:blip r:embed="rId3"/>
          <a:stretch>
            <a:fillRect/>
          </a:stretch>
        </p:blipFill>
        <p:spPr>
          <a:xfrm>
            <a:off x="4410812" y="4476520"/>
            <a:ext cx="2749841" cy="2233373"/>
          </a:xfrm>
          <a:prstGeom prst="rect">
            <a:avLst/>
          </a:prstGeom>
        </p:spPr>
      </p:pic>
      <p:pic>
        <p:nvPicPr>
          <p:cNvPr id="6" name="Picture 5"/>
          <p:cNvPicPr>
            <a:picLocks noChangeAspect="1"/>
          </p:cNvPicPr>
          <p:nvPr/>
        </p:nvPicPr>
        <p:blipFill>
          <a:blip r:embed="rId4"/>
          <a:stretch>
            <a:fillRect/>
          </a:stretch>
        </p:blipFill>
        <p:spPr>
          <a:xfrm>
            <a:off x="8773530" y="3736321"/>
            <a:ext cx="2295659" cy="2973572"/>
          </a:xfrm>
          <a:prstGeom prst="rect">
            <a:avLst/>
          </a:prstGeom>
        </p:spPr>
      </p:pic>
    </p:spTree>
    <p:extLst>
      <p:ext uri="{BB962C8B-B14F-4D97-AF65-F5344CB8AC3E}">
        <p14:creationId xmlns:p14="http://schemas.microsoft.com/office/powerpoint/2010/main" val="177512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73734CDA-1CE8-4F1C-B0B3-AAB252B01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a:extLst>
              <a:ext uri="{FF2B5EF4-FFF2-40B4-BE49-F238E27FC236}">
                <a16:creationId xmlns:a16="http://schemas.microsoft.com/office/drawing/2014/main" xmlns="" id="{046B29AB-1B4A-9047-8A77-BEFE86061E3E}"/>
              </a:ext>
            </a:extLst>
          </p:cNvPr>
          <p:cNvSpPr txBox="1"/>
          <p:nvPr/>
        </p:nvSpPr>
        <p:spPr>
          <a:xfrm>
            <a:off x="4974771" y="634947"/>
            <a:ext cx="6574972" cy="815810"/>
          </a:xfrm>
          <a:prstGeom prst="rect">
            <a:avLst/>
          </a:prstGeom>
        </p:spPr>
        <p:txBody>
          <a:bodyPr vert="horz" lIns="91440" tIns="45720" rIns="91440" bIns="45720" rtlCol="0" anchor="b">
            <a:normAutofit/>
          </a:bodyPr>
          <a:lstStyle/>
          <a:p>
            <a:pPr>
              <a:lnSpc>
                <a:spcPct val="90000"/>
              </a:lnSpc>
              <a:spcBef>
                <a:spcPct val="0"/>
              </a:spcBef>
              <a:spcAft>
                <a:spcPts val="600"/>
              </a:spcAft>
              <a:defRPr/>
            </a:pPr>
            <a:endParaRPr lang="en-US" sz="4800" b="1" u="sng" spc="-50" dirty="0">
              <a:solidFill>
                <a:srgbClr val="000000">
                  <a:lumMod val="75000"/>
                  <a:lumOff val="25000"/>
                </a:srgbClr>
              </a:solidFill>
              <a:latin typeface="Calibri Light" panose="020F0302020204030204"/>
            </a:endParaRPr>
          </a:p>
        </p:txBody>
      </p:sp>
      <p:pic>
        <p:nvPicPr>
          <p:cNvPr id="2" name="Picture 1">
            <a:extLst>
              <a:ext uri="{FF2B5EF4-FFF2-40B4-BE49-F238E27FC236}">
                <a16:creationId xmlns:a16="http://schemas.microsoft.com/office/drawing/2014/main" xmlns="" id="{FE37735B-B468-C146-83E5-067874B0E663}"/>
              </a:ext>
            </a:extLst>
          </p:cNvPr>
          <p:cNvPicPr>
            <a:picLocks noChangeAspect="1"/>
          </p:cNvPicPr>
          <p:nvPr/>
        </p:nvPicPr>
        <p:blipFill>
          <a:blip r:embed="rId3"/>
          <a:stretch>
            <a:fillRect/>
          </a:stretch>
        </p:blipFill>
        <p:spPr>
          <a:xfrm>
            <a:off x="634000" y="1690570"/>
            <a:ext cx="3856114" cy="3213428"/>
          </a:xfrm>
          <a:prstGeom prst="rect">
            <a:avLst/>
          </a:prstGeom>
        </p:spPr>
      </p:pic>
      <p:cxnSp>
        <p:nvCxnSpPr>
          <p:cNvPr id="22" name="Straight Connector 21">
            <a:extLst>
              <a:ext uri="{FF2B5EF4-FFF2-40B4-BE49-F238E27FC236}">
                <a16:creationId xmlns:a16="http://schemas.microsoft.com/office/drawing/2014/main" xmlns="" id="{D7143990-FA50-4B23-AE6D-E17D22F5267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63482" y="2246569"/>
            <a:ext cx="58521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1">
            <a:extLst>
              <a:ext uri="{FF2B5EF4-FFF2-40B4-BE49-F238E27FC236}">
                <a16:creationId xmlns:a16="http://schemas.microsoft.com/office/drawing/2014/main" xmlns="" id="{768C7E18-F32A-C14C-B5B6-8218E97C699A}"/>
              </a:ext>
            </a:extLst>
          </p:cNvPr>
          <p:cNvSpPr>
            <a:spLocks noChangeArrowheads="1"/>
          </p:cNvSpPr>
          <p:nvPr/>
        </p:nvSpPr>
        <p:spPr bwMode="auto">
          <a:xfrm>
            <a:off x="4700910" y="127179"/>
            <a:ext cx="7122694" cy="6615042"/>
          </a:xfrm>
          <a:prstGeom prst="rect">
            <a:avLst/>
          </a:prstGeom>
          <a:solidFill>
            <a:schemeClr val="tx2">
              <a:lumMod val="10000"/>
              <a:lumOff val="90000"/>
            </a:schemeClr>
          </a:solidFill>
        </p:spPr>
        <p:txBody>
          <a:bodyPr vert="horz" lIns="0" tIns="45720" rIns="0" bIns="45720" rtlCol="0">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Aft>
                <a:spcPts val="600"/>
              </a:spcAft>
              <a:buFont typeface="Calibri" panose="020F0502020204030204" pitchFamily="34" charset="0"/>
              <a:buNone/>
            </a:pPr>
            <a:r>
              <a:rPr lang="en-US" altLang="en-US" sz="2400" b="1" dirty="0">
                <a:solidFill>
                  <a:srgbClr val="000000">
                    <a:lumMod val="75000"/>
                    <a:lumOff val="25000"/>
                  </a:srgbClr>
                </a:solidFill>
                <a:latin typeface="Calibri" panose="020F0502020204030204"/>
              </a:rPr>
              <a:t>Voting Rights and Responsibilities – True or False Quiz</a:t>
            </a:r>
          </a:p>
          <a:p>
            <a:pPr>
              <a:lnSpc>
                <a:spcPct val="90000"/>
              </a:lnSpc>
              <a:spcAft>
                <a:spcPts val="600"/>
              </a:spcAft>
              <a:buFont typeface="Calibri" panose="020F0502020204030204" pitchFamily="34" charset="0"/>
              <a:buNone/>
            </a:pPr>
            <a:r>
              <a:rPr lang="en-US" altLang="en-US" sz="2400" b="1" dirty="0" smtClean="0">
                <a:solidFill>
                  <a:srgbClr val="000000">
                    <a:lumMod val="75000"/>
                    <a:lumOff val="25000"/>
                  </a:srgbClr>
                </a:solidFill>
                <a:latin typeface="Calibri" panose="020F0502020204030204"/>
              </a:rPr>
              <a:t>Decide </a:t>
            </a:r>
            <a:r>
              <a:rPr lang="en-US" altLang="en-US" sz="2400" b="1" dirty="0">
                <a:solidFill>
                  <a:srgbClr val="000000">
                    <a:lumMod val="75000"/>
                    <a:lumOff val="25000"/>
                  </a:srgbClr>
                </a:solidFill>
                <a:latin typeface="Calibri" panose="020F0502020204030204"/>
              </a:rPr>
              <a:t>whether the following statements are true or false. </a:t>
            </a:r>
            <a:r>
              <a:rPr lang="en-US" altLang="en-US" sz="2400" b="1" dirty="0">
                <a:solidFill>
                  <a:srgbClr val="000000">
                    <a:lumMod val="75000"/>
                    <a:lumOff val="25000"/>
                  </a:srgbClr>
                </a:solidFill>
                <a:latin typeface="Calibri" panose="020F0502020204030204"/>
              </a:rPr>
              <a:t>You have 5 minutes!</a:t>
            </a:r>
          </a:p>
          <a:p>
            <a:pPr>
              <a:lnSpc>
                <a:spcPct val="90000"/>
              </a:lnSpc>
              <a:spcAft>
                <a:spcPts val="600"/>
              </a:spcAft>
              <a:buFont typeface="Calibri" panose="020F0502020204030204" pitchFamily="34" charset="0"/>
              <a:buNone/>
            </a:pPr>
            <a:endParaRPr lang="en-US" altLang="en-US" sz="2000" b="1" dirty="0">
              <a:solidFill>
                <a:srgbClr val="000000">
                  <a:lumMod val="75000"/>
                  <a:lumOff val="25000"/>
                </a:srgbClr>
              </a:solidFill>
              <a:latin typeface="Calibri" panose="020F0502020204030204"/>
            </a:endParaRPr>
          </a:p>
          <a:p>
            <a:pPr>
              <a:lnSpc>
                <a:spcPct val="90000"/>
              </a:lnSpc>
              <a:spcAft>
                <a:spcPts val="600"/>
              </a:spcAft>
              <a:buFont typeface="Calibri" panose="020F0502020204030204" pitchFamily="34" charset="0"/>
              <a:buAutoNum type="arabicParenR"/>
            </a:pPr>
            <a:r>
              <a:rPr lang="en-US" altLang="en-US" sz="2000" b="1" dirty="0">
                <a:solidFill>
                  <a:srgbClr val="000000">
                    <a:lumMod val="75000"/>
                    <a:lumOff val="25000"/>
                  </a:srgbClr>
                </a:solidFill>
                <a:latin typeface="Calibri" panose="020F0502020204030204"/>
              </a:rPr>
              <a:t>In 1918 women in the UK were allowed the same voting rights as men; those over 21 could vote. </a:t>
            </a:r>
          </a:p>
          <a:p>
            <a:pPr>
              <a:lnSpc>
                <a:spcPct val="90000"/>
              </a:lnSpc>
              <a:spcAft>
                <a:spcPts val="600"/>
              </a:spcAft>
              <a:buFont typeface="Calibri" panose="020F0502020204030204" pitchFamily="34" charset="0"/>
              <a:buAutoNum type="arabicParenR"/>
            </a:pPr>
            <a:r>
              <a:rPr lang="en-US" altLang="en-US" sz="2000" b="1" dirty="0">
                <a:solidFill>
                  <a:srgbClr val="000000">
                    <a:lumMod val="75000"/>
                    <a:lumOff val="25000"/>
                  </a:srgbClr>
                </a:solidFill>
                <a:latin typeface="Calibri" panose="020F0502020204030204"/>
              </a:rPr>
              <a:t>Under current voting laws, all UK residents over the age of 18 are allowed to vote in General Elections. </a:t>
            </a:r>
          </a:p>
          <a:p>
            <a:pPr>
              <a:lnSpc>
                <a:spcPct val="90000"/>
              </a:lnSpc>
              <a:spcAft>
                <a:spcPts val="600"/>
              </a:spcAft>
              <a:buFont typeface="Calibri" panose="020F0502020204030204" pitchFamily="34" charset="0"/>
              <a:buAutoNum type="arabicParenR"/>
            </a:pPr>
            <a:r>
              <a:rPr lang="en-US" altLang="en-US" sz="2000" b="1" dirty="0">
                <a:solidFill>
                  <a:srgbClr val="000000">
                    <a:lumMod val="75000"/>
                    <a:lumOff val="25000"/>
                  </a:srgbClr>
                </a:solidFill>
                <a:latin typeface="Calibri" panose="020F0502020204030204"/>
              </a:rPr>
              <a:t>The UK’s Prime Minister can be voted in to serve any number of terms; there is no limit on how many times they can be elected Prime Minister. </a:t>
            </a:r>
          </a:p>
          <a:p>
            <a:pPr>
              <a:lnSpc>
                <a:spcPct val="90000"/>
              </a:lnSpc>
              <a:spcAft>
                <a:spcPts val="600"/>
              </a:spcAft>
              <a:buFont typeface="Calibri" panose="020F0502020204030204" pitchFamily="34" charset="0"/>
              <a:buAutoNum type="arabicParenR"/>
            </a:pPr>
            <a:r>
              <a:rPr lang="en-US" altLang="en-US" sz="2000" b="1" dirty="0">
                <a:solidFill>
                  <a:srgbClr val="000000">
                    <a:lumMod val="75000"/>
                    <a:lumOff val="25000"/>
                  </a:srgbClr>
                </a:solidFill>
                <a:latin typeface="Calibri" panose="020F0502020204030204"/>
              </a:rPr>
              <a:t>The UK is in the top ten globally for the highest percentage of women in parliament. </a:t>
            </a:r>
          </a:p>
          <a:p>
            <a:pPr>
              <a:lnSpc>
                <a:spcPct val="90000"/>
              </a:lnSpc>
              <a:spcAft>
                <a:spcPts val="600"/>
              </a:spcAft>
              <a:buFont typeface="Calibri" panose="020F0502020204030204" pitchFamily="34" charset="0"/>
              <a:buAutoNum type="arabicParenR"/>
            </a:pPr>
            <a:r>
              <a:rPr lang="en-US" altLang="en-US" sz="2000" b="1" dirty="0">
                <a:solidFill>
                  <a:srgbClr val="000000">
                    <a:lumMod val="75000"/>
                    <a:lumOff val="25000"/>
                  </a:srgbClr>
                </a:solidFill>
                <a:latin typeface="Calibri" panose="020F0502020204030204"/>
              </a:rPr>
              <a:t>In 10 countries in the world it is illegal not to vote if eligible.</a:t>
            </a:r>
          </a:p>
          <a:p>
            <a:pPr>
              <a:lnSpc>
                <a:spcPct val="90000"/>
              </a:lnSpc>
              <a:spcAft>
                <a:spcPts val="600"/>
              </a:spcAft>
              <a:buFont typeface="Calibri" panose="020F0502020204030204" pitchFamily="34" charset="0"/>
              <a:buAutoNum type="arabicParenR"/>
            </a:pPr>
            <a:r>
              <a:rPr lang="en-US" altLang="en-US" sz="2000" b="1" dirty="0">
                <a:solidFill>
                  <a:srgbClr val="000000">
                    <a:lumMod val="75000"/>
                    <a:lumOff val="25000"/>
                  </a:srgbClr>
                </a:solidFill>
                <a:latin typeface="Calibri" panose="020F0502020204030204"/>
              </a:rPr>
              <a:t>In the last General Election in 2017, fewer than three quarters of the population entitled to vote actually did.</a:t>
            </a:r>
          </a:p>
        </p:txBody>
      </p:sp>
      <p:sp>
        <p:nvSpPr>
          <p:cNvPr id="24" name="Rectangle 23">
            <a:extLst>
              <a:ext uri="{FF2B5EF4-FFF2-40B4-BE49-F238E27FC236}">
                <a16:creationId xmlns:a16="http://schemas.microsoft.com/office/drawing/2014/main" xmlns="" id="{6E53EDC6-E7A0-411C-871D-6FE54ADF94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xmlns="" id="{A2A74862-F356-A644-A0B3-D6D2FA49F3C0}"/>
              </a:ext>
            </a:extLst>
          </p:cNvPr>
          <p:cNvSpPr txBox="1"/>
          <p:nvPr/>
        </p:nvSpPr>
        <p:spPr>
          <a:xfrm>
            <a:off x="242348" y="-407905"/>
            <a:ext cx="6574972" cy="1450757"/>
          </a:xfrm>
          <a:prstGeom prst="rect">
            <a:avLst/>
          </a:prstGeom>
        </p:spPr>
        <p:txBody>
          <a:bodyPr vert="horz" lIns="91440" tIns="45720" rIns="91440" bIns="45720" rtlCol="0" anchor="b">
            <a:normAutofit/>
          </a:bodyPr>
          <a:lstStyle/>
          <a:p>
            <a:pPr>
              <a:lnSpc>
                <a:spcPct val="90000"/>
              </a:lnSpc>
              <a:spcBef>
                <a:spcPct val="0"/>
              </a:spcBef>
              <a:spcAft>
                <a:spcPts val="600"/>
              </a:spcAft>
              <a:defRPr/>
            </a:pPr>
            <a:r>
              <a:rPr lang="en-US" sz="4800" b="1" u="sng" spc="-50" dirty="0">
                <a:solidFill>
                  <a:srgbClr val="000000">
                    <a:lumMod val="75000"/>
                    <a:lumOff val="25000"/>
                  </a:srgbClr>
                </a:solidFill>
                <a:latin typeface="Calibri Light" panose="020F0302020204030204"/>
              </a:rPr>
              <a:t>True or False Quiz</a:t>
            </a:r>
          </a:p>
        </p:txBody>
      </p:sp>
    </p:spTree>
    <p:custDataLst>
      <p:tags r:id="rId1"/>
    </p:custDataLst>
    <p:extLst>
      <p:ext uri="{BB962C8B-B14F-4D97-AF65-F5344CB8AC3E}">
        <p14:creationId xmlns:p14="http://schemas.microsoft.com/office/powerpoint/2010/main" val="421664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RetrospectVTI">
  <a:themeElements>
    <a:clrScheme name="AnalogousFromLightSeedLeftStep">
      <a:dk1>
        <a:srgbClr val="000000"/>
      </a:dk1>
      <a:lt1>
        <a:srgbClr val="FFFFFF"/>
      </a:lt1>
      <a:dk2>
        <a:srgbClr val="412425"/>
      </a:dk2>
      <a:lt2>
        <a:srgbClr val="E8E2E4"/>
      </a:lt2>
      <a:accent1>
        <a:srgbClr val="80AA9F"/>
      </a:accent1>
      <a:accent2>
        <a:srgbClr val="75AC87"/>
      </a:accent2>
      <a:accent3>
        <a:srgbClr val="86AB81"/>
      </a:accent3>
      <a:accent4>
        <a:srgbClr val="90AA74"/>
      </a:accent4>
      <a:accent5>
        <a:srgbClr val="A1A47C"/>
      </a:accent5>
      <a:accent6>
        <a:srgbClr val="B29F7A"/>
      </a:accent6>
      <a:hlink>
        <a:srgbClr val="AE697C"/>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897</Words>
  <Application>Microsoft Office PowerPoint</Application>
  <PresentationFormat>Widescreen</PresentationFormat>
  <Paragraphs>105</Paragraphs>
  <Slides>10</Slides>
  <Notes>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10</vt:i4>
      </vt:variant>
    </vt:vector>
  </HeadingPairs>
  <TitlesOfParts>
    <vt:vector size="26" baseType="lpstr">
      <vt:lpstr>Arial</vt:lpstr>
      <vt:lpstr>Calibri</vt:lpstr>
      <vt:lpstr>Calibri Light</vt:lpstr>
      <vt:lpstr>Comic Sans MS</vt:lpstr>
      <vt:lpstr>Times</vt:lpstr>
      <vt:lpstr>Times New Roman</vt:lpstr>
      <vt:lpstr>Tw Cen MT</vt:lpstr>
      <vt:lpstr>Tw Cen MT Condensed</vt:lpstr>
      <vt:lpstr>Wingdings</vt:lpstr>
      <vt:lpstr>Wingdings 3</vt:lpstr>
      <vt:lpstr>Office Theme</vt:lpstr>
      <vt:lpstr>Integral</vt:lpstr>
      <vt:lpstr>1_Integral</vt:lpstr>
      <vt:lpstr>RetrospectVTI</vt:lpstr>
      <vt:lpstr>1_Office Theme</vt:lpstr>
      <vt:lpstr>2_Office Theme</vt:lpstr>
      <vt:lpstr>Are you interested in studying A Level Politics ?  These activities are designed to give you a flavour of the key topics we study in Y12 Politics  and to start developing your ‘Political understanding ’. Complete at least one activity from each page each week to get a head-start and see whether Politics is the subject for you. Please send completed work (word/powerpoint files and photos of written/creative work are all fine) + any questions you have about A Level Politics to cgold@prospect.reading.sch.uk Feedback will be given on your work.   Thanks for your interest in A Level Politics !</vt:lpstr>
      <vt:lpstr>How does Politics affect Me? “ J u s t  b e c a u s e  y o u  d o n o t  t a k e  a n  in t e r e s t in politics  d o e s n’t  m e a n  p olitic s  w o n’t t a k e  a n in t e r e s t  in  y o u."  P e ricle s, C5th c  B C</vt:lpstr>
      <vt:lpstr>Political thinkers</vt:lpstr>
      <vt:lpstr>Download the following booklet:  https://assets-learning.parliament.uk/uploads/2019/12/How-it-Works-booklet.pdf  </vt:lpstr>
      <vt:lpstr>Research your local MP,</vt:lpstr>
      <vt:lpstr>PowerPoint Presentation</vt:lpstr>
      <vt:lpstr>Feminism is not…</vt:lpstr>
      <vt:lpstr>A level Politics Content analysis  NEWSPAPER  NAME – DATE (tabloid or broadsheet) buy 2 !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Clive Gold</dc:creator>
  <cp:lastModifiedBy>Clive Gold</cp:lastModifiedBy>
  <cp:revision>15</cp:revision>
  <dcterms:created xsi:type="dcterms:W3CDTF">2020-04-02T10:04:53Z</dcterms:created>
  <dcterms:modified xsi:type="dcterms:W3CDTF">2020-04-03T11:37:58Z</dcterms:modified>
</cp:coreProperties>
</file>