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E1CCF0"/>
    <a:srgbClr val="662C92"/>
    <a:srgbClr val="FF7E00"/>
    <a:srgbClr val="C3C2C1"/>
    <a:srgbClr val="3D5CAD"/>
    <a:srgbClr val="474748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9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4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80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6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2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05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58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0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03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35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8828-8A83-4AA6-8F61-EBEB10A4262A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A6D5D-F549-4A2D-A19A-D2FCFF1FF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7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www.google.co.uk/url?sa=i&amp;rct=j&amp;q=&amp;esrc=s&amp;source=images&amp;cd=&amp;cad=rja&amp;uact=8&amp;ved=2ahUKEwiwypKkttXbAhUDRhQKHdQuA3gQjRx6BAgBEAU&amp;url=https://pixabay.com/en/incorrect-delete-remove-cancel-red-294245/&amp;psig=AOvVaw1djbkItdcEtCFzeX2mNTdt&amp;ust=1529143654145485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11714" y="99000"/>
            <a:ext cx="11988000" cy="6660000"/>
          </a:xfrm>
          <a:prstGeom prst="roundRect">
            <a:avLst>
              <a:gd name="adj" fmla="val 4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0972" y="300886"/>
            <a:ext cx="11530057" cy="6183262"/>
            <a:chOff x="334505" y="300886"/>
            <a:chExt cx="11530057" cy="6183262"/>
          </a:xfrm>
        </p:grpSpPr>
        <p:sp>
          <p:nvSpPr>
            <p:cNvPr id="12" name="Rounded Rectangle 41"/>
            <p:cNvSpPr/>
            <p:nvPr/>
          </p:nvSpPr>
          <p:spPr>
            <a:xfrm>
              <a:off x="334505" y="300886"/>
              <a:ext cx="3762856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1. Particles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If we could divide any substance down into smaller and smaller pieces we could see it is made of tiny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particles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These particles are so small they could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</a:t>
              </a:r>
              <a:r>
                <a:rPr lang="en-GB" sz="1100" b="1" u="sng" dirty="0">
                  <a:ea typeface="Chalkduster" charset="0"/>
                  <a:cs typeface="Chalkduster" charset="0"/>
                </a:rPr>
                <a:t>not</a:t>
              </a:r>
              <a:r>
                <a:rPr lang="en-GB" sz="1100" dirty="0">
                  <a:ea typeface="Chalkduster" charset="0"/>
                  <a:cs typeface="Chalkduster" charset="0"/>
                </a:rPr>
                <a:t> be seen using a microscope.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We can represent these particles in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models using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spheres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3" name="Rounded Rectangle 41"/>
            <p:cNvSpPr/>
            <p:nvPr/>
          </p:nvSpPr>
          <p:spPr>
            <a:xfrm>
              <a:off x="4209533" y="300886"/>
              <a:ext cx="3780000" cy="190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4. Changes in states of matter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solid melts when it is heated because the particles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gaining energy</a:t>
              </a:r>
              <a:r>
                <a:rPr lang="en-GB" sz="1100" dirty="0">
                  <a:ea typeface="Chalkduster" charset="0"/>
                  <a:cs typeface="Chalkduster" charset="0"/>
                </a:rPr>
                <a:t>. This energy is used to break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forces of attraction </a:t>
              </a:r>
              <a:r>
                <a:rPr lang="en-GB" sz="1100" dirty="0">
                  <a:ea typeface="Chalkduster" charset="0"/>
                  <a:cs typeface="Chalkduster" charset="0"/>
                </a:rPr>
                <a:t>between the molecules.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more energy </a:t>
              </a:r>
              <a:r>
                <a:rPr lang="en-GB" sz="1100" dirty="0">
                  <a:ea typeface="Chalkduster" charset="0"/>
                  <a:cs typeface="Chalkduster" charset="0"/>
                </a:rPr>
                <a:t>a particle has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faster </a:t>
              </a:r>
              <a:r>
                <a:rPr lang="en-GB" sz="1100" dirty="0">
                  <a:ea typeface="Chalkduster" charset="0"/>
                  <a:cs typeface="Chalkduster" charset="0"/>
                </a:rPr>
                <a:t>it can move.</a:t>
              </a: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4" name="Rounded Rectangle 41"/>
            <p:cNvSpPr/>
            <p:nvPr/>
          </p:nvSpPr>
          <p:spPr>
            <a:xfrm>
              <a:off x="8084562" y="300886"/>
              <a:ext cx="3780000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6. Elements and mixtures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This diagram shows a mixture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of elements.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Mixtures</a:t>
              </a:r>
              <a:r>
                <a:rPr lang="en-GB" sz="1100" dirty="0">
                  <a:ea typeface="Chalkduster" charset="0"/>
                  <a:cs typeface="Chalkduster" charset="0"/>
                </a:rPr>
                <a:t> can be easily separated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using techniques such as: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b="1" dirty="0">
                  <a:ea typeface="Chalkduster" charset="0"/>
                  <a:cs typeface="Chalkduster" charset="0"/>
                </a:rPr>
                <a:t>Filtration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b="1" dirty="0">
                  <a:ea typeface="Chalkduster" charset="0"/>
                  <a:cs typeface="Chalkduster" charset="0"/>
                </a:rPr>
                <a:t>Distillation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b="1" dirty="0">
                  <a:ea typeface="Chalkduster" charset="0"/>
                  <a:cs typeface="Chalkduster" charset="0"/>
                </a:rPr>
                <a:t>Chromatography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6" name="Rounded Rectangle 41"/>
            <p:cNvSpPr/>
            <p:nvPr/>
          </p:nvSpPr>
          <p:spPr>
            <a:xfrm>
              <a:off x="334505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3. Differences in states of matter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In solids the particles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closely spaced </a:t>
              </a:r>
              <a:r>
                <a:rPr lang="en-GB" sz="1100" dirty="0">
                  <a:ea typeface="Chalkduster" charset="0"/>
                  <a:cs typeface="Chalkduster" charset="0"/>
                </a:rPr>
                <a:t>and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vibrating</a:t>
              </a:r>
              <a:r>
                <a:rPr lang="en-GB" sz="1100" dirty="0">
                  <a:ea typeface="Chalkduster" charset="0"/>
                  <a:cs typeface="Chalkduster" charset="0"/>
                </a:rPr>
                <a:t>. In liquids there 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random motion </a:t>
              </a:r>
              <a:r>
                <a:rPr lang="en-GB" sz="1100" dirty="0">
                  <a:ea typeface="Chalkduster" charset="0"/>
                  <a:cs typeface="Chalkduster" charset="0"/>
                </a:rPr>
                <a:t>but the particles are in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contact</a:t>
              </a:r>
              <a:r>
                <a:rPr lang="en-GB" sz="11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In a gas there 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random motion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and the particles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widely spaced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Liquids and gases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flow</a:t>
              </a:r>
              <a:r>
                <a:rPr lang="en-GB" sz="1100" dirty="0">
                  <a:ea typeface="Chalkduster" charset="0"/>
                  <a:cs typeface="Chalkduster" charset="0"/>
                </a:rPr>
                <a:t> and completely </a:t>
              </a:r>
              <a:br>
                <a:rPr lang="en-GB" sz="1100" dirty="0">
                  <a:ea typeface="Chalkduster" charset="0"/>
                  <a:cs typeface="Chalkduster" charset="0"/>
                </a:rPr>
              </a:br>
              <a:r>
                <a:rPr lang="en-GB" sz="1100" b="1" dirty="0">
                  <a:ea typeface="Chalkduster" charset="0"/>
                  <a:cs typeface="Chalkduster" charset="0"/>
                </a:rPr>
                <a:t>fill</a:t>
              </a:r>
              <a:r>
                <a:rPr lang="en-GB" sz="1100" dirty="0">
                  <a:ea typeface="Chalkduster" charset="0"/>
                  <a:cs typeface="Chalkduster" charset="0"/>
                </a:rPr>
                <a:t> their container. Gases can be </a:t>
              </a:r>
              <a:br>
                <a:rPr lang="en-GB" sz="1100" dirty="0">
                  <a:ea typeface="Chalkduster" charset="0"/>
                  <a:cs typeface="Chalkduster" charset="0"/>
                </a:rPr>
              </a:br>
              <a:r>
                <a:rPr lang="en-GB" sz="1100" b="1" dirty="0">
                  <a:ea typeface="Chalkduster" charset="0"/>
                  <a:cs typeface="Chalkduster" charset="0"/>
                </a:rPr>
                <a:t>compressed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7" name="Rounded Rectangle 41"/>
            <p:cNvSpPr/>
            <p:nvPr/>
          </p:nvSpPr>
          <p:spPr>
            <a:xfrm>
              <a:off x="8084562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7. Compounds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Atoms</a:t>
              </a:r>
              <a:r>
                <a:rPr lang="en-GB" sz="1100" dirty="0">
                  <a:ea typeface="Chalkduster" charset="0"/>
                  <a:cs typeface="Chalkduster" charset="0"/>
                </a:rPr>
                <a:t> of different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elements</a:t>
              </a:r>
              <a:r>
                <a:rPr lang="en-GB" sz="1100" dirty="0">
                  <a:ea typeface="Chalkduster" charset="0"/>
                  <a:cs typeface="Chalkduster" charset="0"/>
                </a:rPr>
                <a:t> can combine together to form a very large number of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compounds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8" name="Rounded Rectangle 41"/>
            <p:cNvSpPr/>
            <p:nvPr/>
          </p:nvSpPr>
          <p:spPr>
            <a:xfrm>
              <a:off x="8084562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8. Reactions and properties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chemical reaction involves the rearrangement of atoms to form new substances, while the total number of atoms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stays the same</a:t>
              </a:r>
              <a:r>
                <a:rPr lang="en-GB" sz="1100" dirty="0">
                  <a:ea typeface="Chalkduster" charset="0"/>
                  <a:cs typeface="Chalkduster" charset="0"/>
                </a:rPr>
                <a:t> (see image above).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properties </a:t>
              </a:r>
              <a:r>
                <a:rPr lang="en-GB" sz="1100" dirty="0">
                  <a:ea typeface="Chalkduster" charset="0"/>
                  <a:cs typeface="Chalkduster" charset="0"/>
                </a:rPr>
                <a:t>of different materials can be explained in terms of the behaviour of the atoms and groups of atoms of which they are made.</a:t>
              </a: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9" name="Rounded Rectangle 41"/>
            <p:cNvSpPr/>
            <p:nvPr/>
          </p:nvSpPr>
          <p:spPr>
            <a:xfrm>
              <a:off x="4209533" y="4504148"/>
              <a:ext cx="3780000" cy="1980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5. Atoms and elements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Atoms are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basic building blocks </a:t>
              </a:r>
              <a:r>
                <a:rPr lang="en-GB" sz="1100" dirty="0">
                  <a:ea typeface="Chalkduster" charset="0"/>
                  <a:cs typeface="Chalkduster" charset="0"/>
                </a:rPr>
                <a:t>of </a:t>
              </a:r>
              <a:r>
                <a:rPr lang="en-GB" sz="1100" b="1" u="sng" dirty="0">
                  <a:ea typeface="Chalkduster" charset="0"/>
                  <a:cs typeface="Chalkduster" charset="0"/>
                </a:rPr>
                <a:t>all</a:t>
              </a:r>
              <a:r>
                <a:rPr lang="en-GB" sz="1100" dirty="0">
                  <a:ea typeface="Chalkduster" charset="0"/>
                  <a:cs typeface="Chalkduster" charset="0"/>
                </a:rPr>
                <a:t> living and </a:t>
              </a:r>
              <a:br>
                <a:rPr lang="en-GB" sz="1100" dirty="0">
                  <a:ea typeface="Chalkduster" charset="0"/>
                  <a:cs typeface="Chalkduster" charset="0"/>
                </a:rPr>
              </a:br>
              <a:r>
                <a:rPr lang="en-GB" sz="1100" dirty="0">
                  <a:ea typeface="Chalkduster" charset="0"/>
                  <a:cs typeface="Chalkduster" charset="0"/>
                </a:rPr>
                <a:t>non-living things anywhere in the universe.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There are just over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100</a:t>
              </a:r>
              <a:r>
                <a:rPr lang="en-GB" sz="1100" dirty="0">
                  <a:ea typeface="Chalkduster" charset="0"/>
                  <a:cs typeface="Chalkduster" charset="0"/>
                </a:rPr>
                <a:t> different types of atom.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Substances made of only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one kind </a:t>
              </a:r>
              <a:r>
                <a:rPr lang="en-GB" sz="1100" dirty="0">
                  <a:ea typeface="Chalkduster" charset="0"/>
                  <a:cs typeface="Chalkduster" charset="0"/>
                </a:rPr>
                <a:t>of atom are called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elements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All the known elements are listed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in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periodic table </a:t>
              </a:r>
              <a:r>
                <a:rPr lang="en-GB" sz="1100" dirty="0">
                  <a:ea typeface="Chalkduster" charset="0"/>
                  <a:cs typeface="Chalkduster" charset="0"/>
                </a:rPr>
                <a:t>of elements.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334505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2. States of matter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Three states of matter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solid</a:t>
              </a:r>
              <a:r>
                <a:rPr lang="en-GB" sz="1100" dirty="0">
                  <a:ea typeface="Chalkduster" charset="0"/>
                  <a:cs typeface="Chalkduster" charset="0"/>
                </a:rPr>
                <a:t>,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liquid</a:t>
              </a:r>
              <a:r>
                <a:rPr lang="en-GB" sz="1100" dirty="0">
                  <a:ea typeface="Chalkduster" charset="0"/>
                  <a:cs typeface="Chalkduster" charset="0"/>
                </a:rPr>
                <a:t> and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gas</a:t>
              </a:r>
              <a:r>
                <a:rPr lang="en-GB" sz="1100" dirty="0">
                  <a:ea typeface="Chalkduster" charset="0"/>
                  <a:cs typeface="Chalkduster" charset="0"/>
                </a:rPr>
                <a:t>. 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D5AD0B-9109-4482-96AF-647536DB8B36}"/>
              </a:ext>
            </a:extLst>
          </p:cNvPr>
          <p:cNvSpPr txBox="1"/>
          <p:nvPr/>
        </p:nvSpPr>
        <p:spPr>
          <a:xfrm>
            <a:off x="0" y="251844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All matter in the </a:t>
            </a:r>
          </a:p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universe is made of </a:t>
            </a:r>
          </a:p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small particles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0535" y="1211557"/>
            <a:ext cx="718634" cy="944459"/>
          </a:xfrm>
          <a:prstGeom prst="rect">
            <a:avLst/>
          </a:prstGeom>
        </p:spPr>
      </p:pic>
      <p:pic>
        <p:nvPicPr>
          <p:cNvPr id="21" name="irc_mi" descr="Image result for wrong cross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rgbClr val="662C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2" y="1550717"/>
            <a:ext cx="615286" cy="486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0788" y="2916654"/>
          <a:ext cx="3577539" cy="1219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5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Solid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Gas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8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954700" y="3294270"/>
            <a:ext cx="886321" cy="765167"/>
            <a:chOff x="2954700" y="3294270"/>
            <a:chExt cx="886321" cy="765167"/>
          </a:xfrm>
        </p:grpSpPr>
        <p:sp>
          <p:nvSpPr>
            <p:cNvPr id="40" name="Oval 39"/>
            <p:cNvSpPr/>
            <p:nvPr/>
          </p:nvSpPr>
          <p:spPr>
            <a:xfrm>
              <a:off x="3064411" y="3809961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89351" y="3512315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954700" y="3294270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53328" y="3392026"/>
            <a:ext cx="1155382" cy="733658"/>
            <a:chOff x="1653328" y="3392026"/>
            <a:chExt cx="1155382" cy="733658"/>
          </a:xfrm>
        </p:grpSpPr>
        <p:sp>
          <p:nvSpPr>
            <p:cNvPr id="5" name="Oval 4"/>
            <p:cNvSpPr/>
            <p:nvPr/>
          </p:nvSpPr>
          <p:spPr>
            <a:xfrm>
              <a:off x="1653328" y="3592705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271188" y="3392026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59561" y="3545364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858179" y="3713851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042841" y="3876208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59372" y="3589113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301339" y="3800970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557040" y="3876208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847934" y="3410539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3813" y="3349179"/>
            <a:ext cx="771602" cy="779466"/>
            <a:chOff x="553813" y="3349179"/>
            <a:chExt cx="771602" cy="779466"/>
          </a:xfrm>
        </p:grpSpPr>
        <p:sp>
          <p:nvSpPr>
            <p:cNvPr id="47" name="Oval 46"/>
            <p:cNvSpPr/>
            <p:nvPr/>
          </p:nvSpPr>
          <p:spPr>
            <a:xfrm>
              <a:off x="553887" y="3875657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805483" y="3875657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073745" y="3879169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58806" y="3611890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13816" y="3605800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073745" y="3617716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53813" y="3358248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822075" y="3349179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073745" y="3358248"/>
              <a:ext cx="251670" cy="249476"/>
            </a:xfrm>
            <a:prstGeom prst="ellipse">
              <a:avLst/>
            </a:prstGeom>
            <a:solidFill>
              <a:srgbClr val="662C92"/>
            </a:solidFill>
            <a:ln>
              <a:solidFill>
                <a:srgbClr val="662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524990" y="566495"/>
            <a:ext cx="3142020" cy="795313"/>
            <a:chOff x="4521101" y="602394"/>
            <a:chExt cx="3142020" cy="7953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1101" y="745186"/>
              <a:ext cx="447030" cy="454014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7189973" y="773825"/>
              <a:ext cx="473148" cy="442033"/>
              <a:chOff x="2954700" y="3294270"/>
              <a:chExt cx="886321" cy="76516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064411" y="3809961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589351" y="3512315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54700" y="3294270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749029" y="780523"/>
              <a:ext cx="619566" cy="446754"/>
              <a:chOff x="1653328" y="3392026"/>
              <a:chExt cx="1155382" cy="73365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653328" y="3592705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71188" y="3392026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059561" y="3545364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858179" y="3713851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042841" y="3876208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459372" y="3589113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01339" y="3800970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557040" y="3876208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847934" y="3410539"/>
                <a:ext cx="251670" cy="249476"/>
              </a:xfrm>
              <a:prstGeom prst="ellipse">
                <a:avLst/>
              </a:prstGeom>
              <a:solidFill>
                <a:srgbClr val="662C92"/>
              </a:solidFill>
              <a:ln>
                <a:solidFill>
                  <a:srgbClr val="662C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252" y="749800"/>
              <a:ext cx="655930" cy="5101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910" y="745186"/>
              <a:ext cx="655930" cy="510168"/>
            </a:xfrm>
            <a:prstGeom prst="rect">
              <a:avLst/>
            </a:prstGeom>
            <a:ln>
              <a:noFill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6239586" y="618843"/>
              <a:ext cx="104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Evaporating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97512" y="1115569"/>
              <a:ext cx="104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Freezing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72313" y="602394"/>
              <a:ext cx="104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Melting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39586" y="1120708"/>
              <a:ext cx="104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Condensing</a:t>
              </a: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7655" y="5537480"/>
            <a:ext cx="672108" cy="83403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653538" y="156617"/>
            <a:ext cx="715674" cy="123162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1869" y="5307283"/>
            <a:ext cx="1055446" cy="8238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6196" y="1296236"/>
            <a:ext cx="650358" cy="794882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8164003" y="3021604"/>
            <a:ext cx="3614052" cy="1230898"/>
            <a:chOff x="8170317" y="2918396"/>
            <a:chExt cx="3614052" cy="1230898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14349" y="2925534"/>
              <a:ext cx="760699" cy="86156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r="5651"/>
            <a:stretch/>
          </p:blipFill>
          <p:spPr>
            <a:xfrm rot="1367662">
              <a:off x="8307141" y="3342759"/>
              <a:ext cx="489486" cy="64534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40824">
              <a:off x="9069660" y="3128566"/>
              <a:ext cx="945049" cy="54399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r="5651"/>
            <a:stretch/>
          </p:blipFill>
          <p:spPr>
            <a:xfrm rot="1554818">
              <a:off x="8170317" y="2971597"/>
              <a:ext cx="489486" cy="64534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3670" y="2918396"/>
              <a:ext cx="760699" cy="861566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8779254" y="3064712"/>
              <a:ext cx="401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+</a:t>
              </a:r>
            </a:p>
          </p:txBody>
        </p:sp>
        <p:cxnSp>
          <p:nvCxnSpPr>
            <p:cNvPr id="95" name="Straight Arrow Connector 94"/>
            <p:cNvCxnSpPr>
              <a:endCxn id="87" idx="1"/>
            </p:cNvCxnSpPr>
            <p:nvPr/>
          </p:nvCxnSpPr>
          <p:spPr>
            <a:xfrm>
              <a:off x="9971029" y="3356317"/>
              <a:ext cx="44332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8640575" y="3872295"/>
              <a:ext cx="104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Elements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586954" y="3867192"/>
              <a:ext cx="104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Compounds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5A322F38-AF12-4D56-B3BC-702D28C56921}"/>
              </a:ext>
            </a:extLst>
          </p:cNvPr>
          <p:cNvSpPr txBox="1"/>
          <p:nvPr/>
        </p:nvSpPr>
        <p:spPr>
          <a:xfrm>
            <a:off x="6939634" y="6543717"/>
            <a:ext cx="506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900" b="1" dirty="0"/>
              <a:t>© March 2019</a:t>
            </a:r>
            <a:r>
              <a:rPr lang="en-US" sz="900" dirty="0"/>
              <a:t> PiXL Spine Strategy and templates: The PiXL Club Ltd. All rights reserved.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21239" y="99000"/>
            <a:ext cx="11988000" cy="6660000"/>
          </a:xfrm>
          <a:prstGeom prst="roundRect">
            <a:avLst>
              <a:gd name="adj" fmla="val 4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0972" y="300885"/>
            <a:ext cx="11530057" cy="6183263"/>
            <a:chOff x="334505" y="300885"/>
            <a:chExt cx="11530057" cy="6183263"/>
          </a:xfrm>
        </p:grpSpPr>
        <p:sp>
          <p:nvSpPr>
            <p:cNvPr id="12" name="Rounded Rectangle 41"/>
            <p:cNvSpPr/>
            <p:nvPr/>
          </p:nvSpPr>
          <p:spPr>
            <a:xfrm>
              <a:off x="334505" y="300885"/>
              <a:ext cx="3762856" cy="1904725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1. Energy stores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Objects can have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stored energy </a:t>
              </a:r>
              <a:r>
                <a:rPr lang="en-GB" sz="1200" dirty="0">
                  <a:ea typeface="Chalkduster" charset="0"/>
                  <a:cs typeface="Chalkduster" charset="0"/>
                </a:rPr>
                <a:t>either because of:</a:t>
              </a:r>
            </a:p>
            <a:p>
              <a:pPr marL="449263" lvl="1" indent="-182563">
                <a:buFont typeface="Courier New" panose="02070309020205020404" pitchFamily="49" charset="0"/>
                <a:buChar char="o"/>
              </a:pPr>
              <a:r>
                <a:rPr lang="en-GB" sz="1200" dirty="0">
                  <a:ea typeface="Chalkduster" charset="0"/>
                  <a:cs typeface="Chalkduster" charset="0"/>
                </a:rPr>
                <a:t>Their chemical composition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chemical</a:t>
              </a:r>
            </a:p>
            <a:p>
              <a:pPr marL="449263" lvl="1" indent="-182563">
                <a:buFont typeface="Courier New" panose="02070309020205020404" pitchFamily="49" charset="0"/>
                <a:buChar char="o"/>
              </a:pPr>
              <a:r>
                <a:rPr lang="en-GB" sz="1200" dirty="0">
                  <a:ea typeface="Chalkduster" charset="0"/>
                  <a:cs typeface="Chalkduster" charset="0"/>
                </a:rPr>
                <a:t>Their movement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kinetic</a:t>
              </a:r>
            </a:p>
            <a:p>
              <a:pPr marL="449263" lvl="1" indent="-182563">
                <a:buFont typeface="Courier New" panose="02070309020205020404" pitchFamily="49" charset="0"/>
                <a:buChar char="o"/>
              </a:pPr>
              <a:r>
                <a:rPr lang="en-GB" sz="1200" dirty="0">
                  <a:ea typeface="Chalkduster" charset="0"/>
                  <a:cs typeface="Chalkduster" charset="0"/>
                </a:rPr>
                <a:t>Their temperature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thermal</a:t>
              </a:r>
            </a:p>
            <a:p>
              <a:pPr marL="449263" lvl="1" indent="-182563">
                <a:buFont typeface="Courier New" panose="02070309020205020404" pitchFamily="49" charset="0"/>
                <a:buChar char="o"/>
              </a:pPr>
              <a:r>
                <a:rPr lang="en-GB" sz="1200" dirty="0">
                  <a:ea typeface="Chalkduster" charset="0"/>
                  <a:cs typeface="Chalkduster" charset="0"/>
                </a:rPr>
                <a:t>Their position in a field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gravitational potential, magnetic, electric</a:t>
              </a:r>
            </a:p>
            <a:p>
              <a:pPr marL="449263" lvl="1" indent="-182563">
                <a:buFont typeface="Courier New" panose="02070309020205020404" pitchFamily="49" charset="0"/>
                <a:buChar char="o"/>
              </a:pPr>
              <a:r>
                <a:rPr lang="en-GB" sz="1200" dirty="0">
                  <a:ea typeface="Chalkduster" charset="0"/>
                  <a:cs typeface="Chalkduster" charset="0"/>
                </a:rPr>
                <a:t>Compression or distortion of an elastic material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elastic potential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3" name="Rounded Rectangle 41"/>
            <p:cNvSpPr/>
            <p:nvPr/>
          </p:nvSpPr>
          <p:spPr>
            <a:xfrm>
              <a:off x="4209533" y="300886"/>
              <a:ext cx="3780000" cy="190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4. Lifting objects above the ground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Energy can be stored by lifting it higher above ground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gravitational potential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When it is released and falls, this energy is stored in its motion –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kinetic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During this transfer some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energy will be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dissipated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4" name="Rounded Rectangle 41"/>
            <p:cNvSpPr/>
            <p:nvPr/>
          </p:nvSpPr>
          <p:spPr>
            <a:xfrm>
              <a:off x="8084562" y="300886"/>
              <a:ext cx="3780000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6. Batteries and electrical current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 chemicals in the cells of a battery store energy.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This energy is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transferred</a:t>
              </a:r>
              <a:r>
                <a:rPr lang="en-GB" sz="1200" dirty="0">
                  <a:ea typeface="Chalkduster" charset="0"/>
                  <a:cs typeface="Chalkduster" charset="0"/>
                </a:rPr>
                <a:t> to charged particles when the battery is connected to a complete circuit.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This causes 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current </a:t>
              </a:r>
              <a:r>
                <a:rPr lang="en-GB" sz="1200" dirty="0">
                  <a:ea typeface="Chalkduster" charset="0"/>
                  <a:cs typeface="Chalkduster" charset="0"/>
                </a:rPr>
                <a:t>to flow,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transferring</a:t>
              </a:r>
              <a:r>
                <a:rPr lang="en-GB" sz="1200" dirty="0">
                  <a:ea typeface="Chalkduster" charset="0"/>
                  <a:cs typeface="Chalkduster" charset="0"/>
                </a:rPr>
                <a:t> energy to other parts of the circuit.</a:t>
              </a:r>
              <a:endParaRPr lang="en-GB" sz="10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6" name="Rounded Rectangle 41"/>
            <p:cNvSpPr/>
            <p:nvPr/>
          </p:nvSpPr>
          <p:spPr>
            <a:xfrm>
              <a:off x="334505" y="4603148"/>
              <a:ext cx="3780000" cy="1880999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3. Energy transfers and dissipation</a:t>
              </a:r>
              <a:endParaRPr lang="en-GB" sz="10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 unit for energy is 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joule.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Energy </a:t>
              </a:r>
              <a:r>
                <a:rPr lang="en-GB" sz="1200" b="1" u="sng" dirty="0">
                  <a:ea typeface="Chalkduster" charset="0"/>
                  <a:cs typeface="Chalkduster" charset="0"/>
                </a:rPr>
                <a:t>cannot</a:t>
              </a:r>
              <a:r>
                <a:rPr lang="en-GB" sz="1200" dirty="0">
                  <a:ea typeface="Chalkduster" charset="0"/>
                  <a:cs typeface="Chalkduster" charset="0"/>
                </a:rPr>
                <a:t> be created or destroyed.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Energy can be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transferred</a:t>
              </a:r>
              <a:r>
                <a:rPr lang="en-GB" sz="1200" dirty="0">
                  <a:ea typeface="Chalkduster" charset="0"/>
                  <a:cs typeface="Chalkduster" charset="0"/>
                </a:rPr>
                <a:t> to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other useful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energy stores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or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dissipated</a:t>
              </a:r>
              <a:r>
                <a:rPr lang="en-GB" sz="12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We can use diagrams to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show these transfers.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7" name="Rounded Rectangle 41"/>
            <p:cNvSpPr/>
            <p:nvPr/>
          </p:nvSpPr>
          <p:spPr>
            <a:xfrm>
              <a:off x="8084562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7. Methods of thermal energy transfer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Thermal energy </a:t>
              </a:r>
              <a:r>
                <a:rPr lang="en-GB" sz="1200" dirty="0">
                  <a:ea typeface="Chalkduster" charset="0"/>
                  <a:cs typeface="Chalkduster" charset="0"/>
                </a:rPr>
                <a:t>can be transferred by particles, using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conduction</a:t>
              </a:r>
              <a:r>
                <a:rPr lang="en-GB" sz="1200" dirty="0">
                  <a:ea typeface="Chalkduster" charset="0"/>
                  <a:cs typeface="Chalkduster" charset="0"/>
                </a:rPr>
                <a:t> and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convection</a:t>
              </a:r>
              <a:r>
                <a:rPr lang="en-GB" sz="1200" dirty="0">
                  <a:ea typeface="Chalkduster" charset="0"/>
                  <a:cs typeface="Chalkduster" charset="0"/>
                </a:rPr>
                <a:t>. It can also be transferred by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radiation</a:t>
              </a:r>
              <a:r>
                <a:rPr lang="en-GB" sz="12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Internal energy </a:t>
              </a:r>
              <a:r>
                <a:rPr lang="en-GB" sz="1200" dirty="0">
                  <a:ea typeface="Chalkduster" charset="0"/>
                  <a:cs typeface="Chalkduster" charset="0"/>
                </a:rPr>
                <a:t>is the energy stored in a system by the particles. When heat is added the internal energy of the particles increases.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8" name="Rounded Rectangle 41"/>
            <p:cNvSpPr/>
            <p:nvPr/>
          </p:nvSpPr>
          <p:spPr>
            <a:xfrm>
              <a:off x="8084562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8. Energy resources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Fuels such as oil, gas, coal and wood are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energy resources</a:t>
              </a:r>
              <a:r>
                <a:rPr lang="en-GB" sz="12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Some energy resources are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renewable</a:t>
              </a:r>
              <a:r>
                <a:rPr lang="en-GB" sz="1200" dirty="0">
                  <a:ea typeface="Chalkduster" charset="0"/>
                  <a:cs typeface="Chalkduster" charset="0"/>
                </a:rPr>
                <a:t>, such as those produced by wind, waves, sunlight and tides.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Others are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non-renewable</a:t>
              </a:r>
              <a:r>
                <a:rPr lang="en-GB" sz="1200" dirty="0">
                  <a:ea typeface="Chalkduster" charset="0"/>
                  <a:cs typeface="Chalkduster" charset="0"/>
                </a:rPr>
                <a:t> such as </a:t>
              </a:r>
              <a:r>
                <a:rPr lang="en-GB" sz="1200">
                  <a:ea typeface="Chalkduster" charset="0"/>
                  <a:cs typeface="Chalkduster" charset="0"/>
                </a:rPr>
                <a:t>those formed by </a:t>
              </a:r>
              <a:r>
                <a:rPr lang="en-GB" sz="1200" dirty="0">
                  <a:ea typeface="Chalkduster" charset="0"/>
                  <a:cs typeface="Chalkduster" charset="0"/>
                </a:rPr>
                <a:t>burning fossil fuels with oxygen.</a:t>
              </a: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9" name="Rounded Rectangle 41"/>
            <p:cNvSpPr/>
            <p:nvPr/>
          </p:nvSpPr>
          <p:spPr>
            <a:xfrm>
              <a:off x="4209533" y="4314236"/>
              <a:ext cx="3780000" cy="2169912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5. Heat and temperature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Heat</a:t>
              </a:r>
              <a:r>
                <a:rPr lang="en-GB" sz="1200" dirty="0">
                  <a:ea typeface="Chalkduster" charset="0"/>
                  <a:cs typeface="Chalkduster" charset="0"/>
                </a:rPr>
                <a:t> is an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energy store </a:t>
              </a:r>
              <a:r>
                <a:rPr lang="en-GB" sz="1200" dirty="0">
                  <a:ea typeface="Chalkduster" charset="0"/>
                  <a:cs typeface="Chalkduster" charset="0"/>
                </a:rPr>
                <a:t>whereas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temperature</a:t>
              </a:r>
              <a:r>
                <a:rPr lang="en-GB" sz="1200" dirty="0">
                  <a:ea typeface="Chalkduster" charset="0"/>
                  <a:cs typeface="Chalkduster" charset="0"/>
                </a:rPr>
                <a:t> is a measure of how hot something is.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An object at higher temperature transfers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thermal energy</a:t>
              </a:r>
              <a:r>
                <a:rPr lang="en-GB" sz="1200" dirty="0">
                  <a:ea typeface="Chalkduster" charset="0"/>
                  <a:cs typeface="Chalkduster" charset="0"/>
                </a:rPr>
                <a:t> to the surroundings until they are at the same temperature.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How quickly this happens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depends on 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thermal </a:t>
              </a:r>
            </a:p>
            <a:p>
              <a:r>
                <a:rPr lang="en-GB" sz="1200" b="1" dirty="0">
                  <a:ea typeface="Chalkduster" charset="0"/>
                  <a:cs typeface="Chalkduster" charset="0"/>
                </a:rPr>
                <a:t>     conductivity</a:t>
              </a:r>
              <a:r>
                <a:rPr lang="en-GB" sz="1200" dirty="0">
                  <a:ea typeface="Chalkduster" charset="0"/>
                  <a:cs typeface="Chalkduster" charset="0"/>
                </a:rPr>
                <a:t> of the materials. </a:t>
              </a:r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334505" y="2312516"/>
              <a:ext cx="3780000" cy="2191632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2. Work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When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work</a:t>
              </a:r>
              <a:r>
                <a:rPr lang="en-GB" sz="1200" dirty="0">
                  <a:ea typeface="Chalkduster" charset="0"/>
                  <a:cs typeface="Chalkduster" charset="0"/>
                </a:rPr>
                <a:t> is done by a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force</a:t>
              </a:r>
              <a:r>
                <a:rPr lang="en-GB" sz="1200" dirty="0">
                  <a:ea typeface="Chalkduster" charset="0"/>
                  <a:cs typeface="Chalkduster" charset="0"/>
                </a:rPr>
                <a:t>, it results in an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energy transfer </a:t>
              </a:r>
              <a:r>
                <a:rPr lang="en-GB" sz="1200" dirty="0">
                  <a:ea typeface="Chalkduster" charset="0"/>
                  <a:cs typeface="Chalkduster" charset="0"/>
                </a:rPr>
                <a:t>and leads to energy being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stored</a:t>
              </a:r>
              <a:r>
                <a:rPr lang="en-GB" sz="1200" dirty="0">
                  <a:ea typeface="Chalkduster" charset="0"/>
                  <a:cs typeface="Chalkduster" charset="0"/>
                </a:rPr>
                <a:t> by an object.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These books have been lifted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into the air; work has therefore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been done. Energy has been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transferred to the books and </a:t>
              </a:r>
            </a:p>
            <a:p>
              <a:r>
                <a:rPr lang="en-GB" sz="1200" dirty="0">
                  <a:ea typeface="Chalkduster" charset="0"/>
                  <a:cs typeface="Chalkduster" charset="0"/>
                </a:rPr>
                <a:t>     is now stored in them.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D5AD0B-9109-4482-96AF-647536DB8B36}"/>
              </a:ext>
            </a:extLst>
          </p:cNvPr>
          <p:cNvSpPr txBox="1"/>
          <p:nvPr/>
        </p:nvSpPr>
        <p:spPr>
          <a:xfrm>
            <a:off x="38478" y="2964747"/>
            <a:ext cx="119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Energy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16" y="1285053"/>
            <a:ext cx="1672703" cy="7405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6053" y="5428298"/>
            <a:ext cx="996035" cy="120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144" y="5297853"/>
            <a:ext cx="1681155" cy="15631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5" y="1357008"/>
            <a:ext cx="1543840" cy="818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7474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45386" y="3153585"/>
            <a:ext cx="916804" cy="1246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3587" y="5818132"/>
            <a:ext cx="782142" cy="5921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C203A2-CC03-4E5E-A92B-E9681254EC4E}"/>
              </a:ext>
            </a:extLst>
          </p:cNvPr>
          <p:cNvSpPr txBox="1"/>
          <p:nvPr/>
        </p:nvSpPr>
        <p:spPr>
          <a:xfrm>
            <a:off x="6939634" y="6543717"/>
            <a:ext cx="506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900" b="1" dirty="0"/>
              <a:t>© March 2019</a:t>
            </a:r>
            <a:r>
              <a:rPr lang="en-US" sz="900" dirty="0"/>
              <a:t> PiXL Spine Strategy and templates: The PiXL Club Ltd. All rights reserved.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3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21239" y="99000"/>
            <a:ext cx="11988000" cy="6660000"/>
          </a:xfrm>
          <a:prstGeom prst="roundRect">
            <a:avLst>
              <a:gd name="adj" fmla="val 4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0972" y="300885"/>
            <a:ext cx="11530057" cy="6183263"/>
            <a:chOff x="334505" y="300885"/>
            <a:chExt cx="11530057" cy="6183263"/>
          </a:xfrm>
        </p:grpSpPr>
        <p:sp>
          <p:nvSpPr>
            <p:cNvPr id="12" name="Rounded Rectangle 41"/>
            <p:cNvSpPr/>
            <p:nvPr/>
          </p:nvSpPr>
          <p:spPr>
            <a:xfrm>
              <a:off x="334505" y="300885"/>
              <a:ext cx="3762856" cy="19575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1. Speed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Speed (m/s) = distance (m) ÷ time (s)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speed</a:t>
              </a:r>
              <a:r>
                <a:rPr lang="en-GB" sz="1100" dirty="0">
                  <a:ea typeface="Chalkduster" charset="0"/>
                  <a:cs typeface="Chalkduster" charset="0"/>
                </a:rPr>
                <a:t> of a moving object is a measure of how far it will travel in a certain time.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How quickly an object travels depends on its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mass</a:t>
              </a:r>
              <a:r>
                <a:rPr lang="en-GB" sz="1100" dirty="0">
                  <a:ea typeface="Chalkduster" charset="0"/>
                  <a:cs typeface="Chalkduster" charset="0"/>
                </a:rPr>
                <a:t> and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force</a:t>
              </a:r>
              <a:r>
                <a:rPr lang="en-GB" sz="1100" dirty="0">
                  <a:ea typeface="Chalkduster" charset="0"/>
                  <a:cs typeface="Chalkduster" charset="0"/>
                </a:rPr>
                <a:t> acting on it.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greater the mass of an object the longer it takes to speed up or slow down, a property of mass called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inertia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</p:txBody>
        </p:sp>
        <p:sp>
          <p:nvSpPr>
            <p:cNvPr id="13" name="Rounded Rectangle 41"/>
            <p:cNvSpPr/>
            <p:nvPr/>
          </p:nvSpPr>
          <p:spPr>
            <a:xfrm>
              <a:off x="4209533" y="300886"/>
              <a:ext cx="3780000" cy="190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4. Unbalanced forces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If the forces acting on an object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unbalanced</a:t>
              </a:r>
              <a:r>
                <a:rPr lang="en-GB" sz="1100" dirty="0">
                  <a:ea typeface="Chalkduster" charset="0"/>
                  <a:cs typeface="Chalkduster" charset="0"/>
                </a:rPr>
                <a:t> the object will either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speed up (acceleration)</a:t>
              </a:r>
              <a:r>
                <a:rPr lang="en-GB" sz="1100" dirty="0">
                  <a:ea typeface="Chalkduster" charset="0"/>
                  <a:cs typeface="Chalkduster" charset="0"/>
                </a:rPr>
                <a:t>,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slow down (deceleration) </a:t>
              </a:r>
              <a:r>
                <a:rPr lang="en-GB" sz="1100" dirty="0">
                  <a:ea typeface="Chalkduster" charset="0"/>
                  <a:cs typeface="Chalkduster" charset="0"/>
                </a:rPr>
                <a:t>or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change direction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Unbalanced forces cause change.</a:t>
              </a:r>
            </a:p>
          </p:txBody>
        </p:sp>
        <p:sp>
          <p:nvSpPr>
            <p:cNvPr id="14" name="Rounded Rectangle 41"/>
            <p:cNvSpPr/>
            <p:nvPr/>
          </p:nvSpPr>
          <p:spPr>
            <a:xfrm>
              <a:off x="8084562" y="300886"/>
              <a:ext cx="3780000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6. Floating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Objects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float</a:t>
              </a:r>
              <a:r>
                <a:rPr lang="en-GB" sz="1100" dirty="0">
                  <a:ea typeface="Chalkduster" charset="0"/>
                  <a:cs typeface="Chalkduster" charset="0"/>
                </a:rPr>
                <a:t> on water because they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less dense </a:t>
              </a:r>
              <a:r>
                <a:rPr lang="en-GB" sz="1100" dirty="0">
                  <a:ea typeface="Chalkduster" charset="0"/>
                  <a:cs typeface="Chalkduster" charset="0"/>
                </a:rPr>
                <a:t>than the water.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An object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floating </a:t>
              </a:r>
              <a:r>
                <a:rPr lang="en-GB" sz="1100" dirty="0">
                  <a:ea typeface="Chalkduster" charset="0"/>
                  <a:cs typeface="Chalkduster" charset="0"/>
                </a:rPr>
                <a:t>on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liquid</a:t>
              </a:r>
              <a:r>
                <a:rPr lang="en-GB" sz="1100" dirty="0">
                  <a:ea typeface="Chalkduster" charset="0"/>
                  <a:cs typeface="Chalkduster" charset="0"/>
                </a:rPr>
                <a:t>, or in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air</a:t>
              </a:r>
              <a:r>
                <a:rPr lang="en-GB" sz="1100" dirty="0">
                  <a:ea typeface="Chalkduster" charset="0"/>
                  <a:cs typeface="Chalkduster" charset="0"/>
                </a:rPr>
                <a:t>, does not move because there is an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upward force balancing</a:t>
              </a:r>
              <a:r>
                <a:rPr lang="en-GB" sz="1100" dirty="0">
                  <a:ea typeface="Chalkduster" charset="0"/>
                  <a:cs typeface="Chalkduster" charset="0"/>
                </a:rPr>
                <a:t>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downward force of gravity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upward force </a:t>
              </a:r>
              <a:r>
                <a:rPr lang="en-GB" sz="1100" dirty="0">
                  <a:ea typeface="Chalkduster" charset="0"/>
                  <a:cs typeface="Chalkduster" charset="0"/>
                </a:rPr>
                <a:t>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equa</a:t>
              </a:r>
              <a:r>
                <a:rPr lang="en-GB" sz="1100" dirty="0">
                  <a:ea typeface="Chalkduster" charset="0"/>
                  <a:cs typeface="Chalkduster" charset="0"/>
                </a:rPr>
                <a:t>l to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weight</a:t>
              </a:r>
              <a:r>
                <a:rPr lang="en-GB" sz="1100" dirty="0">
                  <a:ea typeface="Chalkduster" charset="0"/>
                  <a:cs typeface="Chalkduster" charset="0"/>
                </a:rPr>
                <a:t> of the fluid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displaced</a:t>
              </a:r>
              <a:r>
                <a:rPr lang="en-GB" sz="1100" dirty="0">
                  <a:ea typeface="Chalkduster" charset="0"/>
                  <a:cs typeface="Chalkduster" charset="0"/>
                </a:rPr>
                <a:t>. So heavy objects can float if they are hollowed out to displace a large weight of water.</a:t>
              </a:r>
            </a:p>
          </p:txBody>
        </p:sp>
        <p:sp>
          <p:nvSpPr>
            <p:cNvPr id="16" name="Rounded Rectangle 41"/>
            <p:cNvSpPr/>
            <p:nvPr/>
          </p:nvSpPr>
          <p:spPr>
            <a:xfrm>
              <a:off x="334505" y="4603148"/>
              <a:ext cx="3780000" cy="1880999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3. Force diagrams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We can show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forces</a:t>
              </a:r>
              <a:r>
                <a:rPr lang="en-GB" sz="1100" dirty="0">
                  <a:ea typeface="Chalkduster" charset="0"/>
                  <a:cs typeface="Chalkduster" charset="0"/>
                </a:rPr>
                <a:t> acting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on an object using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force arrows</a:t>
              </a:r>
              <a:r>
                <a:rPr lang="en-GB" sz="11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These arrows show the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size </a:t>
              </a:r>
              <a:r>
                <a:rPr lang="en-GB" sz="1100" dirty="0">
                  <a:ea typeface="Chalkduster" charset="0"/>
                  <a:cs typeface="Chalkduster" charset="0"/>
                </a:rPr>
                <a:t>(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magnitude</a:t>
              </a:r>
              <a:r>
                <a:rPr lang="en-GB" sz="1100" dirty="0">
                  <a:ea typeface="Chalkduster" charset="0"/>
                  <a:cs typeface="Chalkduster" charset="0"/>
                </a:rPr>
                <a:t>) and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direction</a:t>
              </a:r>
              <a:r>
                <a:rPr lang="en-GB" sz="1100" dirty="0">
                  <a:ea typeface="Chalkduster" charset="0"/>
                  <a:cs typeface="Chalkduster" charset="0"/>
                </a:rPr>
                <a:t> of the force.</a:t>
              </a:r>
            </a:p>
          </p:txBody>
        </p:sp>
        <p:sp>
          <p:nvSpPr>
            <p:cNvPr id="17" name="Rounded Rectangle 41"/>
            <p:cNvSpPr/>
            <p:nvPr/>
          </p:nvSpPr>
          <p:spPr>
            <a:xfrm>
              <a:off x="8084562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7. Moments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Moment (Nm) = force (N) x distance (m)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moment </a:t>
              </a:r>
              <a:r>
                <a:rPr lang="en-GB" sz="1100" dirty="0">
                  <a:ea typeface="Chalkduster" charset="0"/>
                  <a:cs typeface="Chalkduster" charset="0"/>
                </a:rPr>
                <a:t>is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turning effect of a force</a:t>
              </a:r>
              <a:r>
                <a:rPr lang="en-GB" sz="1100" dirty="0">
                  <a:ea typeface="Chalkduster" charset="0"/>
                  <a:cs typeface="Chalkduster" charset="0"/>
                </a:rPr>
                <a:t> around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pivot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8" name="Rounded Rectangle 41"/>
            <p:cNvSpPr/>
            <p:nvPr/>
          </p:nvSpPr>
          <p:spPr>
            <a:xfrm>
              <a:off x="8084562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8. Density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Density = mass ÷ volume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Density is a measure of how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closely the particles are packed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together in a particular space. The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closer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the particles are packed together, the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heavier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the object feels for its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size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volume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of an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irregular shaped object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, like a stone, can be found by measuring the volume of the water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displaced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by the object.</a:t>
              </a:r>
              <a:endParaRPr lang="en-GB" sz="11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9" name="Rounded Rectangle 41"/>
            <p:cNvSpPr/>
            <p:nvPr/>
          </p:nvSpPr>
          <p:spPr>
            <a:xfrm>
              <a:off x="4209533" y="4504148"/>
              <a:ext cx="3780000" cy="1980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5. Balanced forces</a:t>
              </a:r>
              <a:endParaRPr lang="en-GB" sz="1200" dirty="0">
                <a:solidFill>
                  <a:prstClr val="black"/>
                </a:solidFill>
                <a:ea typeface="Chalkduster" charset="0"/>
                <a:cs typeface="Chalkduster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Equal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and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opposite forces 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are found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on stationary objects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and those travelling at a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steady speed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.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An object with equal and opposite forces acting on it will carry on doing what</a:t>
              </a:r>
              <a:b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</a:b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it is already doing.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Balanced forces </a:t>
              </a:r>
            </a:p>
            <a:p>
              <a:pPr lvl="0"/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    cause no change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.</a:t>
              </a: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334505" y="2312516"/>
              <a:ext cx="3780000" cy="2191632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2. Gravitational forces</a:t>
              </a:r>
              <a:endParaRPr lang="en-GB" sz="10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All objects on Earth are affected by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gravitational forces</a:t>
              </a:r>
              <a:r>
                <a:rPr lang="en-GB" sz="1100" dirty="0">
                  <a:ea typeface="Chalkduster" charset="0"/>
                  <a:cs typeface="Chalkduster" charset="0"/>
                </a:rPr>
                <a:t>. An object which stays at rest on the surface of the Earth has one or more forces acting on it, thus balancing the force of gravity.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book lying on a table does not fall because the atoms in the table are pushing upwards on the book with a force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equal</a:t>
              </a:r>
              <a:r>
                <a:rPr lang="en-GB" sz="1100" dirty="0">
                  <a:ea typeface="Chalkduster" charset="0"/>
                  <a:cs typeface="Chalkduster" charset="0"/>
                </a:rPr>
                <a:t> to the force of gravity.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D5AD0B-9109-4482-96AF-647536DB8B36}"/>
              </a:ext>
            </a:extLst>
          </p:cNvPr>
          <p:cNvSpPr txBox="1"/>
          <p:nvPr/>
        </p:nvSpPr>
        <p:spPr>
          <a:xfrm>
            <a:off x="102000" y="3057703"/>
            <a:ext cx="119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Forces and motion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83617" y="4711324"/>
            <a:ext cx="1293412" cy="1664645"/>
            <a:chOff x="2699792" y="2240191"/>
            <a:chExt cx="2805491" cy="358611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9" t="33966"/>
            <a:stretch/>
          </p:blipFill>
          <p:spPr>
            <a:xfrm>
              <a:off x="2699792" y="2996952"/>
              <a:ext cx="2805491" cy="1852021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 rot="5400000">
              <a:off x="3231979" y="5150101"/>
              <a:ext cx="936104" cy="41630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3231979" y="2500092"/>
              <a:ext cx="936104" cy="41630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90" y="1427684"/>
            <a:ext cx="2987299" cy="676715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5312390" y="2104399"/>
            <a:ext cx="129614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617" y="5352965"/>
            <a:ext cx="1858677" cy="10033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0074" y="3103895"/>
            <a:ext cx="1968224" cy="10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32793" y="4046409"/>
            <a:ext cx="835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Pivot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BAEBB8-A70D-47D3-8973-DE45D9100F6F}"/>
              </a:ext>
            </a:extLst>
          </p:cNvPr>
          <p:cNvSpPr txBox="1"/>
          <p:nvPr/>
        </p:nvSpPr>
        <p:spPr>
          <a:xfrm>
            <a:off x="6939634" y="6543717"/>
            <a:ext cx="506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900" b="1" dirty="0"/>
              <a:t>© March 2019</a:t>
            </a:r>
            <a:r>
              <a:rPr lang="en-US" sz="900" dirty="0"/>
              <a:t> PiXL Spine Strategy and templates: The PiXL Club Ltd. All rights reserved.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21239" y="99000"/>
            <a:ext cx="11988000" cy="6660000"/>
          </a:xfrm>
          <a:prstGeom prst="roundRect">
            <a:avLst>
              <a:gd name="adj" fmla="val 4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0972" y="300886"/>
            <a:ext cx="11530057" cy="6183262"/>
            <a:chOff x="334505" y="300886"/>
            <a:chExt cx="11530057" cy="6183262"/>
          </a:xfrm>
        </p:grpSpPr>
        <p:sp>
          <p:nvSpPr>
            <p:cNvPr id="12" name="Rounded Rectangle 41"/>
            <p:cNvSpPr/>
            <p:nvPr/>
          </p:nvSpPr>
          <p:spPr>
            <a:xfrm>
              <a:off x="334505" y="300886"/>
              <a:ext cx="3762856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1. Cells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All living things are made </a:t>
              </a:r>
              <a:r>
                <a:rPr lang="en-GB" sz="1200" b="1" u="sng" dirty="0">
                  <a:ea typeface="Chalkduster" charset="0"/>
                  <a:cs typeface="Chalkduster" charset="0"/>
                </a:rPr>
                <a:t>of</a:t>
              </a:r>
              <a:r>
                <a:rPr lang="en-GB" sz="1200" dirty="0">
                  <a:ea typeface="Chalkduster" charset="0"/>
                  <a:cs typeface="Chalkduster" charset="0"/>
                </a:rPr>
                <a:t> one or more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cells</a:t>
              </a:r>
              <a:r>
                <a:rPr lang="en-GB" sz="1200" dirty="0">
                  <a:ea typeface="Chalkduster" charset="0"/>
                  <a:cs typeface="Chalkduster" charset="0"/>
                </a:rPr>
                <a:t> which can only be seen through a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microscope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All the basic properties of life are the result of what happens inside cells. This includes: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Reproduction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Respiration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Photosynthesis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3" name="Rounded Rectangle 41"/>
            <p:cNvSpPr/>
            <p:nvPr/>
          </p:nvSpPr>
          <p:spPr>
            <a:xfrm>
              <a:off x="4209533" y="300886"/>
              <a:ext cx="3780000" cy="190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4. Cell division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Cells divide for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growth </a:t>
              </a:r>
              <a:r>
                <a:rPr lang="en-GB" sz="1200" dirty="0">
                  <a:ea typeface="Chalkduster" charset="0"/>
                  <a:cs typeface="Chalkduster" charset="0"/>
                </a:rPr>
                <a:t>and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repair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For an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organism</a:t>
              </a:r>
              <a:r>
                <a:rPr lang="en-GB" sz="1200" dirty="0">
                  <a:ea typeface="Chalkduster" charset="0"/>
                  <a:cs typeface="Chalkduster" charset="0"/>
                </a:rPr>
                <a:t> to grow the cells need to divide to make more cells. Growth happens because the cells inside the organism divide, </a:t>
              </a:r>
              <a:r>
                <a:rPr lang="en-GB" sz="1200" u="sng" dirty="0">
                  <a:ea typeface="Chalkduster" charset="0"/>
                  <a:cs typeface="Chalkduster" charset="0"/>
                </a:rPr>
                <a:t>not</a:t>
              </a:r>
              <a:r>
                <a:rPr lang="en-GB" sz="1200" dirty="0">
                  <a:ea typeface="Chalkduster" charset="0"/>
                  <a:cs typeface="Chalkduster" charset="0"/>
                </a:rPr>
                <a:t> because all the cells become bigger. 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4" name="Rounded Rectangle 41"/>
            <p:cNvSpPr/>
            <p:nvPr/>
          </p:nvSpPr>
          <p:spPr>
            <a:xfrm>
              <a:off x="8084562" y="300886"/>
              <a:ext cx="3780000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6. Tissues and organs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Cells are often organised into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tissues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Tissues contain lots of 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same type of cell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Organs</a:t>
              </a:r>
              <a:r>
                <a:rPr lang="en-GB" sz="1200" dirty="0">
                  <a:ea typeface="Chalkduster" charset="0"/>
                  <a:cs typeface="Chalkduster" charset="0"/>
                </a:rPr>
                <a:t> contain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groups of tissues </a:t>
              </a:r>
              <a:r>
                <a:rPr lang="en-GB" sz="1200" dirty="0">
                  <a:ea typeface="Chalkduster" charset="0"/>
                  <a:cs typeface="Chalkduster" charset="0"/>
                </a:rPr>
                <a:t>with 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same function.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Organs </a:t>
              </a:r>
              <a:r>
                <a:rPr lang="en-GB" sz="1200" dirty="0">
                  <a:ea typeface="Chalkduster" charset="0"/>
                  <a:cs typeface="Chalkduster" charset="0"/>
                </a:rPr>
                <a:t>can be grouped into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organ systems </a:t>
              </a:r>
              <a:r>
                <a:rPr lang="en-GB" sz="1200" dirty="0">
                  <a:ea typeface="Chalkduster" charset="0"/>
                  <a:cs typeface="Chalkduster" charset="0"/>
                </a:rPr>
                <a:t>with specific functions</a:t>
              </a:r>
              <a:r>
                <a:rPr lang="en-GB" sz="1200" b="1" dirty="0">
                  <a:ea typeface="Chalkduster" charset="0"/>
                  <a:cs typeface="Chalkduster" charset="0"/>
                </a:rPr>
                <a:t>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6" name="Rounded Rectangle 41"/>
            <p:cNvSpPr/>
            <p:nvPr/>
          </p:nvSpPr>
          <p:spPr>
            <a:xfrm>
              <a:off x="334505" y="4603148"/>
              <a:ext cx="3780000" cy="1880999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3. Plant and animal cells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7" name="Rounded Rectangle 41"/>
            <p:cNvSpPr/>
            <p:nvPr/>
          </p:nvSpPr>
          <p:spPr>
            <a:xfrm>
              <a:off x="8084562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7. Organ systems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In the body,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organ systems </a:t>
              </a:r>
              <a:r>
                <a:rPr lang="en-GB" sz="1200" dirty="0">
                  <a:ea typeface="Chalkduster" charset="0"/>
                  <a:cs typeface="Chalkduster" charset="0"/>
                </a:rPr>
                <a:t>carry out key functions such as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respiration</a:t>
              </a:r>
              <a:r>
                <a:rPr lang="en-GB" sz="1200" dirty="0">
                  <a:ea typeface="Chalkduster" charset="0"/>
                  <a:cs typeface="Chalkduster" charset="0"/>
                </a:rPr>
                <a:t>,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digestion</a:t>
              </a:r>
              <a:r>
                <a:rPr lang="en-GB" sz="1200" dirty="0">
                  <a:ea typeface="Chalkduster" charset="0"/>
                  <a:cs typeface="Chalkduster" charset="0"/>
                </a:rPr>
                <a:t>,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elimination </a:t>
              </a:r>
              <a:r>
                <a:rPr lang="en-GB" sz="1200" dirty="0">
                  <a:ea typeface="Chalkduster" charset="0"/>
                  <a:cs typeface="Chalkduster" charset="0"/>
                </a:rPr>
                <a:t>of waste and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temperature</a:t>
              </a:r>
              <a:r>
                <a:rPr lang="en-GB" sz="1200" dirty="0">
                  <a:ea typeface="Chalkduster" charset="0"/>
                  <a:cs typeface="Chalkduster" charset="0"/>
                </a:rPr>
                <a:t> control.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circulatory system </a:t>
              </a:r>
              <a:r>
                <a:rPr lang="en-GB" sz="1200" dirty="0">
                  <a:ea typeface="Chalkduster" charset="0"/>
                  <a:cs typeface="Chalkduster" charset="0"/>
                </a:rPr>
                <a:t>takes substances to and from cells.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digestive system </a:t>
              </a:r>
              <a:r>
                <a:rPr lang="en-GB" sz="1200" dirty="0">
                  <a:ea typeface="Chalkduster" charset="0"/>
                  <a:cs typeface="Chalkduster" charset="0"/>
                </a:rPr>
                <a:t>breaks down food into smaller pieces which can be absorbed into the body.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8" name="Rounded Rectangle 41"/>
            <p:cNvSpPr/>
            <p:nvPr/>
          </p:nvSpPr>
          <p:spPr>
            <a:xfrm>
              <a:off x="8084562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8. Stem cells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ea typeface="Chalkduster" charset="0"/>
                  <a:cs typeface="Chalkduster" charset="0"/>
                </a:rPr>
                <a:t>Stem cells </a:t>
              </a:r>
              <a:r>
                <a:rPr lang="en-GB" sz="1200" dirty="0">
                  <a:ea typeface="Chalkduster" charset="0"/>
                  <a:cs typeface="Chalkduster" charset="0"/>
                </a:rPr>
                <a:t>are not specialised.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They can repair cells by being programmed for different functions.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Stem cells can be found in adults in their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bone marrow</a:t>
              </a:r>
              <a:r>
                <a:rPr lang="en-GB" sz="1200" dirty="0">
                  <a:ea typeface="Chalkduster" charset="0"/>
                  <a:cs typeface="Chalkduster" charset="0"/>
                </a:rPr>
                <a:t> and in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embryos</a:t>
              </a:r>
              <a:r>
                <a:rPr lang="en-GB" sz="12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As they are not specialised, stem cells could be used to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treat</a:t>
              </a:r>
              <a:r>
                <a:rPr lang="en-GB" sz="1200" dirty="0">
                  <a:ea typeface="Chalkduster" charset="0"/>
                  <a:cs typeface="Chalkduster" charset="0"/>
                </a:rPr>
                <a:t> certain health conditions by replacing damaged cells.</a:t>
              </a:r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9" name="Rounded Rectangle 41"/>
            <p:cNvSpPr/>
            <p:nvPr/>
          </p:nvSpPr>
          <p:spPr>
            <a:xfrm>
              <a:off x="4209533" y="4504148"/>
              <a:ext cx="3780000" cy="1980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5. Specialised cells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In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multi-cellular organisms </a:t>
              </a:r>
              <a:r>
                <a:rPr lang="en-GB" sz="1200" dirty="0">
                  <a:ea typeface="Chalkduster" charset="0"/>
                  <a:cs typeface="Chalkduster" charset="0"/>
                </a:rPr>
                <a:t>there are many different types of cell.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These cells are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specialised</a:t>
              </a:r>
              <a:r>
                <a:rPr lang="en-GB" sz="1200" dirty="0">
                  <a:ea typeface="Chalkduster" charset="0"/>
                  <a:cs typeface="Chalkduster" charset="0"/>
                </a:rPr>
                <a:t> and are slightly different to the ‘standard’ plant and animal cells. These differences help the cell to carry out its </a:t>
              </a:r>
              <a:r>
                <a:rPr lang="en-GB" sz="1200" b="1" dirty="0">
                  <a:ea typeface="Chalkduster" charset="0"/>
                  <a:cs typeface="Chalkduster" charset="0"/>
                </a:rPr>
                <a:t>function</a:t>
              </a:r>
              <a:r>
                <a:rPr lang="en-GB" sz="12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ea typeface="Chalkduster" charset="0"/>
                  <a:cs typeface="Chalkduster" charset="0"/>
                </a:rPr>
                <a:t>For example, muscle, blood and nerve cells carry out specific functions in an organism.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334505" y="2312516"/>
              <a:ext cx="3780000" cy="2191632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2. Parts of a cell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D5AD0B-9109-4482-96AF-647536DB8B36}"/>
              </a:ext>
            </a:extLst>
          </p:cNvPr>
          <p:cNvSpPr txBox="1"/>
          <p:nvPr/>
        </p:nvSpPr>
        <p:spPr>
          <a:xfrm>
            <a:off x="67650" y="3053859"/>
            <a:ext cx="119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Cells and organisms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62020" y="1211002"/>
            <a:ext cx="718634" cy="94445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1" t="3763"/>
          <a:stretch/>
        </p:blipFill>
        <p:spPr>
          <a:xfrm>
            <a:off x="788586" y="4966977"/>
            <a:ext cx="3110813" cy="1605986"/>
          </a:xfrm>
          <a:prstGeom prst="rect">
            <a:avLst/>
          </a:prstGeom>
        </p:spPr>
      </p:pic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22482"/>
              </p:ext>
            </p:extLst>
          </p:nvPr>
        </p:nvGraphicFramePr>
        <p:xfrm>
          <a:off x="542544" y="2677190"/>
          <a:ext cx="3356855" cy="1760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19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Nucleus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Controls the cell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9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Cell membrane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Controls movement in and out of a cell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9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Cytoplasm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Where chemical reactions happen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9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Mitochondria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Respiration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19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Chloroplast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Photosynthesis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19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/>
                        <a:t>Cell wall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Strengthens the cell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19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Vacuole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Filled with cell sap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4"/>
          <a:srcRect l="11025" t="9256" r="19140" b="35665"/>
          <a:stretch/>
        </p:blipFill>
        <p:spPr>
          <a:xfrm>
            <a:off x="4746828" y="1538624"/>
            <a:ext cx="695883" cy="544604"/>
          </a:xfrm>
          <a:prstGeom prst="rect">
            <a:avLst/>
          </a:prstGeom>
        </p:spPr>
      </p:pic>
      <p:cxnSp>
        <p:nvCxnSpPr>
          <p:cNvPr id="101" name="Straight Arrow Connector 100"/>
          <p:cNvCxnSpPr/>
          <p:nvPr/>
        </p:nvCxnSpPr>
        <p:spPr>
          <a:xfrm>
            <a:off x="5520116" y="1819916"/>
            <a:ext cx="87045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4"/>
          <a:srcRect l="11025" t="9256" r="19140" b="35665"/>
          <a:stretch/>
        </p:blipFill>
        <p:spPr>
          <a:xfrm rot="16434776">
            <a:off x="6375080" y="1487956"/>
            <a:ext cx="719284" cy="56291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4"/>
          <a:srcRect l="11025" t="9256" r="19140" b="35665"/>
          <a:stretch/>
        </p:blipFill>
        <p:spPr>
          <a:xfrm rot="4716815">
            <a:off x="6678091" y="1500748"/>
            <a:ext cx="719284" cy="56291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4"/>
          <a:srcRect l="11025" t="9256" r="19140" b="35665"/>
          <a:stretch/>
        </p:blipFill>
        <p:spPr>
          <a:xfrm>
            <a:off x="6466222" y="1302153"/>
            <a:ext cx="746140" cy="58393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4"/>
          <a:srcRect l="11025" t="9256" r="19140" b="35665"/>
          <a:stretch/>
        </p:blipFill>
        <p:spPr>
          <a:xfrm rot="8946493">
            <a:off x="6536463" y="1594121"/>
            <a:ext cx="746140" cy="58393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b="17650"/>
          <a:stretch/>
        </p:blipFill>
        <p:spPr>
          <a:xfrm>
            <a:off x="424914" y="1430145"/>
            <a:ext cx="900993" cy="585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76"/>
          <a:stretch/>
        </p:blipFill>
        <p:spPr>
          <a:xfrm>
            <a:off x="9368581" y="1439681"/>
            <a:ext cx="2363285" cy="7677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92D0C7-DD19-4ED4-B8DF-7577C5B7E006}"/>
              </a:ext>
            </a:extLst>
          </p:cNvPr>
          <p:cNvSpPr txBox="1"/>
          <p:nvPr/>
        </p:nvSpPr>
        <p:spPr>
          <a:xfrm>
            <a:off x="6939634" y="6543717"/>
            <a:ext cx="506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900" b="1" dirty="0"/>
              <a:t>© March 2019</a:t>
            </a:r>
            <a:r>
              <a:rPr lang="en-US" sz="900" dirty="0"/>
              <a:t> PiXL Spine Strategy and templates: The PiXL Club Ltd. All rights reserved.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21239" y="99000"/>
            <a:ext cx="11988000" cy="6660000"/>
          </a:xfrm>
          <a:prstGeom prst="roundRect">
            <a:avLst>
              <a:gd name="adj" fmla="val 4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0972" y="300885"/>
            <a:ext cx="11530057" cy="6183263"/>
            <a:chOff x="334505" y="300885"/>
            <a:chExt cx="11530057" cy="6183263"/>
          </a:xfrm>
        </p:grpSpPr>
        <p:sp>
          <p:nvSpPr>
            <p:cNvPr id="12" name="Rounded Rectangle 41"/>
            <p:cNvSpPr/>
            <p:nvPr/>
          </p:nvSpPr>
          <p:spPr>
            <a:xfrm>
              <a:off x="334505" y="300885"/>
              <a:ext cx="3762856" cy="1904725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1. Ecosystems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Individual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organisms</a:t>
              </a:r>
              <a:r>
                <a:rPr lang="en-GB" sz="1100" dirty="0">
                  <a:ea typeface="Chalkduster" charset="0"/>
                  <a:cs typeface="Chalkduster" charset="0"/>
                </a:rPr>
                <a:t> which live together in particular environmental conditions in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habitat </a:t>
              </a:r>
              <a:r>
                <a:rPr lang="en-GB" sz="1100" dirty="0">
                  <a:ea typeface="Chalkduster" charset="0"/>
                  <a:cs typeface="Chalkduster" charset="0"/>
                </a:rPr>
                <a:t>form an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ecosystem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In a stable ecosystem there are: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Producers</a:t>
              </a:r>
              <a:r>
                <a:rPr lang="en-GB" sz="1100" dirty="0">
                  <a:ea typeface="Chalkduster" charset="0"/>
                  <a:cs typeface="Chalkduster" charset="0"/>
                </a:rPr>
                <a:t> of food (plants)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Consumers</a:t>
              </a:r>
              <a:r>
                <a:rPr lang="en-GB" sz="1100" dirty="0">
                  <a:ea typeface="Chalkduster" charset="0"/>
                  <a:cs typeface="Chalkduster" charset="0"/>
                </a:rPr>
                <a:t> (animals)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Decomposers</a:t>
              </a:r>
              <a:r>
                <a:rPr lang="en-GB" sz="1100" dirty="0">
                  <a:ea typeface="Chalkduster" charset="0"/>
                  <a:cs typeface="Chalkduster" charset="0"/>
                </a:rPr>
                <a:t> (bacteria and fungi).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u="sng" dirty="0">
                  <a:ea typeface="Chalkduster" charset="0"/>
                  <a:cs typeface="Chalkduster" charset="0"/>
                </a:rPr>
                <a:t>All </a:t>
              </a:r>
              <a:r>
                <a:rPr lang="en-GB" sz="1100" dirty="0">
                  <a:ea typeface="Chalkduster" charset="0"/>
                  <a:cs typeface="Chalkduster" charset="0"/>
                </a:rPr>
                <a:t>animals depend on plants for their survival.</a:t>
              </a: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3" name="Rounded Rectangle 41"/>
            <p:cNvSpPr/>
            <p:nvPr/>
          </p:nvSpPr>
          <p:spPr>
            <a:xfrm>
              <a:off x="4209533" y="300886"/>
              <a:ext cx="3780000" cy="190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4. Energy and biomass in food chains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arrows in a food chain show the flow of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biomass</a:t>
              </a:r>
              <a:r>
                <a:rPr lang="en-GB" sz="1100" dirty="0">
                  <a:ea typeface="Chalkduster" charset="0"/>
                  <a:cs typeface="Chalkduster" charset="0"/>
                </a:rPr>
                <a:t> or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energy</a:t>
              </a:r>
              <a:r>
                <a:rPr lang="en-GB" sz="1100" dirty="0">
                  <a:ea typeface="Chalkduster" charset="0"/>
                  <a:cs typeface="Chalkduster" charset="0"/>
                </a:rPr>
                <a:t> through the chain.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Not all the energy found in the biomass of plants at the start of a food chain makes it into the biomass of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top predator</a:t>
              </a:r>
              <a:r>
                <a:rPr lang="en-GB" sz="1100" dirty="0">
                  <a:ea typeface="Chalkduster" charset="0"/>
                  <a:cs typeface="Chalkduster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This is because not all of the organism is eaten (e.g. roots, bones) and some energy is transferred via faeces, urine, respiration, movement or heat.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4" name="Rounded Rectangle 41"/>
            <p:cNvSpPr/>
            <p:nvPr/>
          </p:nvSpPr>
          <p:spPr>
            <a:xfrm>
              <a:off x="8084562" y="300886"/>
              <a:ext cx="3780000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6. Competition in plants and animals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In any ecosystem there 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competition</a:t>
              </a:r>
              <a:r>
                <a:rPr lang="en-GB" sz="1100" dirty="0">
                  <a:ea typeface="Chalkduster" charset="0"/>
                  <a:cs typeface="Chalkduster" charset="0"/>
                </a:rPr>
                <a:t> among species for the energy resources and the materials they need to live.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Plants</a:t>
              </a:r>
              <a:r>
                <a:rPr lang="en-GB" sz="1100" dirty="0">
                  <a:ea typeface="Chalkduster" charset="0"/>
                  <a:cs typeface="Chalkduster" charset="0"/>
                </a:rPr>
                <a:t> compete for light, space, water and mineral 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Animals </a:t>
              </a:r>
              <a:r>
                <a:rPr lang="en-GB" sz="1100" dirty="0">
                  <a:ea typeface="Chalkduster" charset="0"/>
                  <a:cs typeface="Chalkduster" charset="0"/>
                </a:rPr>
                <a:t>compete for food, mates and territory.</a:t>
              </a: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6" name="Rounded Rectangle 41"/>
            <p:cNvSpPr/>
            <p:nvPr/>
          </p:nvSpPr>
          <p:spPr>
            <a:xfrm>
              <a:off x="334505" y="4603148"/>
              <a:ext cx="3780000" cy="1880999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3. Food chains 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Food chains are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feeding relationships </a:t>
              </a:r>
              <a:r>
                <a:rPr lang="en-GB" sz="1100" dirty="0">
                  <a:ea typeface="Chalkduster" charset="0"/>
                  <a:cs typeface="Chalkduster" charset="0"/>
                </a:rPr>
                <a:t>between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organisms</a:t>
              </a:r>
              <a:r>
                <a:rPr lang="en-GB" sz="1100" dirty="0">
                  <a:ea typeface="Chalkduster" charset="0"/>
                  <a:cs typeface="Chalkduster" charset="0"/>
                </a:rPr>
                <a:t> in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habitat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Food chains start with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producers</a:t>
              </a:r>
              <a:r>
                <a:rPr lang="en-GB" sz="1100" dirty="0">
                  <a:ea typeface="Chalkduster" charset="0"/>
                  <a:cs typeface="Chalkduster" charset="0"/>
                </a:rPr>
                <a:t>, normally plants, which produce food via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photosynthesis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Energy from the sun is used in photosynthesis.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7" name="Rounded Rectangle 41"/>
            <p:cNvSpPr/>
            <p:nvPr/>
          </p:nvSpPr>
          <p:spPr>
            <a:xfrm>
              <a:off x="8084562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7. Predator – prey relationships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Predators</a:t>
              </a:r>
              <a:r>
                <a:rPr lang="en-GB" sz="1100" dirty="0">
                  <a:ea typeface="Chalkduster" charset="0"/>
                  <a:cs typeface="Chalkduster" charset="0"/>
                </a:rPr>
                <a:t> hunt and eat other organisms.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Prey</a:t>
              </a:r>
              <a:r>
                <a:rPr lang="en-GB" sz="1100" dirty="0">
                  <a:ea typeface="Chalkduster" charset="0"/>
                  <a:cs typeface="Chalkduster" charset="0"/>
                </a:rPr>
                <a:t> are the organisms eaten by the predator.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populations</a:t>
              </a:r>
              <a:r>
                <a:rPr lang="en-GB" sz="1100" dirty="0">
                  <a:ea typeface="Chalkduster" charset="0"/>
                  <a:cs typeface="Chalkduster" charset="0"/>
                </a:rPr>
                <a:t> of predators and prey depend on each other.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If the population of prey decreases then so will the population of predators.  </a:t>
              </a:r>
            </a:p>
            <a:p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8" name="Rounded Rectangle 41"/>
            <p:cNvSpPr/>
            <p:nvPr/>
          </p:nvSpPr>
          <p:spPr>
            <a:xfrm>
              <a:off x="8084562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8. Pollination and food security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Pollinating insects </a:t>
              </a:r>
              <a:r>
                <a:rPr lang="en-GB" sz="1100" dirty="0">
                  <a:ea typeface="Chalkduster" charset="0"/>
                  <a:cs typeface="Chalkduster" charset="0"/>
                </a:rPr>
                <a:t>are not just vital in food webs as a source of food, they are also needed to pollinate flowers to produce seeds and fruit.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majority of food we eat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comes from food chains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which rely on plants which </a:t>
              </a:r>
            </a:p>
            <a:p>
              <a:r>
                <a:rPr lang="en-GB" sz="1100" dirty="0">
                  <a:ea typeface="Chalkduster" charset="0"/>
                  <a:cs typeface="Chalkduster" charset="0"/>
                </a:rPr>
                <a:t>     need to be pollinated.</a:t>
              </a: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9" name="Rounded Rectangle 41"/>
            <p:cNvSpPr/>
            <p:nvPr/>
          </p:nvSpPr>
          <p:spPr>
            <a:xfrm>
              <a:off x="4209533" y="4504148"/>
              <a:ext cx="3780000" cy="1980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5. Food webs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food web shows all the food chains in an ecosystem joined together.</a:t>
              </a:r>
            </a:p>
            <a:p>
              <a:endParaRPr lang="en-GB" sz="10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334505" y="2312516"/>
              <a:ext cx="3780000" cy="2191632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2. Decomposers</a:t>
              </a:r>
              <a:endParaRPr lang="en-GB" sz="10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Decomposers are normally bacteria or fungi.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breakdown dead plant and animal matter</a:t>
              </a:r>
              <a:r>
                <a:rPr lang="en-GB" sz="1100" dirty="0">
                  <a:ea typeface="Chalkduster" charset="0"/>
                  <a:cs typeface="Chalkduster" charset="0"/>
                </a:rPr>
                <a:t>, releasing nutrients into the soil for plants to absorb.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If decomposers were removed from a habitat then organisms would not be broken down when they die.</a:t>
              </a: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D5AD0B-9109-4482-96AF-647536DB8B36}"/>
              </a:ext>
            </a:extLst>
          </p:cNvPr>
          <p:cNvSpPr txBox="1"/>
          <p:nvPr/>
        </p:nvSpPr>
        <p:spPr>
          <a:xfrm>
            <a:off x="121239" y="2845554"/>
            <a:ext cx="119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Interdependence and </a:t>
            </a:r>
          </a:p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Competition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58" y="5095206"/>
            <a:ext cx="2615794" cy="13199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7"/>
          <a:stretch/>
        </p:blipFill>
        <p:spPr>
          <a:xfrm>
            <a:off x="2240092" y="3577306"/>
            <a:ext cx="1140671" cy="849246"/>
          </a:xfrm>
          <a:prstGeom prst="rect">
            <a:avLst/>
          </a:prstGeom>
        </p:spPr>
      </p:pic>
      <p:pic>
        <p:nvPicPr>
          <p:cNvPr id="43" name="Picture 42" descr="GettyImages-815463318mouldy brea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65" y="3577306"/>
            <a:ext cx="1243788" cy="82976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65" y="5328345"/>
            <a:ext cx="1299115" cy="956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15" y="5867099"/>
            <a:ext cx="2724913" cy="5198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7C7004-5A4B-454B-94DB-B928BA439B18}"/>
              </a:ext>
            </a:extLst>
          </p:cNvPr>
          <p:cNvSpPr txBox="1"/>
          <p:nvPr/>
        </p:nvSpPr>
        <p:spPr>
          <a:xfrm>
            <a:off x="6939634" y="6543717"/>
            <a:ext cx="506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900" b="1" dirty="0"/>
              <a:t>© March 2019</a:t>
            </a:r>
            <a:r>
              <a:rPr lang="en-US" sz="900" dirty="0"/>
              <a:t> PiXL Spine Strategy and templates: The PiXL Club Ltd. All rights reserved.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0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21239" y="99000"/>
            <a:ext cx="11988000" cy="6660000"/>
          </a:xfrm>
          <a:prstGeom prst="roundRect">
            <a:avLst>
              <a:gd name="adj" fmla="val 40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30972" y="300885"/>
            <a:ext cx="11530057" cy="6183263"/>
            <a:chOff x="334505" y="300885"/>
            <a:chExt cx="11530057" cy="6183263"/>
          </a:xfrm>
        </p:grpSpPr>
        <p:sp>
          <p:nvSpPr>
            <p:cNvPr id="12" name="Rounded Rectangle 41"/>
            <p:cNvSpPr/>
            <p:nvPr/>
          </p:nvSpPr>
          <p:spPr>
            <a:xfrm>
              <a:off x="334505" y="300885"/>
              <a:ext cx="3762856" cy="1904725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1. What is science?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Science is about finding explanations for why things happen or what makes things work.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explanation</a:t>
              </a:r>
              <a:r>
                <a:rPr lang="en-GB" sz="1100" dirty="0">
                  <a:ea typeface="Chalkduster" charset="0"/>
                  <a:cs typeface="Chalkduster" charset="0"/>
                </a:rPr>
                <a:t> is not a guess, there has be some basis for it.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Careful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observation</a:t>
              </a:r>
              <a:r>
                <a:rPr lang="en-GB" sz="1100" dirty="0">
                  <a:ea typeface="Chalkduster" charset="0"/>
                  <a:cs typeface="Chalkduster" charset="0"/>
                </a:rPr>
                <a:t>, including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measurement </a:t>
              </a:r>
              <a:r>
                <a:rPr lang="en-GB" sz="1100" dirty="0">
                  <a:ea typeface="Chalkduster" charset="0"/>
                  <a:cs typeface="Chalkduster" charset="0"/>
                </a:rPr>
                <a:t>where possible, can suggest what may be happening.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In some cases it is possible to make a change and observe what happens.</a:t>
              </a: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3" name="Rounded Rectangle 41"/>
            <p:cNvSpPr/>
            <p:nvPr/>
          </p:nvSpPr>
          <p:spPr>
            <a:xfrm>
              <a:off x="4209533" y="300886"/>
              <a:ext cx="3780000" cy="190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4. Repeats, repeatable and reproducible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Repeating </a:t>
              </a:r>
              <a:r>
                <a:rPr lang="en-GB" sz="1100" dirty="0">
                  <a:ea typeface="Chalkduster" charset="0"/>
                  <a:cs typeface="Chalkduster" charset="0"/>
                </a:rPr>
                <a:t>an experiment enables us to calculate an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average</a:t>
              </a:r>
              <a:r>
                <a:rPr lang="en-GB" sz="1100" dirty="0">
                  <a:ea typeface="Chalkduster" charset="0"/>
                  <a:cs typeface="Chalkduster" charset="0"/>
                </a:rPr>
                <a:t> and shows the experiment 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repeatable</a:t>
              </a:r>
              <a:r>
                <a:rPr lang="en-GB" sz="1100" dirty="0">
                  <a:ea typeface="Chalkduster" charset="0"/>
                  <a:cs typeface="Chalkduster" charset="0"/>
                </a:rPr>
                <a:t>. A measurement 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repeatable</a:t>
              </a:r>
              <a:r>
                <a:rPr lang="en-GB" sz="1100" dirty="0">
                  <a:ea typeface="Chalkduster" charset="0"/>
                  <a:cs typeface="Chalkduster" charset="0"/>
                </a:rPr>
                <a:t> if the same scientist uses the same method and gets the same result.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What people expect to happen can influence what they observe. It is good for the same experiment to be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repeated</a:t>
              </a:r>
              <a:r>
                <a:rPr lang="en-GB" sz="1100" dirty="0">
                  <a:ea typeface="Chalkduster" charset="0"/>
                  <a:cs typeface="Chalkduster" charset="0"/>
                </a:rPr>
                <a:t> by a different person. If they get the same result then the measurement is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reproducible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</p:txBody>
        </p:sp>
        <p:sp>
          <p:nvSpPr>
            <p:cNvPr id="14" name="Rounded Rectangle 41"/>
            <p:cNvSpPr/>
            <p:nvPr/>
          </p:nvSpPr>
          <p:spPr>
            <a:xfrm>
              <a:off x="8084562" y="300886"/>
              <a:ext cx="3780000" cy="1908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6. Graphs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Data can be displayed in a graph to help identify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trends</a:t>
              </a:r>
              <a:r>
                <a:rPr lang="en-GB" sz="1100" dirty="0">
                  <a:ea typeface="Chalkduster" charset="0"/>
                  <a:cs typeface="Chalkduster" charset="0"/>
                </a:rPr>
                <a:t> or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correlations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Data points should be marked with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cross.</a:t>
              </a:r>
              <a:r>
                <a:rPr lang="en-GB" sz="1100" dirty="0">
                  <a:ea typeface="Chalkduster" charset="0"/>
                  <a:cs typeface="Chalkduster" charset="0"/>
                </a:rPr>
                <a:t> The plotted points should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fill at least half the paper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ea typeface="Chalkduster" charset="0"/>
                  <a:cs typeface="Chalkduster" charset="0"/>
                </a:rPr>
                <a:t>Axes</a:t>
              </a:r>
              <a:r>
                <a:rPr lang="en-GB" sz="1100" dirty="0">
                  <a:ea typeface="Chalkduster" charset="0"/>
                  <a:cs typeface="Chalkduster" charset="0"/>
                </a:rPr>
                <a:t> should be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labelled</a:t>
              </a:r>
              <a:r>
                <a:rPr lang="en-GB" sz="1100" dirty="0">
                  <a:ea typeface="Chalkduster" charset="0"/>
                  <a:cs typeface="Chalkduster" charset="0"/>
                </a:rPr>
                <a:t> with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variable</a:t>
              </a:r>
              <a:r>
                <a:rPr lang="en-GB" sz="1100" dirty="0">
                  <a:ea typeface="Chalkduster" charset="0"/>
                  <a:cs typeface="Chalkduster" charset="0"/>
                </a:rPr>
                <a:t> and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unit</a:t>
              </a:r>
              <a:r>
                <a:rPr lang="en-GB" sz="1100" dirty="0">
                  <a:ea typeface="Chalkduster" charset="0"/>
                  <a:cs typeface="Chalkduster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line of best fit </a:t>
              </a:r>
              <a:r>
                <a:rPr lang="en-GB" sz="1100" dirty="0">
                  <a:ea typeface="Chalkduster" charset="0"/>
                  <a:cs typeface="Chalkduster" charset="0"/>
                </a:rPr>
                <a:t>can ignore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anomalous data </a:t>
              </a:r>
              <a:r>
                <a:rPr lang="en-GB" sz="1100" dirty="0">
                  <a:ea typeface="Chalkduster" charset="0"/>
                  <a:cs typeface="Chalkduster" charset="0"/>
                </a:rPr>
                <a:t>and can form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curve,</a:t>
              </a:r>
              <a:r>
                <a:rPr lang="en-GB" sz="1100" dirty="0">
                  <a:ea typeface="Chalkduster" charset="0"/>
                  <a:cs typeface="Chalkduster" charset="0"/>
                </a:rPr>
                <a:t> not just a straight line.</a:t>
              </a: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6" name="Rounded Rectangle 41"/>
            <p:cNvSpPr/>
            <p:nvPr/>
          </p:nvSpPr>
          <p:spPr>
            <a:xfrm>
              <a:off x="334505" y="4603148"/>
              <a:ext cx="3780000" cy="1880999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3. Variables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independent variable </a:t>
              </a:r>
              <a:r>
                <a:rPr lang="en-GB" sz="1100" dirty="0">
                  <a:ea typeface="Chalkduster" charset="0"/>
                  <a:cs typeface="Chalkduster" charset="0"/>
                </a:rPr>
                <a:t>is the variable the scientist changes to observe what happens.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dependent variable </a:t>
              </a:r>
              <a:r>
                <a:rPr lang="en-GB" sz="1100" dirty="0">
                  <a:ea typeface="Chalkduster" charset="0"/>
                  <a:cs typeface="Chalkduster" charset="0"/>
                </a:rPr>
                <a:t>is the one which is measured to see if changing the independent variable had an effect.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control variables </a:t>
              </a:r>
              <a:r>
                <a:rPr lang="en-GB" sz="1100" dirty="0">
                  <a:ea typeface="Chalkduster" charset="0"/>
                  <a:cs typeface="Chalkduster" charset="0"/>
                </a:rPr>
                <a:t>are kept constant so that the result can only be the effect of changing the independent variable.</a:t>
              </a:r>
            </a:p>
            <a:p>
              <a:pPr marL="171450" indent="-171450">
                <a:buFont typeface="Arial" charset="0"/>
                <a:buChar char="•"/>
              </a:pPr>
              <a:endParaRPr lang="en-GB" sz="1100" dirty="0">
                <a:ea typeface="Chalkduster" charset="0"/>
                <a:cs typeface="Chalkduster" charset="0"/>
              </a:endParaRPr>
            </a:p>
            <a:p>
              <a:endParaRPr lang="en-GB" sz="1200" dirty="0">
                <a:ea typeface="Chalkduster" charset="0"/>
                <a:cs typeface="Chalkduster" charset="0"/>
              </a:endParaRPr>
            </a:p>
          </p:txBody>
        </p:sp>
        <p:sp>
          <p:nvSpPr>
            <p:cNvPr id="17" name="Rounded Rectangle 41"/>
            <p:cNvSpPr/>
            <p:nvPr/>
          </p:nvSpPr>
          <p:spPr>
            <a:xfrm>
              <a:off x="8084562" y="2312517"/>
              <a:ext cx="3780000" cy="2088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7. Averages and decimal places</a:t>
              </a:r>
              <a:endParaRPr lang="en-GB" sz="1200" b="1" u="sng" dirty="0">
                <a:ea typeface="Chalkduster" charset="0"/>
                <a:cs typeface="Chalkduster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Calculating an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average</a:t>
              </a:r>
              <a:r>
                <a:rPr lang="en-GB" sz="1100" dirty="0">
                  <a:ea typeface="Chalkduster" charset="0"/>
                  <a:cs typeface="Chalkduster" charset="0"/>
                </a:rPr>
                <a:t> in science usually involves finding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mean</a:t>
              </a:r>
              <a:r>
                <a:rPr lang="en-GB" sz="1100" dirty="0">
                  <a:ea typeface="Chalkduster" charset="0"/>
                  <a:cs typeface="Chalkduster" charset="0"/>
                </a:rPr>
                <a:t>, but can also include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mode</a:t>
              </a:r>
              <a:r>
                <a:rPr lang="en-GB" sz="1100" dirty="0">
                  <a:ea typeface="Chalkduster" charset="0"/>
                  <a:cs typeface="Chalkduster" charset="0"/>
                </a:rPr>
                <a:t> or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median</a:t>
              </a:r>
              <a:r>
                <a:rPr lang="en-GB" sz="1100" dirty="0">
                  <a:ea typeface="Chalkduster" charset="0"/>
                  <a:cs typeface="Chalkduster" charset="0"/>
                </a:rPr>
                <a:t> value.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When calculating a mean, make sure the answer never has more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decimal places </a:t>
              </a:r>
              <a:r>
                <a:rPr lang="en-GB" sz="1100" dirty="0">
                  <a:ea typeface="Chalkduster" charset="0"/>
                  <a:cs typeface="Chalkduster" charset="0"/>
                </a:rPr>
                <a:t>than any of the data values you used.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When rounding up, use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deciding digit </a:t>
              </a:r>
              <a:r>
                <a:rPr lang="en-GB" sz="1100" dirty="0">
                  <a:ea typeface="Chalkduster" charset="0"/>
                  <a:cs typeface="Chalkduster" charset="0"/>
                </a:rPr>
                <a:t>to decide whether to round up or down.</a:t>
              </a:r>
            </a:p>
          </p:txBody>
        </p:sp>
        <p:sp>
          <p:nvSpPr>
            <p:cNvPr id="18" name="Rounded Rectangle 41"/>
            <p:cNvSpPr/>
            <p:nvPr/>
          </p:nvSpPr>
          <p:spPr>
            <a:xfrm>
              <a:off x="8084562" y="4504148"/>
              <a:ext cx="3780000" cy="1980000"/>
            </a:xfrm>
            <a:prstGeom prst="roundRect">
              <a:avLst/>
            </a:prstGeom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8. Conclusion and evaluation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conclusion</a:t>
              </a:r>
              <a:r>
                <a:rPr lang="en-GB" sz="1100" dirty="0">
                  <a:ea typeface="Chalkduster" charset="0"/>
                  <a:cs typeface="Chalkduster" charset="0"/>
                </a:rPr>
                <a:t> contains 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description</a:t>
              </a:r>
              <a:r>
                <a:rPr lang="en-GB" sz="1100" dirty="0">
                  <a:ea typeface="Chalkduster" charset="0"/>
                  <a:cs typeface="Chalkduster" charset="0"/>
                </a:rPr>
                <a:t> and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explanation</a:t>
              </a:r>
              <a:r>
                <a:rPr lang="en-GB" sz="1100" dirty="0">
                  <a:ea typeface="Chalkduster" charset="0"/>
                  <a:cs typeface="Chalkduster" charset="0"/>
                </a:rPr>
                <a:t> of any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trends</a:t>
              </a:r>
              <a:r>
                <a:rPr lang="en-GB" sz="1100" dirty="0">
                  <a:ea typeface="Chalkduster" charset="0"/>
                  <a:cs typeface="Chalkduster" charset="0"/>
                </a:rPr>
                <a:t> or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patterns</a:t>
              </a:r>
              <a:r>
                <a:rPr lang="en-GB" sz="1100" dirty="0">
                  <a:ea typeface="Chalkduster" charset="0"/>
                  <a:cs typeface="Chalkduster" charset="0"/>
                </a:rPr>
                <a:t> in the data. It also looks back at the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hypothesis</a:t>
              </a:r>
              <a:r>
                <a:rPr lang="en-GB" sz="1100" dirty="0">
                  <a:ea typeface="Chalkduster" charset="0"/>
                  <a:cs typeface="Chalkduster" charset="0"/>
                </a:rPr>
                <a:t> and related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prediction</a:t>
              </a:r>
              <a:r>
                <a:rPr lang="en-GB" sz="1100" dirty="0">
                  <a:ea typeface="Chalkduster" charset="0"/>
                  <a:cs typeface="Chalkduster" charset="0"/>
                </a:rPr>
                <a:t> to see if they were correct.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An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evaluation</a:t>
              </a:r>
              <a:r>
                <a:rPr lang="en-GB" sz="1100" dirty="0">
                  <a:ea typeface="Chalkduster" charset="0"/>
                  <a:cs typeface="Chalkduster" charset="0"/>
                </a:rPr>
                <a:t> looks at the data to see how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precise</a:t>
              </a:r>
              <a:r>
                <a:rPr lang="en-GB" sz="1100" dirty="0">
                  <a:ea typeface="Chalkduster" charset="0"/>
                  <a:cs typeface="Chalkduster" charset="0"/>
                </a:rPr>
                <a:t> or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accurate</a:t>
              </a:r>
              <a:r>
                <a:rPr lang="en-GB" sz="1100" dirty="0">
                  <a:ea typeface="Chalkduster" charset="0"/>
                  <a:cs typeface="Chalkduster" charset="0"/>
                </a:rPr>
                <a:t> it is. It identifies any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anomalous </a:t>
              </a:r>
              <a:r>
                <a:rPr lang="en-GB" sz="1100" dirty="0">
                  <a:ea typeface="Chalkduster" charset="0"/>
                  <a:cs typeface="Chalkduster" charset="0"/>
                </a:rPr>
                <a:t>data and identifies sources of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error</a:t>
              </a:r>
              <a:r>
                <a:rPr lang="en-GB" sz="1100" dirty="0">
                  <a:ea typeface="Chalkduster" charset="0"/>
                  <a:cs typeface="Chalkduster" charset="0"/>
                </a:rPr>
                <a:t> in the method.</a:t>
              </a:r>
            </a:p>
          </p:txBody>
        </p:sp>
        <p:sp>
          <p:nvSpPr>
            <p:cNvPr id="19" name="Rounded Rectangle 41"/>
            <p:cNvSpPr/>
            <p:nvPr/>
          </p:nvSpPr>
          <p:spPr>
            <a:xfrm>
              <a:off x="4209533" y="4504148"/>
              <a:ext cx="3780000" cy="1980000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5. Recording data</a:t>
              </a:r>
              <a:endParaRPr lang="en-GB" sz="1200" dirty="0">
                <a:ea typeface="Chalkduster" charset="0"/>
                <a:cs typeface="Chalkduster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Data should be recorded during any practical work; this is normally in a table. Tables should have: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Clear headings 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with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units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Independent variable 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in the first column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No units</a:t>
              </a: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 in the body of the table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Consistent number of </a:t>
              </a:r>
              <a:r>
                <a:rPr lang="en-GB" sz="1100" b="1" dirty="0">
                  <a:solidFill>
                    <a:prstClr val="black"/>
                  </a:solidFill>
                  <a:ea typeface="Chalkduster" charset="0"/>
                  <a:cs typeface="Chalkduster" charset="0"/>
                </a:rPr>
                <a:t>decimal places</a:t>
              </a: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334505" y="2312516"/>
              <a:ext cx="3780000" cy="2191632"/>
            </a:xfrm>
            <a:prstGeom prst="roundRect">
              <a:avLst/>
            </a:prstGeom>
            <a:solidFill>
              <a:srgbClr val="E1CCF0"/>
            </a:solidFill>
            <a:ln w="6350">
              <a:solidFill>
                <a:srgbClr val="662C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200" b="1" dirty="0">
                  <a:ea typeface="Chalkduster" charset="0"/>
                  <a:cs typeface="Chalkduster" charset="0"/>
                </a:rPr>
                <a:t>2. Hypothesis and prediction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halkduster" charset="0"/>
                  <a:cs typeface="Chalkduster" charset="0"/>
                </a:rPr>
                <a:t>A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hypothesis</a:t>
              </a:r>
              <a:r>
                <a:rPr lang="en-GB" sz="1100" dirty="0">
                  <a:ea typeface="Chalkduster" charset="0"/>
                  <a:cs typeface="Chalkduster" charset="0"/>
                </a:rPr>
                <a:t> is a possible </a:t>
              </a:r>
              <a:r>
                <a:rPr lang="en-GB" sz="1100" b="1" dirty="0">
                  <a:ea typeface="Chalkduster" charset="0"/>
                  <a:cs typeface="Chalkduster" charset="0"/>
                </a:rPr>
                <a:t>explanation</a:t>
              </a:r>
              <a:r>
                <a:rPr lang="en-GB" sz="1100" dirty="0">
                  <a:ea typeface="Chalkduster" charset="0"/>
                  <a:cs typeface="Chalkduster" charset="0"/>
                </a:rPr>
                <a:t> or reason for why something happens.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A </a:t>
              </a:r>
              <a:r>
                <a:rPr lang="en-GB" sz="1100" b="1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prediction</a:t>
              </a:r>
              <a:r>
                <a:rPr lang="en-GB" sz="1100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 is what a scientist thinks will happen if </a:t>
              </a:r>
              <a:r>
                <a:rPr lang="en-GB" sz="1100" b="1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the independent variable </a:t>
              </a:r>
              <a:r>
                <a:rPr lang="en-GB" sz="1100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in an experiment is changed.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D5AD0B-9109-4482-96AF-647536DB8B36}"/>
              </a:ext>
            </a:extLst>
          </p:cNvPr>
          <p:cNvSpPr txBox="1"/>
          <p:nvPr/>
        </p:nvSpPr>
        <p:spPr>
          <a:xfrm>
            <a:off x="82761" y="3070705"/>
            <a:ext cx="119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62C92"/>
                </a:solidFill>
                <a:ea typeface="Nanum Brush Script" charset="-127"/>
                <a:cs typeface="Nanum Brush Script" charset="-127"/>
              </a:rPr>
              <a:t>Scientific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36" y="3581165"/>
            <a:ext cx="837961" cy="8379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841520-B8BC-4217-8434-B9E7B88A1D18}"/>
              </a:ext>
            </a:extLst>
          </p:cNvPr>
          <p:cNvSpPr txBox="1"/>
          <p:nvPr/>
        </p:nvSpPr>
        <p:spPr>
          <a:xfrm>
            <a:off x="6939634" y="6543717"/>
            <a:ext cx="506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900" b="1" dirty="0"/>
              <a:t>© March 2019</a:t>
            </a:r>
            <a:r>
              <a:rPr lang="en-US" sz="900" dirty="0"/>
              <a:t> PiXL Spine Strategy and templates: The PiXL Club Ltd. All rights reserved.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2566</Words>
  <Application>Microsoft Office PowerPoint</Application>
  <PresentationFormat>Widescreen</PresentationFormat>
  <Paragraphs>326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Bar</dc:title>
  <dc:creator>James Palmer</dc:creator>
  <cp:lastModifiedBy>Stent, Mrs A</cp:lastModifiedBy>
  <cp:revision>151</cp:revision>
  <dcterms:created xsi:type="dcterms:W3CDTF">2017-07-11T17:32:48Z</dcterms:created>
  <dcterms:modified xsi:type="dcterms:W3CDTF">2020-04-20T14:58:47Z</dcterms:modified>
</cp:coreProperties>
</file>