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5" r:id="rId7"/>
    <p:sldId id="258" r:id="rId8"/>
    <p:sldId id="259" r:id="rId9"/>
    <p:sldId id="260" r:id="rId10"/>
    <p:sldId id="261" r:id="rId11"/>
    <p:sldId id="262" r:id="rId12"/>
    <p:sldId id="263" r:id="rId13"/>
    <p:sldId id="266" r:id="rId14"/>
    <p:sldId id="267" r:id="rId15"/>
    <p:sldId id="269" r:id="rId16"/>
    <p:sldId id="270" r:id="rId17"/>
    <p:sldId id="272" r:id="rId18"/>
    <p:sldId id="276" r:id="rId19"/>
    <p:sldId id="264" r:id="rId20"/>
    <p:sldId id="278" r:id="rId21"/>
    <p:sldId id="274" r:id="rId22"/>
    <p:sldId id="275" r:id="rId23"/>
    <p:sldId id="277" r:id="rId24"/>
    <p:sldId id="268"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mford, Ms Z" userId="86085f80-a189-475c-b162-c296ecd6d58a" providerId="ADAL" clId="{90D79E1D-3881-493A-B5E8-E24B789392D3}"/>
    <pc:docChg chg="modSld">
      <pc:chgData name="Mumford, Ms Z" userId="86085f80-a189-475c-b162-c296ecd6d58a" providerId="ADAL" clId="{90D79E1D-3881-493A-B5E8-E24B789392D3}" dt="2020-05-01T13:36:06.838" v="1" actId="20577"/>
      <pc:docMkLst>
        <pc:docMk/>
      </pc:docMkLst>
      <pc:sldChg chg="modSp">
        <pc:chgData name="Mumford, Ms Z" userId="86085f80-a189-475c-b162-c296ecd6d58a" providerId="ADAL" clId="{90D79E1D-3881-493A-B5E8-E24B789392D3}" dt="2020-05-01T13:36:06.838" v="1" actId="20577"/>
        <pc:sldMkLst>
          <pc:docMk/>
          <pc:sldMk cId="3444182760" sldId="264"/>
        </pc:sldMkLst>
        <pc:spChg chg="mod">
          <ac:chgData name="Mumford, Ms Z" userId="86085f80-a189-475c-b162-c296ecd6d58a" providerId="ADAL" clId="{90D79E1D-3881-493A-B5E8-E24B789392D3}" dt="2020-05-01T13:36:06.838" v="1" actId="20577"/>
          <ac:spMkLst>
            <pc:docMk/>
            <pc:sldMk cId="3444182760" sldId="264"/>
            <ac:spMk id="3" creationId="{F5E5A4D1-252C-4C72-AB96-512821E121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8E08-2AB9-4E3E-8C35-F46B61D8D2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C462A0-2022-401C-815F-1A0653DE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21B08D-E256-440A-9BF0-DBC69F5D9FD1}"/>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5" name="Footer Placeholder 4">
            <a:extLst>
              <a:ext uri="{FF2B5EF4-FFF2-40B4-BE49-F238E27FC236}">
                <a16:creationId xmlns:a16="http://schemas.microsoft.com/office/drawing/2014/main" id="{0030BECA-5090-4FA2-9AFC-8542319CB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CD08BF-D077-4DB9-BE0B-8EF188E0B35D}"/>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82406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6D8C-DE29-4969-928B-D4532A6CA0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082B5A-DFD7-4386-9966-07FF4305A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757792-FF44-462A-BC9C-CB424BA6C090}"/>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5" name="Footer Placeholder 4">
            <a:extLst>
              <a:ext uri="{FF2B5EF4-FFF2-40B4-BE49-F238E27FC236}">
                <a16:creationId xmlns:a16="http://schemas.microsoft.com/office/drawing/2014/main" id="{A726D4FB-42EA-42F3-B2E0-31328EA211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99260-A7BD-4CDC-A56C-B639D9EE120D}"/>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40920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229338-5E5C-4C3C-95B9-4C6E5E76E7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1BA90F-C866-41E0-896C-91035D54A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D384B-2C88-40AD-9DC3-A412297B0963}"/>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5" name="Footer Placeholder 4">
            <a:extLst>
              <a:ext uri="{FF2B5EF4-FFF2-40B4-BE49-F238E27FC236}">
                <a16:creationId xmlns:a16="http://schemas.microsoft.com/office/drawing/2014/main" id="{70A966FC-43E9-445E-A70B-AE2BEB183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E6720-C5B3-4B9E-8FD1-EB466698A7A3}"/>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390105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835B-5342-472C-85AE-82216FD953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5EFBAE-1179-44D9-ACD8-26D3184D2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1AAC4E-2F03-4C5F-9507-FB572AB5055F}"/>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5" name="Footer Placeholder 4">
            <a:extLst>
              <a:ext uri="{FF2B5EF4-FFF2-40B4-BE49-F238E27FC236}">
                <a16:creationId xmlns:a16="http://schemas.microsoft.com/office/drawing/2014/main" id="{0ED99DCA-1B70-4AF8-83A4-2A2F665B2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B26824-7193-4740-A519-42DCD1EA58EC}"/>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157985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632-90E1-4F20-BE41-3E6A623F5B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A25AE-3C48-46AC-B3AE-A1D10FA63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9D376-CD9C-4B60-9CC1-0C591B403031}"/>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5" name="Footer Placeholder 4">
            <a:extLst>
              <a:ext uri="{FF2B5EF4-FFF2-40B4-BE49-F238E27FC236}">
                <a16:creationId xmlns:a16="http://schemas.microsoft.com/office/drawing/2014/main" id="{DA3E4629-2C40-41C9-ABF8-1E31EA91F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45BE6F-D562-42C2-BFA6-428E7FB4B3E4}"/>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163735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21F5-B8F9-4DAA-B19C-687B24E8CF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77F5E1-FBFD-4A36-86B9-DCEE07E9DE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E61C4F-EF18-4883-9E33-A0CD9245C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D592EE-F1DA-46EC-BDE4-945060417251}"/>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6" name="Footer Placeholder 5">
            <a:extLst>
              <a:ext uri="{FF2B5EF4-FFF2-40B4-BE49-F238E27FC236}">
                <a16:creationId xmlns:a16="http://schemas.microsoft.com/office/drawing/2014/main" id="{BF058D0D-F38A-487E-936A-DC0E7517D8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C3E25-7BB9-4FC8-ABC1-B4E4961D9E14}"/>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307030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157C-0BBB-418D-A7FF-7644A99DC6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326F8D-9CFF-49BB-9933-5D38BF299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0BDDE-E17F-4CF9-90B3-30570CD36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148781-D2C8-4D91-BE42-25DF3555D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71745-5CED-4F32-9B6F-22F6DDFCF5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F4FCEB-637B-43C8-9625-B6DEA5E88D57}"/>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8" name="Footer Placeholder 7">
            <a:extLst>
              <a:ext uri="{FF2B5EF4-FFF2-40B4-BE49-F238E27FC236}">
                <a16:creationId xmlns:a16="http://schemas.microsoft.com/office/drawing/2014/main" id="{40771BE1-017B-4CB1-9178-4994A578A9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717578-7826-427B-A4F1-A522A0989A6D}"/>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212228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E3DF-195E-4509-B851-473B2B0404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4F79FC-0B60-434A-8120-0DB03579B313}"/>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4" name="Footer Placeholder 3">
            <a:extLst>
              <a:ext uri="{FF2B5EF4-FFF2-40B4-BE49-F238E27FC236}">
                <a16:creationId xmlns:a16="http://schemas.microsoft.com/office/drawing/2014/main" id="{2C34E797-3437-4DAF-B442-45E0606365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92B001-DB8E-4806-96C2-05CE4BB37820}"/>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324936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2202F-E62B-4395-8009-F7A54E44174E}"/>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3" name="Footer Placeholder 2">
            <a:extLst>
              <a:ext uri="{FF2B5EF4-FFF2-40B4-BE49-F238E27FC236}">
                <a16:creationId xmlns:a16="http://schemas.microsoft.com/office/drawing/2014/main" id="{31BF4135-EE9C-44BA-B4BA-926935A4B3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8EF5F3-4DDA-45BE-AD96-6C38882CE558}"/>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350706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86B0-9C96-4E29-8B49-C7025A12F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9D63CD-1689-418E-B7E4-4189742CD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C993BE-67A6-4EBA-AA9E-733A5783E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33DAE-A341-46F1-834F-FED1EBDB112D}"/>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6" name="Footer Placeholder 5">
            <a:extLst>
              <a:ext uri="{FF2B5EF4-FFF2-40B4-BE49-F238E27FC236}">
                <a16:creationId xmlns:a16="http://schemas.microsoft.com/office/drawing/2014/main" id="{D82D0A86-E00C-446A-9EE1-8F9B15970F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8496EA-4190-4224-ADED-6CF485B1F6F1}"/>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247942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BE9F-C1DC-4D5B-ABCF-B42B321A1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033D53-65B2-4880-8301-A906F9F77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64CD86-1FD6-4DC9-9613-46357FC6E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5B49EA-878E-4FFA-B4B5-774C570283EA}"/>
              </a:ext>
            </a:extLst>
          </p:cNvPr>
          <p:cNvSpPr>
            <a:spLocks noGrp="1"/>
          </p:cNvSpPr>
          <p:nvPr>
            <p:ph type="dt" sz="half" idx="10"/>
          </p:nvPr>
        </p:nvSpPr>
        <p:spPr/>
        <p:txBody>
          <a:bodyPr/>
          <a:lstStyle/>
          <a:p>
            <a:fld id="{DDD311FD-37B7-4407-93E1-BCCB4FDF76A9}" type="datetimeFigureOut">
              <a:rPr lang="en-GB" smtClean="0"/>
              <a:t>01/05/2020</a:t>
            </a:fld>
            <a:endParaRPr lang="en-GB"/>
          </a:p>
        </p:txBody>
      </p:sp>
      <p:sp>
        <p:nvSpPr>
          <p:cNvPr id="6" name="Footer Placeholder 5">
            <a:extLst>
              <a:ext uri="{FF2B5EF4-FFF2-40B4-BE49-F238E27FC236}">
                <a16:creationId xmlns:a16="http://schemas.microsoft.com/office/drawing/2014/main" id="{8CF41D10-A904-4AEE-AC51-ED9924565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7AA0F7-526E-42A9-B16C-01B971198AE3}"/>
              </a:ext>
            </a:extLst>
          </p:cNvPr>
          <p:cNvSpPr>
            <a:spLocks noGrp="1"/>
          </p:cNvSpPr>
          <p:nvPr>
            <p:ph type="sldNum" sz="quarter" idx="12"/>
          </p:nvPr>
        </p:nvSpPr>
        <p:spPr/>
        <p:txBody>
          <a:bodyPr/>
          <a:lstStyle/>
          <a:p>
            <a:fld id="{C81C47D7-5F64-4A55-9251-65B0097C4D7D}" type="slidenum">
              <a:rPr lang="en-GB" smtClean="0"/>
              <a:t>‹#›</a:t>
            </a:fld>
            <a:endParaRPr lang="en-GB"/>
          </a:p>
        </p:txBody>
      </p:sp>
    </p:spTree>
    <p:extLst>
      <p:ext uri="{BB962C8B-B14F-4D97-AF65-F5344CB8AC3E}">
        <p14:creationId xmlns:p14="http://schemas.microsoft.com/office/powerpoint/2010/main" val="145230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3AA3D-DDCA-4709-81A9-D0CA5FE86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3E6DF1-9D0C-4A6C-AD67-A1C42665F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FA12CB-F76F-4B32-B671-3D716B8F9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311FD-37B7-4407-93E1-BCCB4FDF76A9}" type="datetimeFigureOut">
              <a:rPr lang="en-GB" smtClean="0"/>
              <a:t>01/05/2020</a:t>
            </a:fld>
            <a:endParaRPr lang="en-GB"/>
          </a:p>
        </p:txBody>
      </p:sp>
      <p:sp>
        <p:nvSpPr>
          <p:cNvPr id="5" name="Footer Placeholder 4">
            <a:extLst>
              <a:ext uri="{FF2B5EF4-FFF2-40B4-BE49-F238E27FC236}">
                <a16:creationId xmlns:a16="http://schemas.microsoft.com/office/drawing/2014/main" id="{471025EE-7E4D-444E-AA59-616E9E6FC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620F29-0C7A-42F3-9F5A-B30663C52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C47D7-5F64-4A55-9251-65B0097C4D7D}" type="slidenum">
              <a:rPr lang="en-GB" smtClean="0"/>
              <a:t>‹#›</a:t>
            </a:fld>
            <a:endParaRPr lang="en-GB"/>
          </a:p>
        </p:txBody>
      </p:sp>
    </p:spTree>
    <p:extLst>
      <p:ext uri="{BB962C8B-B14F-4D97-AF65-F5344CB8AC3E}">
        <p14:creationId xmlns:p14="http://schemas.microsoft.com/office/powerpoint/2010/main" val="177435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3663677-A5B3-4CC3-8DE6-081E9B93959B}"/>
              </a:ext>
            </a:extLst>
          </p:cNvPr>
          <p:cNvSpPr>
            <a:spLocks noGrp="1"/>
          </p:cNvSpPr>
          <p:nvPr>
            <p:ph type="title"/>
          </p:nvPr>
        </p:nvSpPr>
        <p:spPr>
          <a:xfrm>
            <a:off x="640079" y="2053641"/>
            <a:ext cx="3669161" cy="2760098"/>
          </a:xfrm>
        </p:spPr>
        <p:txBody>
          <a:bodyPr>
            <a:normAutofit/>
          </a:bodyPr>
          <a:lstStyle/>
          <a:p>
            <a:r>
              <a:rPr lang="en-GB">
                <a:solidFill>
                  <a:srgbClr val="FFFFFF"/>
                </a:solidFill>
              </a:rPr>
              <a:t>Prospect MFL department</a:t>
            </a:r>
          </a:p>
        </p:txBody>
      </p:sp>
      <p:sp>
        <p:nvSpPr>
          <p:cNvPr id="5" name="Content Placeholder 4">
            <a:extLst>
              <a:ext uri="{FF2B5EF4-FFF2-40B4-BE49-F238E27FC236}">
                <a16:creationId xmlns:a16="http://schemas.microsoft.com/office/drawing/2014/main" id="{62E5B712-3A7F-4C08-A452-EEE94AC69F6F}"/>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rPr>
              <a:t>MFL stands for Modern Foreign Languages</a:t>
            </a:r>
          </a:p>
          <a:p>
            <a:r>
              <a:rPr lang="en-GB" sz="2400" dirty="0">
                <a:solidFill>
                  <a:srgbClr val="000000"/>
                </a:solidFill>
              </a:rPr>
              <a:t>When you join year 7 at Prospect school, you will be learning </a:t>
            </a:r>
            <a:r>
              <a:rPr lang="en-GB" sz="2400" b="1" dirty="0">
                <a:solidFill>
                  <a:srgbClr val="000000"/>
                </a:solidFill>
              </a:rPr>
              <a:t>either </a:t>
            </a:r>
            <a:r>
              <a:rPr lang="en-GB" sz="2400" dirty="0">
                <a:solidFill>
                  <a:srgbClr val="000000"/>
                </a:solidFill>
              </a:rPr>
              <a:t>French or German. </a:t>
            </a:r>
          </a:p>
          <a:p>
            <a:r>
              <a:rPr lang="en-GB" sz="2400" dirty="0">
                <a:solidFill>
                  <a:srgbClr val="000000"/>
                </a:solidFill>
              </a:rPr>
              <a:t>On the following slides you will find some activities to do which will develop your knowledge of the countries where these two languages are spoken.</a:t>
            </a:r>
          </a:p>
        </p:txBody>
      </p:sp>
    </p:spTree>
    <p:extLst>
      <p:ext uri="{BB962C8B-B14F-4D97-AF65-F5344CB8AC3E}">
        <p14:creationId xmlns:p14="http://schemas.microsoft.com/office/powerpoint/2010/main" val="238148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3DDE10C-E9EB-4D45-BFCE-E7D9E98664D4}"/>
              </a:ext>
            </a:extLst>
          </p:cNvPr>
          <p:cNvSpPr>
            <a:spLocks noGrp="1"/>
          </p:cNvSpPr>
          <p:nvPr>
            <p:ph type="ctrTitle"/>
          </p:nvPr>
        </p:nvSpPr>
        <p:spPr>
          <a:xfrm>
            <a:off x="3045368" y="2043663"/>
            <a:ext cx="6105194" cy="2031055"/>
          </a:xfrm>
        </p:spPr>
        <p:txBody>
          <a:bodyPr>
            <a:normAutofit/>
          </a:bodyPr>
          <a:lstStyle/>
          <a:p>
            <a:r>
              <a:rPr lang="en-GB">
                <a:solidFill>
                  <a:srgbClr val="FFFFFF"/>
                </a:solidFill>
              </a:rPr>
              <a:t>Part 2</a:t>
            </a:r>
          </a:p>
        </p:txBody>
      </p:sp>
      <p:sp>
        <p:nvSpPr>
          <p:cNvPr id="5" name="Subtitle 4">
            <a:extLst>
              <a:ext uri="{FF2B5EF4-FFF2-40B4-BE49-F238E27FC236}">
                <a16:creationId xmlns:a16="http://schemas.microsoft.com/office/drawing/2014/main" id="{E8AF570A-3A3E-4BEF-A38D-7187DE2BE5FF}"/>
              </a:ext>
            </a:extLst>
          </p:cNvPr>
          <p:cNvSpPr>
            <a:spLocks noGrp="1"/>
          </p:cNvSpPr>
          <p:nvPr>
            <p:ph type="subTitle" idx="1"/>
          </p:nvPr>
        </p:nvSpPr>
        <p:spPr>
          <a:xfrm>
            <a:off x="3045368" y="4074718"/>
            <a:ext cx="6105194" cy="682079"/>
          </a:xfrm>
        </p:spPr>
        <p:txBody>
          <a:bodyPr>
            <a:normAutofit fontScale="85000" lnSpcReduction="20000"/>
          </a:bodyPr>
          <a:lstStyle/>
          <a:p>
            <a:r>
              <a:rPr lang="en-GB" dirty="0">
                <a:solidFill>
                  <a:srgbClr val="FFFFFF"/>
                </a:solidFill>
              </a:rPr>
              <a:t>Deutsch (German)</a:t>
            </a:r>
          </a:p>
          <a:p>
            <a:r>
              <a:rPr lang="en-GB" dirty="0">
                <a:solidFill>
                  <a:srgbClr val="FFFFFF"/>
                </a:solidFill>
              </a:rPr>
              <a:t>Pronounced a bit like this: </a:t>
            </a:r>
            <a:r>
              <a:rPr lang="en-GB" i="1" dirty="0" err="1">
                <a:solidFill>
                  <a:srgbClr val="FFFFFF"/>
                </a:solidFill>
              </a:rPr>
              <a:t>doy-ch</a:t>
            </a:r>
            <a:endParaRPr lang="en-GB" i="1" dirty="0">
              <a:solidFill>
                <a:srgbClr val="FFFFFF"/>
              </a:solidFill>
            </a:endParaRPr>
          </a:p>
        </p:txBody>
      </p:sp>
    </p:spTree>
    <p:extLst>
      <p:ext uri="{BB962C8B-B14F-4D97-AF65-F5344CB8AC3E}">
        <p14:creationId xmlns:p14="http://schemas.microsoft.com/office/powerpoint/2010/main" val="314811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95A916-6937-48E2-926F-A65564C9522E}"/>
              </a:ext>
            </a:extLst>
          </p:cNvPr>
          <p:cNvSpPr>
            <a:spLocks noGrp="1"/>
          </p:cNvSpPr>
          <p:nvPr>
            <p:ph idx="1"/>
          </p:nvPr>
        </p:nvSpPr>
        <p:spPr>
          <a:xfrm>
            <a:off x="4447308" y="591344"/>
            <a:ext cx="6906491" cy="5585619"/>
          </a:xfrm>
        </p:spPr>
        <p:txBody>
          <a:bodyPr anchor="ctr">
            <a:normAutofit/>
          </a:bodyPr>
          <a:lstStyle/>
          <a:p>
            <a:r>
              <a:rPr lang="en-GB" sz="2200" dirty="0"/>
              <a:t>German is one of the world’s top ten most commonly spoken languages, with over 132 million speakers worldwide.</a:t>
            </a:r>
          </a:p>
          <a:p>
            <a:r>
              <a:rPr lang="en-GB" sz="2200" dirty="0"/>
              <a:t>Officially, there are six German speaking countries in Europe. Can you work them out from these anagrams? (Rearrange the words to find the name of the country. Answers at the end of this booklet)</a:t>
            </a:r>
          </a:p>
          <a:p>
            <a:pPr marL="514350" indent="-514350">
              <a:buFont typeface="+mj-lt"/>
              <a:buAutoNum type="arabicPeriod"/>
            </a:pPr>
            <a:r>
              <a:rPr lang="en-GB" sz="2200" dirty="0"/>
              <a:t>angry me</a:t>
            </a:r>
          </a:p>
          <a:p>
            <a:pPr marL="514350" indent="-514350">
              <a:buFont typeface="+mj-lt"/>
              <a:buAutoNum type="arabicPeriod"/>
            </a:pPr>
            <a:r>
              <a:rPr lang="en-GB" sz="2200" dirty="0"/>
              <a:t>tau sari</a:t>
            </a:r>
          </a:p>
          <a:p>
            <a:pPr marL="514350" indent="-514350">
              <a:buFont typeface="+mj-lt"/>
              <a:buAutoNum type="arabicPeriod"/>
            </a:pPr>
            <a:r>
              <a:rPr lang="en-GB" sz="2200" dirty="0"/>
              <a:t>lizards newt</a:t>
            </a:r>
          </a:p>
          <a:p>
            <a:pPr marL="514350" indent="-514350">
              <a:buFont typeface="+mj-lt"/>
              <a:buAutoNum type="arabicPeriod"/>
            </a:pPr>
            <a:r>
              <a:rPr lang="en-GB" sz="2200" dirty="0"/>
              <a:t>lime bug</a:t>
            </a:r>
          </a:p>
          <a:p>
            <a:pPr marL="514350" indent="-514350">
              <a:buFont typeface="+mj-lt"/>
              <a:buAutoNum type="arabicPeriod"/>
            </a:pPr>
            <a:r>
              <a:rPr lang="en-GB" sz="2200" dirty="0"/>
              <a:t>box gum rule</a:t>
            </a:r>
          </a:p>
          <a:p>
            <a:pPr marL="514350" indent="-514350">
              <a:buFont typeface="+mj-lt"/>
              <a:buAutoNum type="arabicPeriod"/>
            </a:pPr>
            <a:r>
              <a:rPr lang="en-GB" sz="2200" dirty="0"/>
              <a:t>stitch eel nine</a:t>
            </a:r>
          </a:p>
        </p:txBody>
      </p:sp>
    </p:spTree>
    <p:extLst>
      <p:ext uri="{BB962C8B-B14F-4D97-AF65-F5344CB8AC3E}">
        <p14:creationId xmlns:p14="http://schemas.microsoft.com/office/powerpoint/2010/main" val="14331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5E52-8488-4E81-94B2-089F1024143E}"/>
              </a:ext>
            </a:extLst>
          </p:cNvPr>
          <p:cNvSpPr>
            <a:spLocks noGrp="1"/>
          </p:cNvSpPr>
          <p:nvPr>
            <p:ph type="title"/>
          </p:nvPr>
        </p:nvSpPr>
        <p:spPr>
          <a:xfrm>
            <a:off x="348981" y="313404"/>
            <a:ext cx="11577976" cy="1325563"/>
          </a:xfrm>
        </p:spPr>
        <p:txBody>
          <a:bodyPr>
            <a:noAutofit/>
          </a:bodyPr>
          <a:lstStyle/>
          <a:p>
            <a:r>
              <a:rPr lang="en-GB" sz="3200" b="1" dirty="0"/>
              <a:t>There are many German brands and companies that we are very familiar with in the UK. Do you recognise them from these logos (part of them has been hidden)? Answers at the end of the booklet.</a:t>
            </a:r>
          </a:p>
        </p:txBody>
      </p:sp>
      <p:pic>
        <p:nvPicPr>
          <p:cNvPr id="4" name="Picture 3">
            <a:extLst>
              <a:ext uri="{FF2B5EF4-FFF2-40B4-BE49-F238E27FC236}">
                <a16:creationId xmlns:a16="http://schemas.microsoft.com/office/drawing/2014/main" id="{09CB560A-C316-4A9F-BDDF-616DB7E2911F}"/>
              </a:ext>
            </a:extLst>
          </p:cNvPr>
          <p:cNvPicPr>
            <a:picLocks noChangeAspect="1"/>
          </p:cNvPicPr>
          <p:nvPr/>
        </p:nvPicPr>
        <p:blipFill>
          <a:blip r:embed="rId2"/>
          <a:stretch>
            <a:fillRect/>
          </a:stretch>
        </p:blipFill>
        <p:spPr>
          <a:xfrm>
            <a:off x="234755" y="1783080"/>
            <a:ext cx="1790700" cy="1600200"/>
          </a:xfrm>
          <a:prstGeom prst="rect">
            <a:avLst/>
          </a:prstGeom>
        </p:spPr>
      </p:pic>
      <p:pic>
        <p:nvPicPr>
          <p:cNvPr id="5" name="Picture 4">
            <a:extLst>
              <a:ext uri="{FF2B5EF4-FFF2-40B4-BE49-F238E27FC236}">
                <a16:creationId xmlns:a16="http://schemas.microsoft.com/office/drawing/2014/main" id="{06A9AD2D-D951-4E01-91CD-7EC554790AB5}"/>
              </a:ext>
            </a:extLst>
          </p:cNvPr>
          <p:cNvPicPr>
            <a:picLocks noChangeAspect="1"/>
          </p:cNvPicPr>
          <p:nvPr/>
        </p:nvPicPr>
        <p:blipFill>
          <a:blip r:embed="rId3"/>
          <a:stretch>
            <a:fillRect/>
          </a:stretch>
        </p:blipFill>
        <p:spPr>
          <a:xfrm>
            <a:off x="2250757" y="1690688"/>
            <a:ext cx="1838325" cy="1838325"/>
          </a:xfrm>
          <a:prstGeom prst="rect">
            <a:avLst/>
          </a:prstGeom>
        </p:spPr>
      </p:pic>
      <p:pic>
        <p:nvPicPr>
          <p:cNvPr id="6" name="Picture 5">
            <a:extLst>
              <a:ext uri="{FF2B5EF4-FFF2-40B4-BE49-F238E27FC236}">
                <a16:creationId xmlns:a16="http://schemas.microsoft.com/office/drawing/2014/main" id="{2967DBF5-9180-40C2-8D93-F95766C69C2A}"/>
              </a:ext>
            </a:extLst>
          </p:cNvPr>
          <p:cNvPicPr>
            <a:picLocks noChangeAspect="1"/>
          </p:cNvPicPr>
          <p:nvPr/>
        </p:nvPicPr>
        <p:blipFill>
          <a:blip r:embed="rId4"/>
          <a:stretch>
            <a:fillRect/>
          </a:stretch>
        </p:blipFill>
        <p:spPr>
          <a:xfrm>
            <a:off x="4369849" y="1783080"/>
            <a:ext cx="1632366" cy="1533932"/>
          </a:xfrm>
          <a:prstGeom prst="rect">
            <a:avLst/>
          </a:prstGeom>
        </p:spPr>
      </p:pic>
      <p:pic>
        <p:nvPicPr>
          <p:cNvPr id="7" name="Picture 6">
            <a:extLst>
              <a:ext uri="{FF2B5EF4-FFF2-40B4-BE49-F238E27FC236}">
                <a16:creationId xmlns:a16="http://schemas.microsoft.com/office/drawing/2014/main" id="{55DAC4B4-08AE-4C5A-A888-158B6D475024}"/>
              </a:ext>
            </a:extLst>
          </p:cNvPr>
          <p:cNvPicPr>
            <a:picLocks noChangeAspect="1"/>
          </p:cNvPicPr>
          <p:nvPr/>
        </p:nvPicPr>
        <p:blipFill>
          <a:blip r:embed="rId5"/>
          <a:stretch>
            <a:fillRect/>
          </a:stretch>
        </p:blipFill>
        <p:spPr>
          <a:xfrm>
            <a:off x="2250757" y="3429000"/>
            <a:ext cx="1838325" cy="1208601"/>
          </a:xfrm>
          <a:prstGeom prst="rect">
            <a:avLst/>
          </a:prstGeom>
        </p:spPr>
      </p:pic>
      <p:pic>
        <p:nvPicPr>
          <p:cNvPr id="8" name="Picture 7">
            <a:extLst>
              <a:ext uri="{FF2B5EF4-FFF2-40B4-BE49-F238E27FC236}">
                <a16:creationId xmlns:a16="http://schemas.microsoft.com/office/drawing/2014/main" id="{9C1A06AB-F6F7-4E6C-AC14-A94CDB3C7A98}"/>
              </a:ext>
            </a:extLst>
          </p:cNvPr>
          <p:cNvPicPr>
            <a:picLocks noChangeAspect="1"/>
          </p:cNvPicPr>
          <p:nvPr/>
        </p:nvPicPr>
        <p:blipFill>
          <a:blip r:embed="rId6"/>
          <a:stretch>
            <a:fillRect/>
          </a:stretch>
        </p:blipFill>
        <p:spPr>
          <a:xfrm>
            <a:off x="4851962" y="3409404"/>
            <a:ext cx="1632366" cy="1469903"/>
          </a:xfrm>
          <a:prstGeom prst="rect">
            <a:avLst/>
          </a:prstGeom>
        </p:spPr>
      </p:pic>
      <p:pic>
        <p:nvPicPr>
          <p:cNvPr id="9" name="Picture 8">
            <a:extLst>
              <a:ext uri="{FF2B5EF4-FFF2-40B4-BE49-F238E27FC236}">
                <a16:creationId xmlns:a16="http://schemas.microsoft.com/office/drawing/2014/main" id="{41B399D7-FB8D-44C0-8241-CD4736E7405A}"/>
              </a:ext>
            </a:extLst>
          </p:cNvPr>
          <p:cNvPicPr>
            <a:picLocks noChangeAspect="1"/>
          </p:cNvPicPr>
          <p:nvPr/>
        </p:nvPicPr>
        <p:blipFill>
          <a:blip r:embed="rId7"/>
          <a:stretch>
            <a:fillRect/>
          </a:stretch>
        </p:blipFill>
        <p:spPr>
          <a:xfrm>
            <a:off x="6484328" y="1982594"/>
            <a:ext cx="2285707" cy="1254512"/>
          </a:xfrm>
          <a:prstGeom prst="rect">
            <a:avLst/>
          </a:prstGeom>
        </p:spPr>
      </p:pic>
      <p:pic>
        <p:nvPicPr>
          <p:cNvPr id="10" name="Picture 9">
            <a:extLst>
              <a:ext uri="{FF2B5EF4-FFF2-40B4-BE49-F238E27FC236}">
                <a16:creationId xmlns:a16="http://schemas.microsoft.com/office/drawing/2014/main" id="{E5AFEB71-C9A4-4161-B444-97E4B677E903}"/>
              </a:ext>
            </a:extLst>
          </p:cNvPr>
          <p:cNvPicPr>
            <a:picLocks noChangeAspect="1"/>
          </p:cNvPicPr>
          <p:nvPr/>
        </p:nvPicPr>
        <p:blipFill>
          <a:blip r:embed="rId8"/>
          <a:stretch>
            <a:fillRect/>
          </a:stretch>
        </p:blipFill>
        <p:spPr>
          <a:xfrm>
            <a:off x="9194702" y="1731359"/>
            <a:ext cx="1632366" cy="1713984"/>
          </a:xfrm>
          <a:prstGeom prst="rect">
            <a:avLst/>
          </a:prstGeom>
        </p:spPr>
      </p:pic>
      <p:pic>
        <p:nvPicPr>
          <p:cNvPr id="11" name="Picture 10">
            <a:extLst>
              <a:ext uri="{FF2B5EF4-FFF2-40B4-BE49-F238E27FC236}">
                <a16:creationId xmlns:a16="http://schemas.microsoft.com/office/drawing/2014/main" id="{64C31AC7-5FFA-4A3A-BDEB-60A028DE6F41}"/>
              </a:ext>
            </a:extLst>
          </p:cNvPr>
          <p:cNvPicPr>
            <a:picLocks noChangeAspect="1"/>
          </p:cNvPicPr>
          <p:nvPr/>
        </p:nvPicPr>
        <p:blipFill>
          <a:blip r:embed="rId9"/>
          <a:stretch>
            <a:fillRect/>
          </a:stretch>
        </p:blipFill>
        <p:spPr>
          <a:xfrm>
            <a:off x="7144190" y="3409404"/>
            <a:ext cx="1390650" cy="1657350"/>
          </a:xfrm>
          <a:prstGeom prst="rect">
            <a:avLst/>
          </a:prstGeom>
        </p:spPr>
      </p:pic>
      <p:pic>
        <p:nvPicPr>
          <p:cNvPr id="12" name="Picture 11">
            <a:extLst>
              <a:ext uri="{FF2B5EF4-FFF2-40B4-BE49-F238E27FC236}">
                <a16:creationId xmlns:a16="http://schemas.microsoft.com/office/drawing/2014/main" id="{4DDDF1A8-776B-4584-BBCE-0F288E35EA38}"/>
              </a:ext>
            </a:extLst>
          </p:cNvPr>
          <p:cNvPicPr>
            <a:picLocks noChangeAspect="1"/>
          </p:cNvPicPr>
          <p:nvPr/>
        </p:nvPicPr>
        <p:blipFill>
          <a:blip r:embed="rId10"/>
          <a:stretch>
            <a:fillRect/>
          </a:stretch>
        </p:blipFill>
        <p:spPr>
          <a:xfrm>
            <a:off x="8896643" y="3704679"/>
            <a:ext cx="2895600" cy="1362075"/>
          </a:xfrm>
          <a:prstGeom prst="rect">
            <a:avLst/>
          </a:prstGeom>
        </p:spPr>
      </p:pic>
      <p:pic>
        <p:nvPicPr>
          <p:cNvPr id="13" name="Picture 12">
            <a:extLst>
              <a:ext uri="{FF2B5EF4-FFF2-40B4-BE49-F238E27FC236}">
                <a16:creationId xmlns:a16="http://schemas.microsoft.com/office/drawing/2014/main" id="{BEE2D937-5BD5-4558-80F4-A3EB9A5D515B}"/>
              </a:ext>
            </a:extLst>
          </p:cNvPr>
          <p:cNvPicPr>
            <a:picLocks noChangeAspect="1"/>
          </p:cNvPicPr>
          <p:nvPr/>
        </p:nvPicPr>
        <p:blipFill>
          <a:blip r:embed="rId11"/>
          <a:stretch>
            <a:fillRect/>
          </a:stretch>
        </p:blipFill>
        <p:spPr>
          <a:xfrm>
            <a:off x="234755" y="3576616"/>
            <a:ext cx="1790700" cy="1322925"/>
          </a:xfrm>
          <a:prstGeom prst="rect">
            <a:avLst/>
          </a:prstGeom>
        </p:spPr>
      </p:pic>
      <p:pic>
        <p:nvPicPr>
          <p:cNvPr id="14" name="Picture 13">
            <a:extLst>
              <a:ext uri="{FF2B5EF4-FFF2-40B4-BE49-F238E27FC236}">
                <a16:creationId xmlns:a16="http://schemas.microsoft.com/office/drawing/2014/main" id="{080A5D34-6A1F-43C1-B8DD-30B73ED89964}"/>
              </a:ext>
            </a:extLst>
          </p:cNvPr>
          <p:cNvPicPr>
            <a:picLocks noChangeAspect="1"/>
          </p:cNvPicPr>
          <p:nvPr/>
        </p:nvPicPr>
        <p:blipFill>
          <a:blip r:embed="rId12"/>
          <a:stretch>
            <a:fillRect/>
          </a:stretch>
        </p:blipFill>
        <p:spPr>
          <a:xfrm>
            <a:off x="1108487" y="5032365"/>
            <a:ext cx="1619250" cy="1533525"/>
          </a:xfrm>
          <a:prstGeom prst="rect">
            <a:avLst/>
          </a:prstGeom>
        </p:spPr>
      </p:pic>
      <p:pic>
        <p:nvPicPr>
          <p:cNvPr id="15" name="Picture 14">
            <a:extLst>
              <a:ext uri="{FF2B5EF4-FFF2-40B4-BE49-F238E27FC236}">
                <a16:creationId xmlns:a16="http://schemas.microsoft.com/office/drawing/2014/main" id="{2F616261-76F8-4D73-8E28-AB0FD9B397C7}"/>
              </a:ext>
            </a:extLst>
          </p:cNvPr>
          <p:cNvPicPr>
            <a:picLocks noChangeAspect="1"/>
          </p:cNvPicPr>
          <p:nvPr/>
        </p:nvPicPr>
        <p:blipFill>
          <a:blip r:embed="rId13"/>
          <a:stretch>
            <a:fillRect/>
          </a:stretch>
        </p:blipFill>
        <p:spPr>
          <a:xfrm>
            <a:off x="3358261" y="5373792"/>
            <a:ext cx="2648024" cy="1015680"/>
          </a:xfrm>
          <a:prstGeom prst="rect">
            <a:avLst/>
          </a:prstGeom>
        </p:spPr>
      </p:pic>
      <p:pic>
        <p:nvPicPr>
          <p:cNvPr id="16" name="Picture 15">
            <a:extLst>
              <a:ext uri="{FF2B5EF4-FFF2-40B4-BE49-F238E27FC236}">
                <a16:creationId xmlns:a16="http://schemas.microsoft.com/office/drawing/2014/main" id="{B6135E68-D9F7-4D9D-8A9C-4E27CE416A71}"/>
              </a:ext>
            </a:extLst>
          </p:cNvPr>
          <p:cNvPicPr>
            <a:picLocks noChangeAspect="1"/>
          </p:cNvPicPr>
          <p:nvPr/>
        </p:nvPicPr>
        <p:blipFill>
          <a:blip r:embed="rId14"/>
          <a:stretch>
            <a:fillRect/>
          </a:stretch>
        </p:blipFill>
        <p:spPr>
          <a:xfrm>
            <a:off x="9231753" y="4899541"/>
            <a:ext cx="1781175" cy="1828800"/>
          </a:xfrm>
          <a:prstGeom prst="rect">
            <a:avLst/>
          </a:prstGeom>
        </p:spPr>
      </p:pic>
      <p:pic>
        <p:nvPicPr>
          <p:cNvPr id="17" name="Picture 16">
            <a:extLst>
              <a:ext uri="{FF2B5EF4-FFF2-40B4-BE49-F238E27FC236}">
                <a16:creationId xmlns:a16="http://schemas.microsoft.com/office/drawing/2014/main" id="{4DDC984E-0390-4052-81EF-395332B3DEBC}"/>
              </a:ext>
            </a:extLst>
          </p:cNvPr>
          <p:cNvPicPr>
            <a:picLocks noChangeAspect="1"/>
          </p:cNvPicPr>
          <p:nvPr/>
        </p:nvPicPr>
        <p:blipFill>
          <a:blip r:embed="rId15"/>
          <a:stretch>
            <a:fillRect/>
          </a:stretch>
        </p:blipFill>
        <p:spPr>
          <a:xfrm>
            <a:off x="6552219" y="5410144"/>
            <a:ext cx="2133600" cy="942975"/>
          </a:xfrm>
          <a:prstGeom prst="rect">
            <a:avLst/>
          </a:prstGeom>
        </p:spPr>
      </p:pic>
      <p:sp>
        <p:nvSpPr>
          <p:cNvPr id="3" name="Rectangle 2">
            <a:extLst>
              <a:ext uri="{FF2B5EF4-FFF2-40B4-BE49-F238E27FC236}">
                <a16:creationId xmlns:a16="http://schemas.microsoft.com/office/drawing/2014/main" id="{76C081E1-D094-4E91-AD71-69C73FD0E1DE}"/>
              </a:ext>
            </a:extLst>
          </p:cNvPr>
          <p:cNvSpPr/>
          <p:nvPr/>
        </p:nvSpPr>
        <p:spPr>
          <a:xfrm>
            <a:off x="234755" y="1690688"/>
            <a:ext cx="1790700" cy="707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9C8C1E-AA30-4B4A-8FBE-E52D6349A1E0}"/>
              </a:ext>
            </a:extLst>
          </p:cNvPr>
          <p:cNvSpPr/>
          <p:nvPr/>
        </p:nvSpPr>
        <p:spPr>
          <a:xfrm>
            <a:off x="348981" y="4020141"/>
            <a:ext cx="1539973" cy="365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F999BA2-560F-48C9-90C6-C50869A4606B}"/>
              </a:ext>
            </a:extLst>
          </p:cNvPr>
          <p:cNvSpPr/>
          <p:nvPr/>
        </p:nvSpPr>
        <p:spPr>
          <a:xfrm>
            <a:off x="2279998" y="4202928"/>
            <a:ext cx="1809084" cy="44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A117C5B-C6D7-4F87-B3FF-D126B6309F26}"/>
              </a:ext>
            </a:extLst>
          </p:cNvPr>
          <p:cNvSpPr/>
          <p:nvPr/>
        </p:nvSpPr>
        <p:spPr>
          <a:xfrm>
            <a:off x="6426882" y="2536608"/>
            <a:ext cx="1809084" cy="700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A52993F-8292-4D69-9CF3-E58DCD06B5A8}"/>
              </a:ext>
            </a:extLst>
          </p:cNvPr>
          <p:cNvSpPr/>
          <p:nvPr/>
        </p:nvSpPr>
        <p:spPr>
          <a:xfrm>
            <a:off x="5406888" y="3896134"/>
            <a:ext cx="490330" cy="489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606EE12-5D01-46E3-B2B9-89FA82A22C06}"/>
              </a:ext>
            </a:extLst>
          </p:cNvPr>
          <p:cNvSpPr/>
          <p:nvPr/>
        </p:nvSpPr>
        <p:spPr>
          <a:xfrm>
            <a:off x="7387244" y="4385716"/>
            <a:ext cx="904542" cy="44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0C891D7-EE94-47F7-80B9-7A2A9965B595}"/>
              </a:ext>
            </a:extLst>
          </p:cNvPr>
          <p:cNvSpPr/>
          <p:nvPr/>
        </p:nvSpPr>
        <p:spPr>
          <a:xfrm>
            <a:off x="9106342" y="4238078"/>
            <a:ext cx="1906585" cy="596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C72F5FE-20EF-4ABB-8EF8-5BF9C8A0369B}"/>
              </a:ext>
            </a:extLst>
          </p:cNvPr>
          <p:cNvSpPr/>
          <p:nvPr/>
        </p:nvSpPr>
        <p:spPr>
          <a:xfrm rot="20591920">
            <a:off x="9283094" y="5576067"/>
            <a:ext cx="1678491" cy="603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881FF14-682B-44A5-87A7-EDE0706966F8}"/>
              </a:ext>
            </a:extLst>
          </p:cNvPr>
          <p:cNvSpPr/>
          <p:nvPr/>
        </p:nvSpPr>
        <p:spPr>
          <a:xfrm flipV="1">
            <a:off x="9941243" y="2433345"/>
            <a:ext cx="779765" cy="38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8A9D882-330B-41A4-BFF6-5A15ECB5FF4C}"/>
              </a:ext>
            </a:extLst>
          </p:cNvPr>
          <p:cNvSpPr/>
          <p:nvPr/>
        </p:nvSpPr>
        <p:spPr>
          <a:xfrm flipV="1">
            <a:off x="9274438" y="2433344"/>
            <a:ext cx="454333" cy="38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91EA670-FBEB-4580-83AB-54E43310759F}"/>
              </a:ext>
            </a:extLst>
          </p:cNvPr>
          <p:cNvSpPr/>
          <p:nvPr/>
        </p:nvSpPr>
        <p:spPr>
          <a:xfrm flipV="1">
            <a:off x="2491787" y="2536607"/>
            <a:ext cx="1343993" cy="241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894F6C3-38DE-43CE-90BE-D27D9B0FE248}"/>
              </a:ext>
            </a:extLst>
          </p:cNvPr>
          <p:cNvSpPr/>
          <p:nvPr/>
        </p:nvSpPr>
        <p:spPr>
          <a:xfrm flipV="1">
            <a:off x="1028922" y="6048047"/>
            <a:ext cx="1698815" cy="50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2BC5A07-2EF7-4904-9A94-760E0952DB04}"/>
              </a:ext>
            </a:extLst>
          </p:cNvPr>
          <p:cNvSpPr/>
          <p:nvPr/>
        </p:nvSpPr>
        <p:spPr>
          <a:xfrm flipV="1">
            <a:off x="7144190" y="5653700"/>
            <a:ext cx="1308247" cy="38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AB4FAE3-A199-40B5-B54B-1DDD52C1533D}"/>
              </a:ext>
            </a:extLst>
          </p:cNvPr>
          <p:cNvSpPr/>
          <p:nvPr/>
        </p:nvSpPr>
        <p:spPr>
          <a:xfrm flipV="1">
            <a:off x="4292390" y="5682940"/>
            <a:ext cx="995227" cy="389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408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C5F8-4E38-4755-BD1F-33752CAB7DA9}"/>
              </a:ext>
            </a:extLst>
          </p:cNvPr>
          <p:cNvSpPr>
            <a:spLocks noGrp="1"/>
          </p:cNvSpPr>
          <p:nvPr>
            <p:ph type="title"/>
          </p:nvPr>
        </p:nvSpPr>
        <p:spPr/>
        <p:txBody>
          <a:bodyPr>
            <a:normAutofit fontScale="90000"/>
          </a:bodyPr>
          <a:lstStyle/>
          <a:p>
            <a:r>
              <a:rPr lang="en-GB" dirty="0"/>
              <a:t>There are many German words which we use in English. Do you know what these mean? Can you find any others?</a:t>
            </a:r>
          </a:p>
        </p:txBody>
      </p:sp>
      <p:graphicFrame>
        <p:nvGraphicFramePr>
          <p:cNvPr id="4" name="Table 4">
            <a:extLst>
              <a:ext uri="{FF2B5EF4-FFF2-40B4-BE49-F238E27FC236}">
                <a16:creationId xmlns:a16="http://schemas.microsoft.com/office/drawing/2014/main" id="{CC0EB23D-F53F-47C3-A9D3-43561286A8E7}"/>
              </a:ext>
            </a:extLst>
          </p:cNvPr>
          <p:cNvGraphicFramePr>
            <a:graphicFrameLocks noGrp="1"/>
          </p:cNvGraphicFramePr>
          <p:nvPr>
            <p:ph idx="1"/>
            <p:extLst>
              <p:ext uri="{D42A27DB-BD31-4B8C-83A1-F6EECF244321}">
                <p14:modId xmlns:p14="http://schemas.microsoft.com/office/powerpoint/2010/main" val="151502735"/>
              </p:ext>
            </p:extLst>
          </p:nvPr>
        </p:nvGraphicFramePr>
        <p:xfrm>
          <a:off x="838200" y="1825625"/>
          <a:ext cx="10515600" cy="4820920"/>
        </p:xfrm>
        <a:graphic>
          <a:graphicData uri="http://schemas.openxmlformats.org/drawingml/2006/table">
            <a:tbl>
              <a:tblPr firstRow="1" bandRow="1">
                <a:tableStyleId>{ED083AE6-46FA-4A59-8FB0-9F97EB10719F}</a:tableStyleId>
              </a:tblPr>
              <a:tblGrid>
                <a:gridCol w="5257800">
                  <a:extLst>
                    <a:ext uri="{9D8B030D-6E8A-4147-A177-3AD203B41FA5}">
                      <a16:colId xmlns:a16="http://schemas.microsoft.com/office/drawing/2014/main" val="3895299349"/>
                    </a:ext>
                  </a:extLst>
                </a:gridCol>
                <a:gridCol w="5257800">
                  <a:extLst>
                    <a:ext uri="{9D8B030D-6E8A-4147-A177-3AD203B41FA5}">
                      <a16:colId xmlns:a16="http://schemas.microsoft.com/office/drawing/2014/main" val="2825552282"/>
                    </a:ext>
                  </a:extLst>
                </a:gridCol>
              </a:tblGrid>
              <a:tr h="370840">
                <a:tc>
                  <a:txBody>
                    <a:bodyPr/>
                    <a:lstStyle/>
                    <a:p>
                      <a:r>
                        <a:rPr lang="en-GB" b="0" dirty="0"/>
                        <a:t>Poltergeist</a:t>
                      </a:r>
                    </a:p>
                  </a:txBody>
                  <a:tcPr/>
                </a:tc>
                <a:tc>
                  <a:txBody>
                    <a:bodyPr/>
                    <a:lstStyle/>
                    <a:p>
                      <a:endParaRPr lang="en-GB" dirty="0"/>
                    </a:p>
                  </a:txBody>
                  <a:tcPr/>
                </a:tc>
                <a:extLst>
                  <a:ext uri="{0D108BD9-81ED-4DB2-BD59-A6C34878D82A}">
                    <a16:rowId xmlns:a16="http://schemas.microsoft.com/office/drawing/2014/main" val="2235848025"/>
                  </a:ext>
                </a:extLst>
              </a:tr>
              <a:tr h="370840">
                <a:tc>
                  <a:txBody>
                    <a:bodyPr/>
                    <a:lstStyle/>
                    <a:p>
                      <a:r>
                        <a:rPr lang="en-GB" dirty="0"/>
                        <a:t>Rucksack</a:t>
                      </a:r>
                    </a:p>
                  </a:txBody>
                  <a:tcPr/>
                </a:tc>
                <a:tc>
                  <a:txBody>
                    <a:bodyPr/>
                    <a:lstStyle/>
                    <a:p>
                      <a:endParaRPr lang="en-GB"/>
                    </a:p>
                  </a:txBody>
                  <a:tcPr/>
                </a:tc>
                <a:extLst>
                  <a:ext uri="{0D108BD9-81ED-4DB2-BD59-A6C34878D82A}">
                    <a16:rowId xmlns:a16="http://schemas.microsoft.com/office/drawing/2014/main" val="3142001843"/>
                  </a:ext>
                </a:extLst>
              </a:tr>
              <a:tr h="370840">
                <a:tc>
                  <a:txBody>
                    <a:bodyPr/>
                    <a:lstStyle/>
                    <a:p>
                      <a:r>
                        <a:rPr lang="en-GB" dirty="0"/>
                        <a:t>Abseil</a:t>
                      </a:r>
                    </a:p>
                  </a:txBody>
                  <a:tcPr/>
                </a:tc>
                <a:tc>
                  <a:txBody>
                    <a:bodyPr/>
                    <a:lstStyle/>
                    <a:p>
                      <a:endParaRPr lang="en-GB"/>
                    </a:p>
                  </a:txBody>
                  <a:tcPr/>
                </a:tc>
                <a:extLst>
                  <a:ext uri="{0D108BD9-81ED-4DB2-BD59-A6C34878D82A}">
                    <a16:rowId xmlns:a16="http://schemas.microsoft.com/office/drawing/2014/main" val="2450971808"/>
                  </a:ext>
                </a:extLst>
              </a:tr>
              <a:tr h="370840">
                <a:tc>
                  <a:txBody>
                    <a:bodyPr/>
                    <a:lstStyle/>
                    <a:p>
                      <a:r>
                        <a:rPr lang="en-GB" dirty="0"/>
                        <a:t>Delicatessen (</a:t>
                      </a:r>
                      <a:r>
                        <a:rPr lang="en-GB" dirty="0" err="1"/>
                        <a:t>Delikatessen</a:t>
                      </a:r>
                      <a:r>
                        <a:rPr lang="en-GB" dirty="0"/>
                        <a:t>)</a:t>
                      </a:r>
                    </a:p>
                  </a:txBody>
                  <a:tcPr/>
                </a:tc>
                <a:tc>
                  <a:txBody>
                    <a:bodyPr/>
                    <a:lstStyle/>
                    <a:p>
                      <a:endParaRPr lang="en-GB"/>
                    </a:p>
                  </a:txBody>
                  <a:tcPr/>
                </a:tc>
                <a:extLst>
                  <a:ext uri="{0D108BD9-81ED-4DB2-BD59-A6C34878D82A}">
                    <a16:rowId xmlns:a16="http://schemas.microsoft.com/office/drawing/2014/main" val="772760886"/>
                  </a:ext>
                </a:extLst>
              </a:tr>
              <a:tr h="370840">
                <a:tc>
                  <a:txBody>
                    <a:bodyPr/>
                    <a:lstStyle/>
                    <a:p>
                      <a:r>
                        <a:rPr lang="en-GB" dirty="0"/>
                        <a:t>Kindergarten</a:t>
                      </a:r>
                    </a:p>
                  </a:txBody>
                  <a:tcPr/>
                </a:tc>
                <a:tc>
                  <a:txBody>
                    <a:bodyPr/>
                    <a:lstStyle/>
                    <a:p>
                      <a:endParaRPr lang="en-GB"/>
                    </a:p>
                  </a:txBody>
                  <a:tcPr/>
                </a:tc>
                <a:extLst>
                  <a:ext uri="{0D108BD9-81ED-4DB2-BD59-A6C34878D82A}">
                    <a16:rowId xmlns:a16="http://schemas.microsoft.com/office/drawing/2014/main" val="2606321055"/>
                  </a:ext>
                </a:extLst>
              </a:tr>
              <a:tr h="370840">
                <a:tc>
                  <a:txBody>
                    <a:bodyPr/>
                    <a:lstStyle/>
                    <a:p>
                      <a:r>
                        <a:rPr lang="en-GB" dirty="0"/>
                        <a:t>Waltz</a:t>
                      </a:r>
                    </a:p>
                  </a:txBody>
                  <a:tcPr/>
                </a:tc>
                <a:tc>
                  <a:txBody>
                    <a:bodyPr/>
                    <a:lstStyle/>
                    <a:p>
                      <a:endParaRPr lang="en-GB"/>
                    </a:p>
                  </a:txBody>
                  <a:tcPr/>
                </a:tc>
                <a:extLst>
                  <a:ext uri="{0D108BD9-81ED-4DB2-BD59-A6C34878D82A}">
                    <a16:rowId xmlns:a16="http://schemas.microsoft.com/office/drawing/2014/main" val="3658961997"/>
                  </a:ext>
                </a:extLst>
              </a:tr>
              <a:tr h="370840">
                <a:tc>
                  <a:txBody>
                    <a:bodyPr/>
                    <a:lstStyle/>
                    <a:p>
                      <a:r>
                        <a:rPr lang="en-GB" dirty="0" err="1"/>
                        <a:t>Dachsund</a:t>
                      </a:r>
                      <a:endParaRPr lang="en-GB" dirty="0"/>
                    </a:p>
                  </a:txBody>
                  <a:tcPr/>
                </a:tc>
                <a:tc>
                  <a:txBody>
                    <a:bodyPr/>
                    <a:lstStyle/>
                    <a:p>
                      <a:endParaRPr lang="en-GB" dirty="0"/>
                    </a:p>
                  </a:txBody>
                  <a:tcPr/>
                </a:tc>
                <a:extLst>
                  <a:ext uri="{0D108BD9-81ED-4DB2-BD59-A6C34878D82A}">
                    <a16:rowId xmlns:a16="http://schemas.microsoft.com/office/drawing/2014/main" val="2097723667"/>
                  </a:ext>
                </a:extLst>
              </a:tr>
              <a:tr h="370840">
                <a:tc>
                  <a:txBody>
                    <a:bodyPr/>
                    <a:lstStyle/>
                    <a:p>
                      <a:r>
                        <a:rPr lang="en-GB" dirty="0"/>
                        <a:t>Eiderdown</a:t>
                      </a:r>
                    </a:p>
                  </a:txBody>
                  <a:tcPr/>
                </a:tc>
                <a:tc>
                  <a:txBody>
                    <a:bodyPr/>
                    <a:lstStyle/>
                    <a:p>
                      <a:endParaRPr lang="en-GB" dirty="0"/>
                    </a:p>
                  </a:txBody>
                  <a:tcPr/>
                </a:tc>
                <a:extLst>
                  <a:ext uri="{0D108BD9-81ED-4DB2-BD59-A6C34878D82A}">
                    <a16:rowId xmlns:a16="http://schemas.microsoft.com/office/drawing/2014/main" val="352269210"/>
                  </a:ext>
                </a:extLst>
              </a:tr>
              <a:tr h="370840">
                <a:tc>
                  <a:txBody>
                    <a:bodyPr/>
                    <a:lstStyle/>
                    <a:p>
                      <a:r>
                        <a:rPr lang="en-GB" dirty="0"/>
                        <a:t>Bagel</a:t>
                      </a:r>
                    </a:p>
                  </a:txBody>
                  <a:tcPr/>
                </a:tc>
                <a:tc>
                  <a:txBody>
                    <a:bodyPr/>
                    <a:lstStyle/>
                    <a:p>
                      <a:endParaRPr lang="en-GB" dirty="0"/>
                    </a:p>
                  </a:txBody>
                  <a:tcPr/>
                </a:tc>
                <a:extLst>
                  <a:ext uri="{0D108BD9-81ED-4DB2-BD59-A6C34878D82A}">
                    <a16:rowId xmlns:a16="http://schemas.microsoft.com/office/drawing/2014/main" val="1414050258"/>
                  </a:ext>
                </a:extLst>
              </a:tr>
              <a:tr h="370840">
                <a:tc>
                  <a:txBody>
                    <a:bodyPr/>
                    <a:lstStyle/>
                    <a:p>
                      <a:r>
                        <a:rPr lang="en-GB" dirty="0"/>
                        <a:t>Schnauzer</a:t>
                      </a:r>
                    </a:p>
                  </a:txBody>
                  <a:tcPr/>
                </a:tc>
                <a:tc>
                  <a:txBody>
                    <a:bodyPr/>
                    <a:lstStyle/>
                    <a:p>
                      <a:endParaRPr lang="en-GB" dirty="0"/>
                    </a:p>
                  </a:txBody>
                  <a:tcPr/>
                </a:tc>
                <a:extLst>
                  <a:ext uri="{0D108BD9-81ED-4DB2-BD59-A6C34878D82A}">
                    <a16:rowId xmlns:a16="http://schemas.microsoft.com/office/drawing/2014/main" val="616523759"/>
                  </a:ext>
                </a:extLst>
              </a:tr>
              <a:tr h="370840">
                <a:tc>
                  <a:txBody>
                    <a:bodyPr/>
                    <a:lstStyle/>
                    <a:p>
                      <a:r>
                        <a:rPr lang="en-GB" dirty="0"/>
                        <a:t>Knapsack</a:t>
                      </a:r>
                    </a:p>
                  </a:txBody>
                  <a:tcPr/>
                </a:tc>
                <a:tc>
                  <a:txBody>
                    <a:bodyPr/>
                    <a:lstStyle/>
                    <a:p>
                      <a:endParaRPr lang="en-GB" dirty="0"/>
                    </a:p>
                  </a:txBody>
                  <a:tcPr/>
                </a:tc>
                <a:extLst>
                  <a:ext uri="{0D108BD9-81ED-4DB2-BD59-A6C34878D82A}">
                    <a16:rowId xmlns:a16="http://schemas.microsoft.com/office/drawing/2014/main" val="1245176925"/>
                  </a:ext>
                </a:extLst>
              </a:tr>
              <a:tr h="370840">
                <a:tc>
                  <a:txBody>
                    <a:bodyPr/>
                    <a:lstStyle/>
                    <a:p>
                      <a:r>
                        <a:rPr lang="en-GB" dirty="0"/>
                        <a:t>Hamster</a:t>
                      </a:r>
                    </a:p>
                  </a:txBody>
                  <a:tcPr/>
                </a:tc>
                <a:tc>
                  <a:txBody>
                    <a:bodyPr/>
                    <a:lstStyle/>
                    <a:p>
                      <a:endParaRPr lang="en-GB" dirty="0"/>
                    </a:p>
                  </a:txBody>
                  <a:tcPr/>
                </a:tc>
                <a:extLst>
                  <a:ext uri="{0D108BD9-81ED-4DB2-BD59-A6C34878D82A}">
                    <a16:rowId xmlns:a16="http://schemas.microsoft.com/office/drawing/2014/main" val="225931946"/>
                  </a:ext>
                </a:extLst>
              </a:tr>
              <a:tr h="370840">
                <a:tc>
                  <a:txBody>
                    <a:bodyPr/>
                    <a:lstStyle/>
                    <a:p>
                      <a:r>
                        <a:rPr lang="en-GB" dirty="0"/>
                        <a:t>Angst</a:t>
                      </a:r>
                    </a:p>
                  </a:txBody>
                  <a:tcPr/>
                </a:tc>
                <a:tc>
                  <a:txBody>
                    <a:bodyPr/>
                    <a:lstStyle/>
                    <a:p>
                      <a:endParaRPr lang="en-GB" dirty="0"/>
                    </a:p>
                  </a:txBody>
                  <a:tcPr/>
                </a:tc>
                <a:extLst>
                  <a:ext uri="{0D108BD9-81ED-4DB2-BD59-A6C34878D82A}">
                    <a16:rowId xmlns:a16="http://schemas.microsoft.com/office/drawing/2014/main" val="2259317450"/>
                  </a:ext>
                </a:extLst>
              </a:tr>
            </a:tbl>
          </a:graphicData>
        </a:graphic>
      </p:graphicFrame>
    </p:spTree>
    <p:extLst>
      <p:ext uri="{BB962C8B-B14F-4D97-AF65-F5344CB8AC3E}">
        <p14:creationId xmlns:p14="http://schemas.microsoft.com/office/powerpoint/2010/main" val="150593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F026A432-CE28-4BAC-A998-7D7253FDD41B}"/>
              </a:ext>
            </a:extLst>
          </p:cNvPr>
          <p:cNvPicPr>
            <a:picLocks noChangeAspect="1"/>
          </p:cNvPicPr>
          <p:nvPr/>
        </p:nvPicPr>
        <p:blipFill>
          <a:blip r:embed="rId2"/>
          <a:stretch>
            <a:fillRect/>
          </a:stretch>
        </p:blipFill>
        <p:spPr>
          <a:xfrm>
            <a:off x="2158850" y="643467"/>
            <a:ext cx="7874299" cy="5571066"/>
          </a:xfrm>
          <a:prstGeom prst="rect">
            <a:avLst/>
          </a:prstGeom>
          <a:ln>
            <a:solidFill>
              <a:schemeClr val="tx1"/>
            </a:solidFill>
          </a:ln>
        </p:spPr>
      </p:pic>
    </p:spTree>
    <p:extLst>
      <p:ext uri="{BB962C8B-B14F-4D97-AF65-F5344CB8AC3E}">
        <p14:creationId xmlns:p14="http://schemas.microsoft.com/office/powerpoint/2010/main" val="171204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03E77-1931-4623-B146-D717A7EB024A}"/>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can you remember? Test yourself</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DC773E-65EC-42AB-9787-ED504C8BA49A}"/>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GB" sz="2600" dirty="0"/>
              <a:t>How many people in the world speak French?</a:t>
            </a:r>
          </a:p>
          <a:p>
            <a:pPr marL="514350" indent="-514350">
              <a:buFont typeface="+mj-lt"/>
              <a:buAutoNum type="arabicPeriod"/>
            </a:pPr>
            <a:r>
              <a:rPr lang="en-GB" sz="2600" dirty="0"/>
              <a:t>Name an African French-speaking country.</a:t>
            </a:r>
          </a:p>
          <a:p>
            <a:pPr marL="514350" indent="-514350">
              <a:buFont typeface="+mj-lt"/>
              <a:buAutoNum type="arabicPeriod"/>
            </a:pPr>
            <a:r>
              <a:rPr lang="en-GB" sz="2600" dirty="0"/>
              <a:t>Name 3 French words which we use in English.</a:t>
            </a:r>
          </a:p>
          <a:p>
            <a:pPr marL="514350" indent="-514350">
              <a:buFont typeface="+mj-lt"/>
              <a:buAutoNum type="arabicPeriod"/>
            </a:pPr>
            <a:r>
              <a:rPr lang="en-GB" sz="2600" dirty="0"/>
              <a:t>How do you spell the French word for picnic?</a:t>
            </a:r>
          </a:p>
          <a:p>
            <a:pPr marL="514350" indent="-514350">
              <a:buFont typeface="+mj-lt"/>
              <a:buAutoNum type="arabicPeriod"/>
            </a:pPr>
            <a:r>
              <a:rPr lang="en-GB" sz="2600" dirty="0"/>
              <a:t>Name 3 countries in Europe where German is an official language.</a:t>
            </a:r>
          </a:p>
          <a:p>
            <a:pPr marL="514350" indent="-514350">
              <a:buFont typeface="+mj-lt"/>
              <a:buAutoNum type="arabicPeriod"/>
            </a:pPr>
            <a:r>
              <a:rPr lang="en-GB" sz="2600" dirty="0"/>
              <a:t>Name 5 German brands or companies that are popular in the UK.</a:t>
            </a:r>
          </a:p>
          <a:p>
            <a:pPr marL="514350" indent="-514350">
              <a:buFont typeface="+mj-lt"/>
              <a:buAutoNum type="arabicPeriod"/>
            </a:pPr>
            <a:r>
              <a:rPr lang="en-GB" sz="2600" dirty="0"/>
              <a:t>What is the German word for back pack?</a:t>
            </a:r>
          </a:p>
          <a:p>
            <a:pPr marL="514350" indent="-514350">
              <a:buFont typeface="+mj-lt"/>
              <a:buAutoNum type="arabicPeriod"/>
            </a:pPr>
            <a:r>
              <a:rPr lang="en-GB" sz="2600" dirty="0"/>
              <a:t>How do you spell the German word for a type of ghost? (Begins with P)</a:t>
            </a:r>
          </a:p>
        </p:txBody>
      </p:sp>
    </p:spTree>
    <p:extLst>
      <p:ext uri="{BB962C8B-B14F-4D97-AF65-F5344CB8AC3E}">
        <p14:creationId xmlns:p14="http://schemas.microsoft.com/office/powerpoint/2010/main" val="226925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A968951-37A5-4943-8F77-31C903EC3067}"/>
              </a:ext>
            </a:extLst>
          </p:cNvPr>
          <p:cNvSpPr>
            <a:spLocks noGrp="1"/>
          </p:cNvSpPr>
          <p:nvPr>
            <p:ph type="title"/>
          </p:nvPr>
        </p:nvSpPr>
        <p:spPr>
          <a:xfrm>
            <a:off x="777240" y="731519"/>
            <a:ext cx="2845191" cy="3237579"/>
          </a:xfrm>
        </p:spPr>
        <p:txBody>
          <a:bodyPr>
            <a:normAutofit/>
          </a:bodyPr>
          <a:lstStyle/>
          <a:p>
            <a:r>
              <a:rPr lang="en-GB" sz="3800">
                <a:solidFill>
                  <a:srgbClr val="FFFFFF"/>
                </a:solidFill>
              </a:rPr>
              <a:t>Mini research project.</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E5A4D1-252C-4C72-AB96-512821E1210E}"/>
              </a:ext>
            </a:extLst>
          </p:cNvPr>
          <p:cNvSpPr>
            <a:spLocks noGrp="1"/>
          </p:cNvSpPr>
          <p:nvPr>
            <p:ph idx="1"/>
          </p:nvPr>
        </p:nvSpPr>
        <p:spPr>
          <a:xfrm>
            <a:off x="4379709" y="686862"/>
            <a:ext cx="7037591" cy="5475129"/>
          </a:xfrm>
        </p:spPr>
        <p:txBody>
          <a:bodyPr anchor="ctr">
            <a:normAutofit/>
          </a:bodyPr>
          <a:lstStyle/>
          <a:p>
            <a:r>
              <a:rPr lang="en-GB" sz="2000" dirty="0"/>
              <a:t>Choose a French or German speaking country</a:t>
            </a:r>
          </a:p>
          <a:p>
            <a:r>
              <a:rPr lang="en-GB" sz="2000" dirty="0"/>
              <a:t>Find out as much as you can about this country:</a:t>
            </a:r>
          </a:p>
          <a:p>
            <a:pPr marL="514350" indent="-514350">
              <a:buFont typeface="+mj-lt"/>
              <a:buAutoNum type="arabicPeriod"/>
            </a:pPr>
            <a:r>
              <a:rPr lang="en-GB" sz="2000" dirty="0"/>
              <a:t>What is the population?</a:t>
            </a:r>
          </a:p>
          <a:p>
            <a:pPr marL="514350" indent="-514350">
              <a:buFont typeface="+mj-lt"/>
              <a:buAutoNum type="arabicPeriod"/>
            </a:pPr>
            <a:r>
              <a:rPr lang="en-GB" sz="2000" dirty="0"/>
              <a:t>What is the capital city?</a:t>
            </a:r>
          </a:p>
          <a:p>
            <a:pPr marL="514350" indent="-514350">
              <a:buFont typeface="+mj-lt"/>
              <a:buAutoNum type="arabicPeriod"/>
            </a:pPr>
            <a:r>
              <a:rPr lang="en-GB" sz="2000" dirty="0"/>
              <a:t>Find out what the flag is, draw it and colour in.</a:t>
            </a:r>
          </a:p>
          <a:p>
            <a:pPr marL="514350" indent="-514350">
              <a:buFont typeface="+mj-lt"/>
              <a:buAutoNum type="arabicPeriod"/>
            </a:pPr>
            <a:r>
              <a:rPr lang="en-GB" sz="2000"/>
              <a:t>What currency is used in the country?</a:t>
            </a:r>
          </a:p>
          <a:p>
            <a:pPr marL="514350" indent="-514350">
              <a:buFont typeface="+mj-lt"/>
              <a:buAutoNum type="arabicPeriod"/>
            </a:pPr>
            <a:r>
              <a:rPr lang="en-GB" sz="2000" dirty="0"/>
              <a:t>Find a map of the country – where in the world is it?</a:t>
            </a:r>
          </a:p>
          <a:p>
            <a:pPr marL="514350" indent="-514350">
              <a:buFont typeface="+mj-lt"/>
              <a:buAutoNum type="arabicPeriod"/>
            </a:pPr>
            <a:r>
              <a:rPr lang="en-GB" sz="2000" dirty="0"/>
              <a:t>What is the main religion practised in the country?</a:t>
            </a:r>
          </a:p>
          <a:p>
            <a:pPr marL="514350" indent="-514350">
              <a:buFont typeface="+mj-lt"/>
              <a:buAutoNum type="arabicPeriod"/>
            </a:pPr>
            <a:r>
              <a:rPr lang="en-GB" sz="2000" dirty="0"/>
              <a:t>What are some of the traditional foods?</a:t>
            </a:r>
          </a:p>
          <a:p>
            <a:pPr marL="514350" indent="-514350">
              <a:buFont typeface="+mj-lt"/>
              <a:buAutoNum type="arabicPeriod"/>
            </a:pPr>
            <a:r>
              <a:rPr lang="en-GB" sz="2000" dirty="0"/>
              <a:t>What are the famous places/interesting places to visit?</a:t>
            </a:r>
          </a:p>
          <a:p>
            <a:pPr marL="514350" indent="-514350">
              <a:buFont typeface="+mj-lt"/>
              <a:buAutoNum type="arabicPeriod"/>
            </a:pPr>
            <a:r>
              <a:rPr lang="en-GB" sz="2000" dirty="0"/>
              <a:t>What are the most popular sports?</a:t>
            </a:r>
          </a:p>
          <a:p>
            <a:pPr marL="514350" indent="-514350">
              <a:buFont typeface="+mj-lt"/>
              <a:buAutoNum type="arabicPeriod"/>
            </a:pPr>
            <a:r>
              <a:rPr lang="en-GB" sz="2000" dirty="0"/>
              <a:t>Who is in charge of the country?</a:t>
            </a:r>
          </a:p>
          <a:p>
            <a:pPr marL="514350" indent="-514350">
              <a:buFont typeface="+mj-lt"/>
              <a:buAutoNum type="arabicPeriod"/>
            </a:pPr>
            <a:r>
              <a:rPr lang="en-GB" sz="2000" dirty="0"/>
              <a:t>Any other interesting information.</a:t>
            </a:r>
          </a:p>
          <a:p>
            <a:endParaRPr lang="en-GB" sz="2000" dirty="0"/>
          </a:p>
        </p:txBody>
      </p:sp>
    </p:spTree>
    <p:extLst>
      <p:ext uri="{BB962C8B-B14F-4D97-AF65-F5344CB8AC3E}">
        <p14:creationId xmlns:p14="http://schemas.microsoft.com/office/powerpoint/2010/main" val="344418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DB6D19C-A7DC-45DA-806B-9E605ACC56A1}"/>
              </a:ext>
            </a:extLst>
          </p:cNvPr>
          <p:cNvSpPr>
            <a:spLocks noGrp="1"/>
          </p:cNvSpPr>
          <p:nvPr>
            <p:ph type="ctrTitle"/>
          </p:nvPr>
        </p:nvSpPr>
        <p:spPr>
          <a:xfrm>
            <a:off x="5093520" y="2744662"/>
            <a:ext cx="6589707" cy="2387600"/>
          </a:xfrm>
        </p:spPr>
        <p:txBody>
          <a:bodyPr>
            <a:normAutofit/>
          </a:bodyPr>
          <a:lstStyle/>
          <a:p>
            <a:pPr algn="r"/>
            <a:r>
              <a:rPr lang="en-GB" dirty="0">
                <a:solidFill>
                  <a:srgbClr val="FFFFFF"/>
                </a:solidFill>
              </a:rPr>
              <a:t>Answers to tasks</a:t>
            </a:r>
          </a:p>
        </p:txBody>
      </p:sp>
      <p:sp>
        <p:nvSpPr>
          <p:cNvPr id="5" name="Subtitle 4">
            <a:extLst>
              <a:ext uri="{FF2B5EF4-FFF2-40B4-BE49-F238E27FC236}">
                <a16:creationId xmlns:a16="http://schemas.microsoft.com/office/drawing/2014/main" id="{6C2CF94B-C2ED-4546-8743-A2E91E4CB45E}"/>
              </a:ext>
            </a:extLst>
          </p:cNvPr>
          <p:cNvSpPr>
            <a:spLocks noGrp="1"/>
          </p:cNvSpPr>
          <p:nvPr>
            <p:ph type="subTitle" idx="1"/>
          </p:nvPr>
        </p:nvSpPr>
        <p:spPr>
          <a:xfrm>
            <a:off x="5093520" y="5224337"/>
            <a:ext cx="6589707" cy="1329443"/>
          </a:xfrm>
        </p:spPr>
        <p:txBody>
          <a:bodyPr>
            <a:normAutofit/>
          </a:bodyPr>
          <a:lstStyle/>
          <a:p>
            <a:pPr algn="r"/>
            <a:endParaRPr lang="en-GB" dirty="0">
              <a:solidFill>
                <a:srgbClr val="FFFFFF"/>
              </a:solidFill>
            </a:endParaRP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6088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FDE2-A3F3-46C6-BEA7-AB571D2E4ED9}"/>
              </a:ext>
            </a:extLst>
          </p:cNvPr>
          <p:cNvSpPr>
            <a:spLocks noGrp="1"/>
          </p:cNvSpPr>
          <p:nvPr>
            <p:ph type="title"/>
          </p:nvPr>
        </p:nvSpPr>
        <p:spPr>
          <a:solidFill>
            <a:schemeClr val="tx1">
              <a:lumMod val="65000"/>
              <a:lumOff val="35000"/>
            </a:schemeClr>
          </a:solidFill>
        </p:spPr>
        <p:txBody>
          <a:bodyPr/>
          <a:lstStyle/>
          <a:p>
            <a:r>
              <a:rPr lang="en-GB" dirty="0">
                <a:solidFill>
                  <a:schemeClr val="bg1"/>
                </a:solidFill>
              </a:rPr>
              <a:t>Francophone (French-speaking) countries</a:t>
            </a:r>
            <a:br>
              <a:rPr lang="en-GB" dirty="0">
                <a:solidFill>
                  <a:schemeClr val="bg1"/>
                </a:solidFill>
              </a:rPr>
            </a:br>
            <a:r>
              <a:rPr lang="en-GB" dirty="0">
                <a:solidFill>
                  <a:schemeClr val="bg1"/>
                </a:solidFill>
              </a:rPr>
              <a:t>Type the names of the countries here:</a:t>
            </a:r>
          </a:p>
        </p:txBody>
      </p:sp>
      <p:graphicFrame>
        <p:nvGraphicFramePr>
          <p:cNvPr id="7" name="Table 7">
            <a:extLst>
              <a:ext uri="{FF2B5EF4-FFF2-40B4-BE49-F238E27FC236}">
                <a16:creationId xmlns:a16="http://schemas.microsoft.com/office/drawing/2014/main" id="{E96B8B3C-B88F-43C7-B9A1-06501306A1EE}"/>
              </a:ext>
            </a:extLst>
          </p:cNvPr>
          <p:cNvGraphicFramePr>
            <a:graphicFrameLocks noGrp="1"/>
          </p:cNvGraphicFramePr>
          <p:nvPr/>
        </p:nvGraphicFramePr>
        <p:xfrm>
          <a:off x="1128643" y="1974574"/>
          <a:ext cx="9934714" cy="4333455"/>
        </p:xfrm>
        <a:graphic>
          <a:graphicData uri="http://schemas.openxmlformats.org/drawingml/2006/table">
            <a:tbl>
              <a:tblPr firstRow="1" bandRow="1">
                <a:tableStyleId>{BC89EF96-8CEA-46FF-86C4-4CE0E7609802}</a:tableStyleId>
              </a:tblPr>
              <a:tblGrid>
                <a:gridCol w="4967357">
                  <a:extLst>
                    <a:ext uri="{9D8B030D-6E8A-4147-A177-3AD203B41FA5}">
                      <a16:colId xmlns:a16="http://schemas.microsoft.com/office/drawing/2014/main" val="3085673611"/>
                    </a:ext>
                  </a:extLst>
                </a:gridCol>
                <a:gridCol w="4967357">
                  <a:extLst>
                    <a:ext uri="{9D8B030D-6E8A-4147-A177-3AD203B41FA5}">
                      <a16:colId xmlns:a16="http://schemas.microsoft.com/office/drawing/2014/main" val="1405707607"/>
                    </a:ext>
                  </a:extLst>
                </a:gridCol>
              </a:tblGrid>
              <a:tr h="373535">
                <a:tc>
                  <a:txBody>
                    <a:bodyPr/>
                    <a:lstStyle/>
                    <a:p>
                      <a:r>
                        <a:rPr lang="en-GB" b="0" dirty="0"/>
                        <a:t>1 Canada</a:t>
                      </a:r>
                    </a:p>
                  </a:txBody>
                  <a:tcPr/>
                </a:tc>
                <a:tc>
                  <a:txBody>
                    <a:bodyPr/>
                    <a:lstStyle/>
                    <a:p>
                      <a:r>
                        <a:rPr lang="en-GB" b="0" dirty="0"/>
                        <a:t>11 Egypt</a:t>
                      </a:r>
                    </a:p>
                  </a:txBody>
                  <a:tcPr/>
                </a:tc>
                <a:extLst>
                  <a:ext uri="{0D108BD9-81ED-4DB2-BD59-A6C34878D82A}">
                    <a16:rowId xmlns:a16="http://schemas.microsoft.com/office/drawing/2014/main" val="3654539948"/>
                  </a:ext>
                </a:extLst>
              </a:tr>
              <a:tr h="395992">
                <a:tc>
                  <a:txBody>
                    <a:bodyPr/>
                    <a:lstStyle/>
                    <a:p>
                      <a:r>
                        <a:rPr lang="en-GB" dirty="0"/>
                        <a:t>2 France</a:t>
                      </a:r>
                    </a:p>
                  </a:txBody>
                  <a:tcPr/>
                </a:tc>
                <a:tc>
                  <a:txBody>
                    <a:bodyPr/>
                    <a:lstStyle/>
                    <a:p>
                      <a:r>
                        <a:rPr lang="en-GB" dirty="0"/>
                        <a:t>12 Central African Republic</a:t>
                      </a:r>
                    </a:p>
                  </a:txBody>
                  <a:tcPr/>
                </a:tc>
                <a:extLst>
                  <a:ext uri="{0D108BD9-81ED-4DB2-BD59-A6C34878D82A}">
                    <a16:rowId xmlns:a16="http://schemas.microsoft.com/office/drawing/2014/main" val="2514545072"/>
                  </a:ext>
                </a:extLst>
              </a:tr>
              <a:tr h="395992">
                <a:tc>
                  <a:txBody>
                    <a:bodyPr/>
                    <a:lstStyle/>
                    <a:p>
                      <a:r>
                        <a:rPr lang="en-GB" dirty="0"/>
                        <a:t>3 Belgium</a:t>
                      </a:r>
                    </a:p>
                  </a:txBody>
                  <a:tcPr/>
                </a:tc>
                <a:tc>
                  <a:txBody>
                    <a:bodyPr/>
                    <a:lstStyle/>
                    <a:p>
                      <a:r>
                        <a:rPr lang="en-GB" dirty="0"/>
                        <a:t>13 Democratic Republic of Congo</a:t>
                      </a:r>
                    </a:p>
                  </a:txBody>
                  <a:tcPr/>
                </a:tc>
                <a:extLst>
                  <a:ext uri="{0D108BD9-81ED-4DB2-BD59-A6C34878D82A}">
                    <a16:rowId xmlns:a16="http://schemas.microsoft.com/office/drawing/2014/main" val="822768894"/>
                  </a:ext>
                </a:extLst>
              </a:tr>
              <a:tr h="395992">
                <a:tc>
                  <a:txBody>
                    <a:bodyPr/>
                    <a:lstStyle/>
                    <a:p>
                      <a:r>
                        <a:rPr lang="en-GB" dirty="0"/>
                        <a:t>4 Switzerland</a:t>
                      </a:r>
                    </a:p>
                  </a:txBody>
                  <a:tcPr/>
                </a:tc>
                <a:tc>
                  <a:txBody>
                    <a:bodyPr/>
                    <a:lstStyle/>
                    <a:p>
                      <a:r>
                        <a:rPr lang="en-GB" dirty="0"/>
                        <a:t>14 Senegal</a:t>
                      </a:r>
                    </a:p>
                  </a:txBody>
                  <a:tcPr/>
                </a:tc>
                <a:extLst>
                  <a:ext uri="{0D108BD9-81ED-4DB2-BD59-A6C34878D82A}">
                    <a16:rowId xmlns:a16="http://schemas.microsoft.com/office/drawing/2014/main" val="183872515"/>
                  </a:ext>
                </a:extLst>
              </a:tr>
              <a:tr h="395992">
                <a:tc>
                  <a:txBody>
                    <a:bodyPr/>
                    <a:lstStyle/>
                    <a:p>
                      <a:r>
                        <a:rPr lang="en-GB" dirty="0"/>
                        <a:t>5 Morocco</a:t>
                      </a:r>
                    </a:p>
                  </a:txBody>
                  <a:tcPr/>
                </a:tc>
                <a:tc>
                  <a:txBody>
                    <a:bodyPr/>
                    <a:lstStyle/>
                    <a:p>
                      <a:r>
                        <a:rPr lang="en-GB" dirty="0"/>
                        <a:t>15 Guinea</a:t>
                      </a:r>
                    </a:p>
                  </a:txBody>
                  <a:tcPr/>
                </a:tc>
                <a:extLst>
                  <a:ext uri="{0D108BD9-81ED-4DB2-BD59-A6C34878D82A}">
                    <a16:rowId xmlns:a16="http://schemas.microsoft.com/office/drawing/2014/main" val="1820153570"/>
                  </a:ext>
                </a:extLst>
              </a:tr>
              <a:tr h="395992">
                <a:tc>
                  <a:txBody>
                    <a:bodyPr/>
                    <a:lstStyle/>
                    <a:p>
                      <a:r>
                        <a:rPr lang="en-GB" dirty="0"/>
                        <a:t>6 Tunisia</a:t>
                      </a:r>
                    </a:p>
                  </a:txBody>
                  <a:tcPr/>
                </a:tc>
                <a:tc>
                  <a:txBody>
                    <a:bodyPr/>
                    <a:lstStyle/>
                    <a:p>
                      <a:r>
                        <a:rPr lang="en-GB" dirty="0"/>
                        <a:t>16 Ivory Coast</a:t>
                      </a:r>
                    </a:p>
                  </a:txBody>
                  <a:tcPr/>
                </a:tc>
                <a:extLst>
                  <a:ext uri="{0D108BD9-81ED-4DB2-BD59-A6C34878D82A}">
                    <a16:rowId xmlns:a16="http://schemas.microsoft.com/office/drawing/2014/main" val="605237926"/>
                  </a:ext>
                </a:extLst>
              </a:tr>
              <a:tr h="395992">
                <a:tc>
                  <a:txBody>
                    <a:bodyPr/>
                    <a:lstStyle/>
                    <a:p>
                      <a:r>
                        <a:rPr lang="en-GB" dirty="0"/>
                        <a:t>7 Mauritania</a:t>
                      </a:r>
                    </a:p>
                  </a:txBody>
                  <a:tcPr/>
                </a:tc>
                <a:tc>
                  <a:txBody>
                    <a:bodyPr/>
                    <a:lstStyle/>
                    <a:p>
                      <a:r>
                        <a:rPr lang="en-GB" dirty="0"/>
                        <a:t>17 Burkina Faso</a:t>
                      </a:r>
                    </a:p>
                  </a:txBody>
                  <a:tcPr/>
                </a:tc>
                <a:extLst>
                  <a:ext uri="{0D108BD9-81ED-4DB2-BD59-A6C34878D82A}">
                    <a16:rowId xmlns:a16="http://schemas.microsoft.com/office/drawing/2014/main" val="3732755083"/>
                  </a:ext>
                </a:extLst>
              </a:tr>
              <a:tr h="395992">
                <a:tc>
                  <a:txBody>
                    <a:bodyPr/>
                    <a:lstStyle/>
                    <a:p>
                      <a:r>
                        <a:rPr lang="en-GB" dirty="0"/>
                        <a:t>8 Mali</a:t>
                      </a:r>
                    </a:p>
                  </a:txBody>
                  <a:tcPr/>
                </a:tc>
                <a:tc>
                  <a:txBody>
                    <a:bodyPr/>
                    <a:lstStyle/>
                    <a:p>
                      <a:r>
                        <a:rPr lang="en-GB" dirty="0"/>
                        <a:t>18 Madagascar</a:t>
                      </a:r>
                    </a:p>
                  </a:txBody>
                  <a:tcPr/>
                </a:tc>
                <a:extLst>
                  <a:ext uri="{0D108BD9-81ED-4DB2-BD59-A6C34878D82A}">
                    <a16:rowId xmlns:a16="http://schemas.microsoft.com/office/drawing/2014/main" val="841909597"/>
                  </a:ext>
                </a:extLst>
              </a:tr>
              <a:tr h="395992">
                <a:tc>
                  <a:txBody>
                    <a:bodyPr/>
                    <a:lstStyle/>
                    <a:p>
                      <a:r>
                        <a:rPr lang="en-GB" dirty="0"/>
                        <a:t>9 Niger</a:t>
                      </a:r>
                    </a:p>
                  </a:txBody>
                  <a:tcPr/>
                </a:tc>
                <a:tc>
                  <a:txBody>
                    <a:bodyPr/>
                    <a:lstStyle/>
                    <a:p>
                      <a:r>
                        <a:rPr lang="en-GB" dirty="0"/>
                        <a:t>19 Cambodia</a:t>
                      </a:r>
                    </a:p>
                  </a:txBody>
                  <a:tcPr/>
                </a:tc>
                <a:extLst>
                  <a:ext uri="{0D108BD9-81ED-4DB2-BD59-A6C34878D82A}">
                    <a16:rowId xmlns:a16="http://schemas.microsoft.com/office/drawing/2014/main" val="554334251"/>
                  </a:ext>
                </a:extLst>
              </a:tr>
              <a:tr h="395992">
                <a:tc>
                  <a:txBody>
                    <a:bodyPr/>
                    <a:lstStyle/>
                    <a:p>
                      <a:r>
                        <a:rPr lang="en-GB" dirty="0"/>
                        <a:t>10 Chad</a:t>
                      </a:r>
                    </a:p>
                  </a:txBody>
                  <a:tcPr/>
                </a:tc>
                <a:tc>
                  <a:txBody>
                    <a:bodyPr/>
                    <a:lstStyle/>
                    <a:p>
                      <a:pPr marL="0" indent="0">
                        <a:buNone/>
                      </a:pPr>
                      <a:r>
                        <a:rPr lang="en-GB" dirty="0"/>
                        <a:t>20 Vietnam</a:t>
                      </a:r>
                    </a:p>
                  </a:txBody>
                  <a:tcPr/>
                </a:tc>
                <a:extLst>
                  <a:ext uri="{0D108BD9-81ED-4DB2-BD59-A6C34878D82A}">
                    <a16:rowId xmlns:a16="http://schemas.microsoft.com/office/drawing/2014/main" val="4062055815"/>
                  </a:ext>
                </a:extLst>
              </a:tr>
              <a:tr h="395992">
                <a:tc>
                  <a:txBody>
                    <a:bodyPr/>
                    <a:lstStyle/>
                    <a:p>
                      <a:endParaRPr lang="en-GB" dirty="0"/>
                    </a:p>
                  </a:txBody>
                  <a:tcPr/>
                </a:tc>
                <a:tc>
                  <a:txBody>
                    <a:bodyPr/>
                    <a:lstStyle/>
                    <a:p>
                      <a:r>
                        <a:rPr lang="en-GB" dirty="0"/>
                        <a:t>21 Haiti</a:t>
                      </a:r>
                    </a:p>
                  </a:txBody>
                  <a:tcPr/>
                </a:tc>
                <a:extLst>
                  <a:ext uri="{0D108BD9-81ED-4DB2-BD59-A6C34878D82A}">
                    <a16:rowId xmlns:a16="http://schemas.microsoft.com/office/drawing/2014/main" val="2548166323"/>
                  </a:ext>
                </a:extLst>
              </a:tr>
            </a:tbl>
          </a:graphicData>
        </a:graphic>
      </p:graphicFrame>
    </p:spTree>
    <p:extLst>
      <p:ext uri="{BB962C8B-B14F-4D97-AF65-F5344CB8AC3E}">
        <p14:creationId xmlns:p14="http://schemas.microsoft.com/office/powerpoint/2010/main" val="190711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BAFC55B-B0B6-4491-83C4-43AF7EF259AF}"/>
              </a:ext>
            </a:extLst>
          </p:cNvPr>
          <p:cNvGraphicFramePr>
            <a:graphicFrameLocks noGrp="1"/>
          </p:cNvGraphicFramePr>
          <p:nvPr/>
        </p:nvGraphicFramePr>
        <p:xfrm>
          <a:off x="1275093" y="643467"/>
          <a:ext cx="9641814" cy="5571072"/>
        </p:xfrm>
        <a:graphic>
          <a:graphicData uri="http://schemas.openxmlformats.org/drawingml/2006/table">
            <a:tbl>
              <a:tblPr firstRow="1" bandRow="1">
                <a:tableStyleId>{69012ECD-51FC-41F1-AA8D-1B2483CD663E}</a:tableStyleId>
              </a:tblPr>
              <a:tblGrid>
                <a:gridCol w="9641814">
                  <a:extLst>
                    <a:ext uri="{9D8B030D-6E8A-4147-A177-3AD203B41FA5}">
                      <a16:colId xmlns:a16="http://schemas.microsoft.com/office/drawing/2014/main" val="1544002366"/>
                    </a:ext>
                  </a:extLst>
                </a:gridCol>
              </a:tblGrid>
              <a:tr h="348192">
                <a:tc>
                  <a:txBody>
                    <a:bodyPr/>
                    <a:lstStyle/>
                    <a:p>
                      <a:r>
                        <a:rPr lang="en-GB" sz="1600"/>
                        <a:t>These French words have a VERY similar English translation. Can you work out what they mean?</a:t>
                      </a:r>
                    </a:p>
                  </a:txBody>
                  <a:tcPr marL="79134" marR="79134" marT="39567" marB="39567"/>
                </a:tc>
                <a:extLst>
                  <a:ext uri="{0D108BD9-81ED-4DB2-BD59-A6C34878D82A}">
                    <a16:rowId xmlns:a16="http://schemas.microsoft.com/office/drawing/2014/main" val="1292676464"/>
                  </a:ext>
                </a:extLst>
              </a:tr>
              <a:tr h="348192">
                <a:tc>
                  <a:txBody>
                    <a:bodyPr/>
                    <a:lstStyle/>
                    <a:p>
                      <a:r>
                        <a:rPr lang="fr-FR" sz="1600" noProof="0" dirty="0"/>
                        <a:t>hôpital – </a:t>
                      </a:r>
                      <a:r>
                        <a:rPr lang="fr-FR" sz="1600" noProof="0" dirty="0" err="1"/>
                        <a:t>hospital</a:t>
                      </a:r>
                      <a:endParaRPr lang="fr-FR" sz="1600" noProof="0" dirty="0"/>
                    </a:p>
                  </a:txBody>
                  <a:tcPr marL="79134" marR="79134" marT="39567" marB="39567"/>
                </a:tc>
                <a:extLst>
                  <a:ext uri="{0D108BD9-81ED-4DB2-BD59-A6C34878D82A}">
                    <a16:rowId xmlns:a16="http://schemas.microsoft.com/office/drawing/2014/main" val="4028936193"/>
                  </a:ext>
                </a:extLst>
              </a:tr>
              <a:tr h="348192">
                <a:tc>
                  <a:txBody>
                    <a:bodyPr/>
                    <a:lstStyle/>
                    <a:p>
                      <a:r>
                        <a:rPr lang="fr-FR" sz="1600" noProof="0" dirty="0"/>
                        <a:t>forêt – </a:t>
                      </a:r>
                      <a:r>
                        <a:rPr lang="fr-FR" sz="1600" noProof="0" dirty="0" err="1"/>
                        <a:t>forest</a:t>
                      </a:r>
                      <a:endParaRPr lang="fr-FR" sz="1600" noProof="0" dirty="0"/>
                    </a:p>
                  </a:txBody>
                  <a:tcPr marL="79134" marR="79134" marT="39567" marB="39567"/>
                </a:tc>
                <a:extLst>
                  <a:ext uri="{0D108BD9-81ED-4DB2-BD59-A6C34878D82A}">
                    <a16:rowId xmlns:a16="http://schemas.microsoft.com/office/drawing/2014/main" val="2966596073"/>
                  </a:ext>
                </a:extLst>
              </a:tr>
              <a:tr h="348192">
                <a:tc>
                  <a:txBody>
                    <a:bodyPr/>
                    <a:lstStyle/>
                    <a:p>
                      <a:r>
                        <a:rPr lang="fr-FR" sz="1600" noProof="0" dirty="0"/>
                        <a:t>dîner – </a:t>
                      </a:r>
                      <a:r>
                        <a:rPr lang="fr-FR" sz="1600" noProof="0" dirty="0" err="1"/>
                        <a:t>dinner</a:t>
                      </a:r>
                      <a:endParaRPr lang="fr-FR" sz="1600" noProof="0" dirty="0"/>
                    </a:p>
                  </a:txBody>
                  <a:tcPr marL="79134" marR="79134" marT="39567" marB="39567"/>
                </a:tc>
                <a:extLst>
                  <a:ext uri="{0D108BD9-81ED-4DB2-BD59-A6C34878D82A}">
                    <a16:rowId xmlns:a16="http://schemas.microsoft.com/office/drawing/2014/main" val="2870664397"/>
                  </a:ext>
                </a:extLst>
              </a:tr>
              <a:tr h="348192">
                <a:tc>
                  <a:txBody>
                    <a:bodyPr/>
                    <a:lstStyle/>
                    <a:p>
                      <a:r>
                        <a:rPr lang="fr-FR" sz="1600" noProof="0" dirty="0"/>
                        <a:t>pique-nique – </a:t>
                      </a:r>
                      <a:r>
                        <a:rPr lang="fr-FR" sz="1600" noProof="0" dirty="0" err="1"/>
                        <a:t>picnic</a:t>
                      </a:r>
                      <a:endParaRPr lang="fr-FR" sz="1600" noProof="0" dirty="0"/>
                    </a:p>
                  </a:txBody>
                  <a:tcPr marL="79134" marR="79134" marT="39567" marB="39567"/>
                </a:tc>
                <a:extLst>
                  <a:ext uri="{0D108BD9-81ED-4DB2-BD59-A6C34878D82A}">
                    <a16:rowId xmlns:a16="http://schemas.microsoft.com/office/drawing/2014/main" val="2235467261"/>
                  </a:ext>
                </a:extLst>
              </a:tr>
              <a:tr h="348192">
                <a:tc>
                  <a:txBody>
                    <a:bodyPr/>
                    <a:lstStyle/>
                    <a:p>
                      <a:r>
                        <a:rPr lang="fr-FR" sz="1600" noProof="0" dirty="0"/>
                        <a:t>chocolat – </a:t>
                      </a:r>
                      <a:r>
                        <a:rPr lang="fr-FR" sz="1600" noProof="0" dirty="0" err="1"/>
                        <a:t>chocolate</a:t>
                      </a:r>
                      <a:endParaRPr lang="fr-FR" sz="1600" noProof="0" dirty="0"/>
                    </a:p>
                  </a:txBody>
                  <a:tcPr marL="79134" marR="79134" marT="39567" marB="39567"/>
                </a:tc>
                <a:extLst>
                  <a:ext uri="{0D108BD9-81ED-4DB2-BD59-A6C34878D82A}">
                    <a16:rowId xmlns:a16="http://schemas.microsoft.com/office/drawing/2014/main" val="2025131364"/>
                  </a:ext>
                </a:extLst>
              </a:tr>
              <a:tr h="348192">
                <a:tc>
                  <a:txBody>
                    <a:bodyPr/>
                    <a:lstStyle/>
                    <a:p>
                      <a:r>
                        <a:rPr lang="fr-FR" sz="1600" noProof="0" dirty="0"/>
                        <a:t>aéroport -  </a:t>
                      </a:r>
                      <a:r>
                        <a:rPr lang="fr-FR" sz="1600" noProof="0" dirty="0" err="1"/>
                        <a:t>airport</a:t>
                      </a:r>
                      <a:endParaRPr lang="fr-FR" sz="1600" noProof="0" dirty="0"/>
                    </a:p>
                  </a:txBody>
                  <a:tcPr marL="79134" marR="79134" marT="39567" marB="39567"/>
                </a:tc>
                <a:extLst>
                  <a:ext uri="{0D108BD9-81ED-4DB2-BD59-A6C34878D82A}">
                    <a16:rowId xmlns:a16="http://schemas.microsoft.com/office/drawing/2014/main" val="2227300244"/>
                  </a:ext>
                </a:extLst>
              </a:tr>
              <a:tr h="348192">
                <a:tc>
                  <a:txBody>
                    <a:bodyPr/>
                    <a:lstStyle/>
                    <a:p>
                      <a:r>
                        <a:rPr lang="fr-FR" sz="1600" noProof="0" dirty="0"/>
                        <a:t>famille – </a:t>
                      </a:r>
                      <a:r>
                        <a:rPr lang="fr-FR" sz="1600" noProof="0" dirty="0" err="1"/>
                        <a:t>family</a:t>
                      </a:r>
                      <a:endParaRPr lang="fr-FR" sz="1600" noProof="0" dirty="0"/>
                    </a:p>
                  </a:txBody>
                  <a:tcPr marL="79134" marR="79134" marT="39567" marB="39567"/>
                </a:tc>
                <a:extLst>
                  <a:ext uri="{0D108BD9-81ED-4DB2-BD59-A6C34878D82A}">
                    <a16:rowId xmlns:a16="http://schemas.microsoft.com/office/drawing/2014/main" val="2960286619"/>
                  </a:ext>
                </a:extLst>
              </a:tr>
              <a:tr h="348192">
                <a:tc>
                  <a:txBody>
                    <a:bodyPr/>
                    <a:lstStyle/>
                    <a:p>
                      <a:r>
                        <a:rPr lang="fr-FR" sz="1600" noProof="0" dirty="0"/>
                        <a:t>histoire – </a:t>
                      </a:r>
                      <a:r>
                        <a:rPr lang="fr-FR" sz="1600" noProof="0" dirty="0" err="1"/>
                        <a:t>history</a:t>
                      </a:r>
                      <a:endParaRPr lang="fr-FR" sz="1600" noProof="0" dirty="0"/>
                    </a:p>
                  </a:txBody>
                  <a:tcPr marL="79134" marR="79134" marT="39567" marB="39567"/>
                </a:tc>
                <a:extLst>
                  <a:ext uri="{0D108BD9-81ED-4DB2-BD59-A6C34878D82A}">
                    <a16:rowId xmlns:a16="http://schemas.microsoft.com/office/drawing/2014/main" val="3238749106"/>
                  </a:ext>
                </a:extLst>
              </a:tr>
              <a:tr h="348192">
                <a:tc>
                  <a:txBody>
                    <a:bodyPr/>
                    <a:lstStyle/>
                    <a:p>
                      <a:r>
                        <a:rPr lang="fr-FR" sz="1600" noProof="0" dirty="0"/>
                        <a:t>oncle – </a:t>
                      </a:r>
                      <a:r>
                        <a:rPr lang="fr-FR" sz="1600" noProof="0" dirty="0" err="1"/>
                        <a:t>uncle</a:t>
                      </a:r>
                      <a:endParaRPr lang="fr-FR" sz="1600" noProof="0" dirty="0"/>
                    </a:p>
                  </a:txBody>
                  <a:tcPr marL="79134" marR="79134" marT="39567" marB="39567"/>
                </a:tc>
                <a:extLst>
                  <a:ext uri="{0D108BD9-81ED-4DB2-BD59-A6C34878D82A}">
                    <a16:rowId xmlns:a16="http://schemas.microsoft.com/office/drawing/2014/main" val="4257610896"/>
                  </a:ext>
                </a:extLst>
              </a:tr>
              <a:tr h="348192">
                <a:tc>
                  <a:txBody>
                    <a:bodyPr/>
                    <a:lstStyle/>
                    <a:p>
                      <a:r>
                        <a:rPr lang="fr-FR" sz="1600" noProof="0" dirty="0"/>
                        <a:t>musique – music</a:t>
                      </a:r>
                    </a:p>
                  </a:txBody>
                  <a:tcPr marL="79134" marR="79134" marT="39567" marB="39567"/>
                </a:tc>
                <a:extLst>
                  <a:ext uri="{0D108BD9-81ED-4DB2-BD59-A6C34878D82A}">
                    <a16:rowId xmlns:a16="http://schemas.microsoft.com/office/drawing/2014/main" val="315136241"/>
                  </a:ext>
                </a:extLst>
              </a:tr>
              <a:tr h="348192">
                <a:tc>
                  <a:txBody>
                    <a:bodyPr/>
                    <a:lstStyle/>
                    <a:p>
                      <a:r>
                        <a:rPr lang="fr-FR" sz="1600" noProof="0" dirty="0"/>
                        <a:t>horreur – </a:t>
                      </a:r>
                      <a:r>
                        <a:rPr lang="fr-FR" sz="1600" noProof="0" dirty="0" err="1"/>
                        <a:t>horror</a:t>
                      </a:r>
                      <a:endParaRPr lang="fr-FR" sz="1600" noProof="0" dirty="0"/>
                    </a:p>
                  </a:txBody>
                  <a:tcPr marL="79134" marR="79134" marT="39567" marB="39567"/>
                </a:tc>
                <a:extLst>
                  <a:ext uri="{0D108BD9-81ED-4DB2-BD59-A6C34878D82A}">
                    <a16:rowId xmlns:a16="http://schemas.microsoft.com/office/drawing/2014/main" val="1211928575"/>
                  </a:ext>
                </a:extLst>
              </a:tr>
              <a:tr h="348192">
                <a:tc>
                  <a:txBody>
                    <a:bodyPr/>
                    <a:lstStyle/>
                    <a:p>
                      <a:r>
                        <a:rPr lang="fr-FR" sz="1600" noProof="0" dirty="0"/>
                        <a:t>théâtre – </a:t>
                      </a:r>
                      <a:r>
                        <a:rPr lang="fr-FR" sz="1600" noProof="0" dirty="0" err="1"/>
                        <a:t>theatre</a:t>
                      </a:r>
                      <a:endParaRPr lang="fr-FR" sz="1600" noProof="0" dirty="0"/>
                    </a:p>
                  </a:txBody>
                  <a:tcPr marL="79134" marR="79134" marT="39567" marB="39567"/>
                </a:tc>
                <a:extLst>
                  <a:ext uri="{0D108BD9-81ED-4DB2-BD59-A6C34878D82A}">
                    <a16:rowId xmlns:a16="http://schemas.microsoft.com/office/drawing/2014/main" val="487572538"/>
                  </a:ext>
                </a:extLst>
              </a:tr>
              <a:tr h="348192">
                <a:tc>
                  <a:txBody>
                    <a:bodyPr/>
                    <a:lstStyle/>
                    <a:p>
                      <a:r>
                        <a:rPr lang="fr-FR" sz="1600" noProof="0" dirty="0"/>
                        <a:t>tigre – </a:t>
                      </a:r>
                      <a:r>
                        <a:rPr lang="fr-FR" sz="1600" noProof="0" dirty="0" err="1"/>
                        <a:t>tiger</a:t>
                      </a:r>
                      <a:endParaRPr lang="fr-FR" sz="1600" noProof="0" dirty="0"/>
                    </a:p>
                  </a:txBody>
                  <a:tcPr marL="79134" marR="79134" marT="39567" marB="39567"/>
                </a:tc>
                <a:extLst>
                  <a:ext uri="{0D108BD9-81ED-4DB2-BD59-A6C34878D82A}">
                    <a16:rowId xmlns:a16="http://schemas.microsoft.com/office/drawing/2014/main" val="4065057309"/>
                  </a:ext>
                </a:extLst>
              </a:tr>
              <a:tr h="348192">
                <a:tc>
                  <a:txBody>
                    <a:bodyPr/>
                    <a:lstStyle/>
                    <a:p>
                      <a:r>
                        <a:rPr lang="fr-FR" sz="1600" noProof="0" dirty="0"/>
                        <a:t>magique – </a:t>
                      </a:r>
                      <a:r>
                        <a:rPr lang="fr-FR" sz="1600" noProof="0" dirty="0" err="1"/>
                        <a:t>magic</a:t>
                      </a:r>
                      <a:endParaRPr lang="fr-FR" sz="1600" noProof="0" dirty="0"/>
                    </a:p>
                  </a:txBody>
                  <a:tcPr marL="79134" marR="79134" marT="39567" marB="39567"/>
                </a:tc>
                <a:extLst>
                  <a:ext uri="{0D108BD9-81ED-4DB2-BD59-A6C34878D82A}">
                    <a16:rowId xmlns:a16="http://schemas.microsoft.com/office/drawing/2014/main" val="1862102371"/>
                  </a:ext>
                </a:extLst>
              </a:tr>
              <a:tr h="348192">
                <a:tc>
                  <a:txBody>
                    <a:bodyPr/>
                    <a:lstStyle/>
                    <a:p>
                      <a:r>
                        <a:rPr lang="fr-FR" sz="1600" noProof="0" dirty="0"/>
                        <a:t>carotte - </a:t>
                      </a:r>
                      <a:r>
                        <a:rPr lang="fr-FR" sz="1600" noProof="0" dirty="0" err="1"/>
                        <a:t>carrot</a:t>
                      </a:r>
                      <a:endParaRPr lang="fr-FR" sz="1600" noProof="0" dirty="0"/>
                    </a:p>
                  </a:txBody>
                  <a:tcPr marL="79134" marR="79134" marT="39567" marB="39567"/>
                </a:tc>
                <a:extLst>
                  <a:ext uri="{0D108BD9-81ED-4DB2-BD59-A6C34878D82A}">
                    <a16:rowId xmlns:a16="http://schemas.microsoft.com/office/drawing/2014/main" val="1535463136"/>
                  </a:ext>
                </a:extLst>
              </a:tr>
            </a:tbl>
          </a:graphicData>
        </a:graphic>
      </p:graphicFrame>
    </p:spTree>
    <p:extLst>
      <p:ext uri="{BB962C8B-B14F-4D97-AF65-F5344CB8AC3E}">
        <p14:creationId xmlns:p14="http://schemas.microsoft.com/office/powerpoint/2010/main" val="211702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2D9D9-B0EA-4647-98E7-D602A2A49CC7}"/>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rPr>
              <a:t>Francophone countries</a:t>
            </a:r>
          </a:p>
        </p:txBody>
      </p:sp>
      <p:sp>
        <p:nvSpPr>
          <p:cNvPr id="14" name="Content Placeholder 2">
            <a:extLst>
              <a:ext uri="{FF2B5EF4-FFF2-40B4-BE49-F238E27FC236}">
                <a16:creationId xmlns:a16="http://schemas.microsoft.com/office/drawing/2014/main" id="{675D5DEF-D25B-4413-B0CC-3D27AB142492}"/>
              </a:ext>
            </a:extLst>
          </p:cNvPr>
          <p:cNvSpPr>
            <a:spLocks noGrp="1"/>
          </p:cNvSpPr>
          <p:nvPr>
            <p:ph idx="1"/>
          </p:nvPr>
        </p:nvSpPr>
        <p:spPr>
          <a:xfrm>
            <a:off x="1179226" y="3092970"/>
            <a:ext cx="9833548" cy="2693976"/>
          </a:xfrm>
        </p:spPr>
        <p:txBody>
          <a:bodyPr>
            <a:normAutofit fontScale="92500" lnSpcReduction="10000"/>
          </a:bodyPr>
          <a:lstStyle/>
          <a:p>
            <a:r>
              <a:rPr lang="en-GB" dirty="0">
                <a:solidFill>
                  <a:srgbClr val="000000"/>
                </a:solidFill>
              </a:rPr>
              <a:t>Did you know that French is spoken by as many as 235 million people around the world?</a:t>
            </a:r>
          </a:p>
          <a:p>
            <a:r>
              <a:rPr lang="en-GB" dirty="0">
                <a:solidFill>
                  <a:srgbClr val="000000"/>
                </a:solidFill>
              </a:rPr>
              <a:t>French is not only spoken in France.</a:t>
            </a:r>
          </a:p>
          <a:p>
            <a:r>
              <a:rPr lang="en-GB" dirty="0">
                <a:solidFill>
                  <a:srgbClr val="000000"/>
                </a:solidFill>
              </a:rPr>
              <a:t>On the map on the following slide, some of the countries in the world where French is spoken have been coloured in orange. Can you find out the names of the numbered countries on a map and fill them in on the next slide?</a:t>
            </a:r>
          </a:p>
        </p:txBody>
      </p:sp>
    </p:spTree>
    <p:extLst>
      <p:ext uri="{BB962C8B-B14F-4D97-AF65-F5344CB8AC3E}">
        <p14:creationId xmlns:p14="http://schemas.microsoft.com/office/powerpoint/2010/main" val="5762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95A916-6937-48E2-926F-A65564C9522E}"/>
              </a:ext>
            </a:extLst>
          </p:cNvPr>
          <p:cNvSpPr>
            <a:spLocks noGrp="1"/>
          </p:cNvSpPr>
          <p:nvPr>
            <p:ph idx="1"/>
          </p:nvPr>
        </p:nvSpPr>
        <p:spPr>
          <a:xfrm>
            <a:off x="4447308" y="591344"/>
            <a:ext cx="6906491" cy="5585619"/>
          </a:xfrm>
        </p:spPr>
        <p:txBody>
          <a:bodyPr anchor="ctr">
            <a:normAutofit/>
          </a:bodyPr>
          <a:lstStyle/>
          <a:p>
            <a:r>
              <a:rPr lang="en-GB" sz="2200"/>
              <a:t>German is one of the world’s top ten most commonly spoken languages, with over 132 million speakers worldwide.</a:t>
            </a:r>
          </a:p>
          <a:p>
            <a:r>
              <a:rPr lang="en-GB" sz="2200"/>
              <a:t>Officially, there are six German speaking countries in Europe. Can you work them out from these anagrams? (Rearrange the words to find the name of the country. Answers at the end of this presentation)</a:t>
            </a:r>
          </a:p>
          <a:p>
            <a:pPr marL="514350" indent="-514350">
              <a:buFont typeface="+mj-lt"/>
              <a:buAutoNum type="arabicPeriod"/>
            </a:pPr>
            <a:r>
              <a:rPr lang="en-GB" sz="2200"/>
              <a:t>angry me = Germany</a:t>
            </a:r>
          </a:p>
          <a:p>
            <a:pPr marL="514350" indent="-514350">
              <a:buFont typeface="+mj-lt"/>
              <a:buAutoNum type="arabicPeriod"/>
            </a:pPr>
            <a:r>
              <a:rPr lang="en-GB" sz="2200"/>
              <a:t>tau sari = Austria</a:t>
            </a:r>
          </a:p>
          <a:p>
            <a:pPr marL="514350" indent="-514350">
              <a:buFont typeface="+mj-lt"/>
              <a:buAutoNum type="arabicPeriod"/>
            </a:pPr>
            <a:r>
              <a:rPr lang="en-GB" sz="2200"/>
              <a:t>lizards newt = Switzerland</a:t>
            </a:r>
          </a:p>
          <a:p>
            <a:pPr marL="514350" indent="-514350">
              <a:buFont typeface="+mj-lt"/>
              <a:buAutoNum type="arabicPeriod"/>
            </a:pPr>
            <a:r>
              <a:rPr lang="en-GB" sz="2200"/>
              <a:t>lime bug = Belgium</a:t>
            </a:r>
          </a:p>
          <a:p>
            <a:pPr marL="514350" indent="-514350">
              <a:buFont typeface="+mj-lt"/>
              <a:buAutoNum type="arabicPeriod"/>
            </a:pPr>
            <a:r>
              <a:rPr lang="en-GB" sz="2200"/>
              <a:t>box gum rule = Luxembourg</a:t>
            </a:r>
          </a:p>
          <a:p>
            <a:pPr marL="514350" indent="-514350">
              <a:buFont typeface="+mj-lt"/>
              <a:buAutoNum type="arabicPeriod"/>
            </a:pPr>
            <a:r>
              <a:rPr lang="en-GB" sz="2200"/>
              <a:t>stitch eel nine = Liechtenstein</a:t>
            </a:r>
          </a:p>
        </p:txBody>
      </p:sp>
    </p:spTree>
    <p:extLst>
      <p:ext uri="{BB962C8B-B14F-4D97-AF65-F5344CB8AC3E}">
        <p14:creationId xmlns:p14="http://schemas.microsoft.com/office/powerpoint/2010/main" val="168868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5E52-8488-4E81-94B2-089F1024143E}"/>
              </a:ext>
            </a:extLst>
          </p:cNvPr>
          <p:cNvSpPr>
            <a:spLocks noGrp="1"/>
          </p:cNvSpPr>
          <p:nvPr>
            <p:ph type="title"/>
          </p:nvPr>
        </p:nvSpPr>
        <p:spPr>
          <a:xfrm>
            <a:off x="838200" y="167743"/>
            <a:ext cx="10515600" cy="1325563"/>
          </a:xfrm>
        </p:spPr>
        <p:txBody>
          <a:bodyPr>
            <a:noAutofit/>
          </a:bodyPr>
          <a:lstStyle/>
          <a:p>
            <a:r>
              <a:rPr lang="en-GB" sz="3200" b="1" dirty="0"/>
              <a:t>There are many German brands and companies that we are very familiar with in the UK. Do you recognise them from these logos? Answers at the end of the presentation.</a:t>
            </a:r>
          </a:p>
        </p:txBody>
      </p:sp>
      <p:pic>
        <p:nvPicPr>
          <p:cNvPr id="4" name="Picture 3">
            <a:extLst>
              <a:ext uri="{FF2B5EF4-FFF2-40B4-BE49-F238E27FC236}">
                <a16:creationId xmlns:a16="http://schemas.microsoft.com/office/drawing/2014/main" id="{09CB560A-C316-4A9F-BDDF-616DB7E2911F}"/>
              </a:ext>
            </a:extLst>
          </p:cNvPr>
          <p:cNvPicPr>
            <a:picLocks noChangeAspect="1"/>
          </p:cNvPicPr>
          <p:nvPr/>
        </p:nvPicPr>
        <p:blipFill>
          <a:blip r:embed="rId2"/>
          <a:stretch>
            <a:fillRect/>
          </a:stretch>
        </p:blipFill>
        <p:spPr>
          <a:xfrm>
            <a:off x="234755" y="1783080"/>
            <a:ext cx="1790700" cy="1600200"/>
          </a:xfrm>
          <a:prstGeom prst="rect">
            <a:avLst/>
          </a:prstGeom>
        </p:spPr>
      </p:pic>
      <p:pic>
        <p:nvPicPr>
          <p:cNvPr id="5" name="Picture 4">
            <a:extLst>
              <a:ext uri="{FF2B5EF4-FFF2-40B4-BE49-F238E27FC236}">
                <a16:creationId xmlns:a16="http://schemas.microsoft.com/office/drawing/2014/main" id="{06A9AD2D-D951-4E01-91CD-7EC554790AB5}"/>
              </a:ext>
            </a:extLst>
          </p:cNvPr>
          <p:cNvPicPr>
            <a:picLocks noChangeAspect="1"/>
          </p:cNvPicPr>
          <p:nvPr/>
        </p:nvPicPr>
        <p:blipFill>
          <a:blip r:embed="rId3"/>
          <a:stretch>
            <a:fillRect/>
          </a:stretch>
        </p:blipFill>
        <p:spPr>
          <a:xfrm>
            <a:off x="2250757" y="1690688"/>
            <a:ext cx="1838325" cy="1838325"/>
          </a:xfrm>
          <a:prstGeom prst="rect">
            <a:avLst/>
          </a:prstGeom>
        </p:spPr>
      </p:pic>
      <p:pic>
        <p:nvPicPr>
          <p:cNvPr id="6" name="Picture 5">
            <a:extLst>
              <a:ext uri="{FF2B5EF4-FFF2-40B4-BE49-F238E27FC236}">
                <a16:creationId xmlns:a16="http://schemas.microsoft.com/office/drawing/2014/main" id="{2967DBF5-9180-40C2-8D93-F95766C69C2A}"/>
              </a:ext>
            </a:extLst>
          </p:cNvPr>
          <p:cNvPicPr>
            <a:picLocks noChangeAspect="1"/>
          </p:cNvPicPr>
          <p:nvPr/>
        </p:nvPicPr>
        <p:blipFill>
          <a:blip r:embed="rId4"/>
          <a:stretch>
            <a:fillRect/>
          </a:stretch>
        </p:blipFill>
        <p:spPr>
          <a:xfrm>
            <a:off x="4369849" y="1783080"/>
            <a:ext cx="1632366" cy="1533932"/>
          </a:xfrm>
          <a:prstGeom prst="rect">
            <a:avLst/>
          </a:prstGeom>
        </p:spPr>
      </p:pic>
      <p:pic>
        <p:nvPicPr>
          <p:cNvPr id="7" name="Picture 6">
            <a:extLst>
              <a:ext uri="{FF2B5EF4-FFF2-40B4-BE49-F238E27FC236}">
                <a16:creationId xmlns:a16="http://schemas.microsoft.com/office/drawing/2014/main" id="{55DAC4B4-08AE-4C5A-A888-158B6D475024}"/>
              </a:ext>
            </a:extLst>
          </p:cNvPr>
          <p:cNvPicPr>
            <a:picLocks noChangeAspect="1"/>
          </p:cNvPicPr>
          <p:nvPr/>
        </p:nvPicPr>
        <p:blipFill>
          <a:blip r:embed="rId5"/>
          <a:stretch>
            <a:fillRect/>
          </a:stretch>
        </p:blipFill>
        <p:spPr>
          <a:xfrm>
            <a:off x="2250757" y="3429000"/>
            <a:ext cx="1838325" cy="1208601"/>
          </a:xfrm>
          <a:prstGeom prst="rect">
            <a:avLst/>
          </a:prstGeom>
        </p:spPr>
      </p:pic>
      <p:pic>
        <p:nvPicPr>
          <p:cNvPr id="8" name="Picture 7">
            <a:extLst>
              <a:ext uri="{FF2B5EF4-FFF2-40B4-BE49-F238E27FC236}">
                <a16:creationId xmlns:a16="http://schemas.microsoft.com/office/drawing/2014/main" id="{9C1A06AB-F6F7-4E6C-AC14-A94CDB3C7A98}"/>
              </a:ext>
            </a:extLst>
          </p:cNvPr>
          <p:cNvPicPr>
            <a:picLocks noChangeAspect="1"/>
          </p:cNvPicPr>
          <p:nvPr/>
        </p:nvPicPr>
        <p:blipFill>
          <a:blip r:embed="rId6"/>
          <a:stretch>
            <a:fillRect/>
          </a:stretch>
        </p:blipFill>
        <p:spPr>
          <a:xfrm>
            <a:off x="4851962" y="3409404"/>
            <a:ext cx="1632366" cy="1469903"/>
          </a:xfrm>
          <a:prstGeom prst="rect">
            <a:avLst/>
          </a:prstGeom>
        </p:spPr>
      </p:pic>
      <p:pic>
        <p:nvPicPr>
          <p:cNvPr id="9" name="Picture 8">
            <a:extLst>
              <a:ext uri="{FF2B5EF4-FFF2-40B4-BE49-F238E27FC236}">
                <a16:creationId xmlns:a16="http://schemas.microsoft.com/office/drawing/2014/main" id="{41B399D7-FB8D-44C0-8241-CD4736E7405A}"/>
              </a:ext>
            </a:extLst>
          </p:cNvPr>
          <p:cNvPicPr>
            <a:picLocks noChangeAspect="1"/>
          </p:cNvPicPr>
          <p:nvPr/>
        </p:nvPicPr>
        <p:blipFill>
          <a:blip r:embed="rId7"/>
          <a:stretch>
            <a:fillRect/>
          </a:stretch>
        </p:blipFill>
        <p:spPr>
          <a:xfrm>
            <a:off x="6484328" y="1982594"/>
            <a:ext cx="2285707" cy="1254512"/>
          </a:xfrm>
          <a:prstGeom prst="rect">
            <a:avLst/>
          </a:prstGeom>
        </p:spPr>
      </p:pic>
      <p:pic>
        <p:nvPicPr>
          <p:cNvPr id="10" name="Picture 9">
            <a:extLst>
              <a:ext uri="{FF2B5EF4-FFF2-40B4-BE49-F238E27FC236}">
                <a16:creationId xmlns:a16="http://schemas.microsoft.com/office/drawing/2014/main" id="{E5AFEB71-C9A4-4161-B444-97E4B677E903}"/>
              </a:ext>
            </a:extLst>
          </p:cNvPr>
          <p:cNvPicPr>
            <a:picLocks noChangeAspect="1"/>
          </p:cNvPicPr>
          <p:nvPr/>
        </p:nvPicPr>
        <p:blipFill>
          <a:blip r:embed="rId8"/>
          <a:stretch>
            <a:fillRect/>
          </a:stretch>
        </p:blipFill>
        <p:spPr>
          <a:xfrm>
            <a:off x="9194702" y="1731359"/>
            <a:ext cx="1632366" cy="1713984"/>
          </a:xfrm>
          <a:prstGeom prst="rect">
            <a:avLst/>
          </a:prstGeom>
        </p:spPr>
      </p:pic>
      <p:pic>
        <p:nvPicPr>
          <p:cNvPr id="11" name="Picture 10">
            <a:extLst>
              <a:ext uri="{FF2B5EF4-FFF2-40B4-BE49-F238E27FC236}">
                <a16:creationId xmlns:a16="http://schemas.microsoft.com/office/drawing/2014/main" id="{64C31AC7-5FFA-4A3A-BDEB-60A028DE6F41}"/>
              </a:ext>
            </a:extLst>
          </p:cNvPr>
          <p:cNvPicPr>
            <a:picLocks noChangeAspect="1"/>
          </p:cNvPicPr>
          <p:nvPr/>
        </p:nvPicPr>
        <p:blipFill>
          <a:blip r:embed="rId9"/>
          <a:stretch>
            <a:fillRect/>
          </a:stretch>
        </p:blipFill>
        <p:spPr>
          <a:xfrm>
            <a:off x="7144190" y="3409404"/>
            <a:ext cx="1390650" cy="1657350"/>
          </a:xfrm>
          <a:prstGeom prst="rect">
            <a:avLst/>
          </a:prstGeom>
        </p:spPr>
      </p:pic>
      <p:pic>
        <p:nvPicPr>
          <p:cNvPr id="12" name="Picture 11">
            <a:extLst>
              <a:ext uri="{FF2B5EF4-FFF2-40B4-BE49-F238E27FC236}">
                <a16:creationId xmlns:a16="http://schemas.microsoft.com/office/drawing/2014/main" id="{4DDDF1A8-776B-4584-BBCE-0F288E35EA38}"/>
              </a:ext>
            </a:extLst>
          </p:cNvPr>
          <p:cNvPicPr>
            <a:picLocks noChangeAspect="1"/>
          </p:cNvPicPr>
          <p:nvPr/>
        </p:nvPicPr>
        <p:blipFill>
          <a:blip r:embed="rId10"/>
          <a:stretch>
            <a:fillRect/>
          </a:stretch>
        </p:blipFill>
        <p:spPr>
          <a:xfrm>
            <a:off x="8896643" y="3704679"/>
            <a:ext cx="2895600" cy="1362075"/>
          </a:xfrm>
          <a:prstGeom prst="rect">
            <a:avLst/>
          </a:prstGeom>
        </p:spPr>
      </p:pic>
      <p:pic>
        <p:nvPicPr>
          <p:cNvPr id="13" name="Picture 12">
            <a:extLst>
              <a:ext uri="{FF2B5EF4-FFF2-40B4-BE49-F238E27FC236}">
                <a16:creationId xmlns:a16="http://schemas.microsoft.com/office/drawing/2014/main" id="{BEE2D937-5BD5-4558-80F4-A3EB9A5D515B}"/>
              </a:ext>
            </a:extLst>
          </p:cNvPr>
          <p:cNvPicPr>
            <a:picLocks noChangeAspect="1"/>
          </p:cNvPicPr>
          <p:nvPr/>
        </p:nvPicPr>
        <p:blipFill>
          <a:blip r:embed="rId11"/>
          <a:stretch>
            <a:fillRect/>
          </a:stretch>
        </p:blipFill>
        <p:spPr>
          <a:xfrm>
            <a:off x="234755" y="3576616"/>
            <a:ext cx="1790700" cy="1322925"/>
          </a:xfrm>
          <a:prstGeom prst="rect">
            <a:avLst/>
          </a:prstGeom>
        </p:spPr>
      </p:pic>
      <p:pic>
        <p:nvPicPr>
          <p:cNvPr id="14" name="Picture 13">
            <a:extLst>
              <a:ext uri="{FF2B5EF4-FFF2-40B4-BE49-F238E27FC236}">
                <a16:creationId xmlns:a16="http://schemas.microsoft.com/office/drawing/2014/main" id="{080A5D34-6A1F-43C1-B8DD-30B73ED89964}"/>
              </a:ext>
            </a:extLst>
          </p:cNvPr>
          <p:cNvPicPr>
            <a:picLocks noChangeAspect="1"/>
          </p:cNvPicPr>
          <p:nvPr/>
        </p:nvPicPr>
        <p:blipFill>
          <a:blip r:embed="rId12"/>
          <a:stretch>
            <a:fillRect/>
          </a:stretch>
        </p:blipFill>
        <p:spPr>
          <a:xfrm>
            <a:off x="1108487" y="5032365"/>
            <a:ext cx="1619250" cy="1533525"/>
          </a:xfrm>
          <a:prstGeom prst="rect">
            <a:avLst/>
          </a:prstGeom>
        </p:spPr>
      </p:pic>
      <p:pic>
        <p:nvPicPr>
          <p:cNvPr id="15" name="Picture 14">
            <a:extLst>
              <a:ext uri="{FF2B5EF4-FFF2-40B4-BE49-F238E27FC236}">
                <a16:creationId xmlns:a16="http://schemas.microsoft.com/office/drawing/2014/main" id="{2F616261-76F8-4D73-8E28-AB0FD9B397C7}"/>
              </a:ext>
            </a:extLst>
          </p:cNvPr>
          <p:cNvPicPr>
            <a:picLocks noChangeAspect="1"/>
          </p:cNvPicPr>
          <p:nvPr/>
        </p:nvPicPr>
        <p:blipFill>
          <a:blip r:embed="rId13"/>
          <a:stretch>
            <a:fillRect/>
          </a:stretch>
        </p:blipFill>
        <p:spPr>
          <a:xfrm>
            <a:off x="3358261" y="5373792"/>
            <a:ext cx="2648024" cy="1015680"/>
          </a:xfrm>
          <a:prstGeom prst="rect">
            <a:avLst/>
          </a:prstGeom>
        </p:spPr>
      </p:pic>
      <p:pic>
        <p:nvPicPr>
          <p:cNvPr id="16" name="Picture 15">
            <a:extLst>
              <a:ext uri="{FF2B5EF4-FFF2-40B4-BE49-F238E27FC236}">
                <a16:creationId xmlns:a16="http://schemas.microsoft.com/office/drawing/2014/main" id="{B6135E68-D9F7-4D9D-8A9C-4E27CE416A71}"/>
              </a:ext>
            </a:extLst>
          </p:cNvPr>
          <p:cNvPicPr>
            <a:picLocks noChangeAspect="1"/>
          </p:cNvPicPr>
          <p:nvPr/>
        </p:nvPicPr>
        <p:blipFill>
          <a:blip r:embed="rId14"/>
          <a:stretch>
            <a:fillRect/>
          </a:stretch>
        </p:blipFill>
        <p:spPr>
          <a:xfrm>
            <a:off x="9231753" y="4899541"/>
            <a:ext cx="1781175" cy="1828800"/>
          </a:xfrm>
          <a:prstGeom prst="rect">
            <a:avLst/>
          </a:prstGeom>
        </p:spPr>
      </p:pic>
      <p:pic>
        <p:nvPicPr>
          <p:cNvPr id="17" name="Picture 16">
            <a:extLst>
              <a:ext uri="{FF2B5EF4-FFF2-40B4-BE49-F238E27FC236}">
                <a16:creationId xmlns:a16="http://schemas.microsoft.com/office/drawing/2014/main" id="{4DDC984E-0390-4052-81EF-395332B3DEBC}"/>
              </a:ext>
            </a:extLst>
          </p:cNvPr>
          <p:cNvPicPr>
            <a:picLocks noChangeAspect="1"/>
          </p:cNvPicPr>
          <p:nvPr/>
        </p:nvPicPr>
        <p:blipFill>
          <a:blip r:embed="rId15"/>
          <a:stretch>
            <a:fillRect/>
          </a:stretch>
        </p:blipFill>
        <p:spPr>
          <a:xfrm>
            <a:off x="6552219" y="5410144"/>
            <a:ext cx="2133600" cy="942975"/>
          </a:xfrm>
          <a:prstGeom prst="rect">
            <a:avLst/>
          </a:prstGeom>
        </p:spPr>
      </p:pic>
    </p:spTree>
    <p:extLst>
      <p:ext uri="{BB962C8B-B14F-4D97-AF65-F5344CB8AC3E}">
        <p14:creationId xmlns:p14="http://schemas.microsoft.com/office/powerpoint/2010/main" val="347917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C5F8-4E38-4755-BD1F-33752CAB7DA9}"/>
              </a:ext>
            </a:extLst>
          </p:cNvPr>
          <p:cNvSpPr>
            <a:spLocks noGrp="1"/>
          </p:cNvSpPr>
          <p:nvPr>
            <p:ph type="title"/>
          </p:nvPr>
        </p:nvSpPr>
        <p:spPr/>
        <p:txBody>
          <a:bodyPr>
            <a:normAutofit fontScale="90000"/>
          </a:bodyPr>
          <a:lstStyle/>
          <a:p>
            <a:r>
              <a:rPr lang="en-GB" dirty="0"/>
              <a:t>There are many German words which we use in English. Do you know what these mean? Can you find any others?</a:t>
            </a:r>
          </a:p>
        </p:txBody>
      </p:sp>
      <p:graphicFrame>
        <p:nvGraphicFramePr>
          <p:cNvPr id="4" name="Table 4">
            <a:extLst>
              <a:ext uri="{FF2B5EF4-FFF2-40B4-BE49-F238E27FC236}">
                <a16:creationId xmlns:a16="http://schemas.microsoft.com/office/drawing/2014/main" id="{CC0EB23D-F53F-47C3-A9D3-43561286A8E7}"/>
              </a:ext>
            </a:extLst>
          </p:cNvPr>
          <p:cNvGraphicFramePr>
            <a:graphicFrameLocks noGrp="1"/>
          </p:cNvGraphicFramePr>
          <p:nvPr>
            <p:ph idx="1"/>
          </p:nvPr>
        </p:nvGraphicFramePr>
        <p:xfrm>
          <a:off x="838200" y="1825625"/>
          <a:ext cx="10515600" cy="4820920"/>
        </p:xfrm>
        <a:graphic>
          <a:graphicData uri="http://schemas.openxmlformats.org/drawingml/2006/table">
            <a:tbl>
              <a:tblPr firstRow="1" bandRow="1">
                <a:tableStyleId>{ED083AE6-46FA-4A59-8FB0-9F97EB10719F}</a:tableStyleId>
              </a:tblPr>
              <a:tblGrid>
                <a:gridCol w="5257800">
                  <a:extLst>
                    <a:ext uri="{9D8B030D-6E8A-4147-A177-3AD203B41FA5}">
                      <a16:colId xmlns:a16="http://schemas.microsoft.com/office/drawing/2014/main" val="3895299349"/>
                    </a:ext>
                  </a:extLst>
                </a:gridCol>
                <a:gridCol w="5257800">
                  <a:extLst>
                    <a:ext uri="{9D8B030D-6E8A-4147-A177-3AD203B41FA5}">
                      <a16:colId xmlns:a16="http://schemas.microsoft.com/office/drawing/2014/main" val="2825552282"/>
                    </a:ext>
                  </a:extLst>
                </a:gridCol>
              </a:tblGrid>
              <a:tr h="370840">
                <a:tc>
                  <a:txBody>
                    <a:bodyPr/>
                    <a:lstStyle/>
                    <a:p>
                      <a:r>
                        <a:rPr lang="en-GB" b="0" dirty="0"/>
                        <a:t>Poltergeist</a:t>
                      </a:r>
                    </a:p>
                  </a:txBody>
                  <a:tcPr/>
                </a:tc>
                <a:tc>
                  <a:txBody>
                    <a:bodyPr/>
                    <a:lstStyle/>
                    <a:p>
                      <a:r>
                        <a:rPr lang="en-GB" b="0" dirty="0"/>
                        <a:t>type of ghost</a:t>
                      </a:r>
                    </a:p>
                  </a:txBody>
                  <a:tcPr/>
                </a:tc>
                <a:extLst>
                  <a:ext uri="{0D108BD9-81ED-4DB2-BD59-A6C34878D82A}">
                    <a16:rowId xmlns:a16="http://schemas.microsoft.com/office/drawing/2014/main" val="2235848025"/>
                  </a:ext>
                </a:extLst>
              </a:tr>
              <a:tr h="370840">
                <a:tc>
                  <a:txBody>
                    <a:bodyPr/>
                    <a:lstStyle/>
                    <a:p>
                      <a:r>
                        <a:rPr lang="en-GB" dirty="0"/>
                        <a:t>Rucksack</a:t>
                      </a:r>
                    </a:p>
                  </a:txBody>
                  <a:tcPr/>
                </a:tc>
                <a:tc>
                  <a:txBody>
                    <a:bodyPr/>
                    <a:lstStyle/>
                    <a:p>
                      <a:r>
                        <a:rPr lang="en-GB" dirty="0"/>
                        <a:t>back pack</a:t>
                      </a:r>
                    </a:p>
                  </a:txBody>
                  <a:tcPr/>
                </a:tc>
                <a:extLst>
                  <a:ext uri="{0D108BD9-81ED-4DB2-BD59-A6C34878D82A}">
                    <a16:rowId xmlns:a16="http://schemas.microsoft.com/office/drawing/2014/main" val="3142001843"/>
                  </a:ext>
                </a:extLst>
              </a:tr>
              <a:tr h="370840">
                <a:tc>
                  <a:txBody>
                    <a:bodyPr/>
                    <a:lstStyle/>
                    <a:p>
                      <a:r>
                        <a:rPr lang="en-GB" dirty="0"/>
                        <a:t>Abseil</a:t>
                      </a:r>
                    </a:p>
                  </a:txBody>
                  <a:tcPr/>
                </a:tc>
                <a:tc>
                  <a:txBody>
                    <a:bodyPr/>
                    <a:lstStyle/>
                    <a:p>
                      <a:r>
                        <a:rPr lang="en-GB" dirty="0"/>
                        <a:t>descend by rope</a:t>
                      </a:r>
                    </a:p>
                  </a:txBody>
                  <a:tcPr/>
                </a:tc>
                <a:extLst>
                  <a:ext uri="{0D108BD9-81ED-4DB2-BD59-A6C34878D82A}">
                    <a16:rowId xmlns:a16="http://schemas.microsoft.com/office/drawing/2014/main" val="2450971808"/>
                  </a:ext>
                </a:extLst>
              </a:tr>
              <a:tr h="370840">
                <a:tc>
                  <a:txBody>
                    <a:bodyPr/>
                    <a:lstStyle/>
                    <a:p>
                      <a:r>
                        <a:rPr lang="en-GB" dirty="0"/>
                        <a:t>Delicatessen (</a:t>
                      </a:r>
                      <a:r>
                        <a:rPr lang="en-GB" dirty="0" err="1"/>
                        <a:t>Delikatessen</a:t>
                      </a:r>
                      <a:r>
                        <a:rPr lang="en-GB" dirty="0"/>
                        <a:t>)</a:t>
                      </a:r>
                    </a:p>
                  </a:txBody>
                  <a:tcPr/>
                </a:tc>
                <a:tc>
                  <a:txBody>
                    <a:bodyPr/>
                    <a:lstStyle/>
                    <a:p>
                      <a:r>
                        <a:rPr lang="en-GB" dirty="0"/>
                        <a:t>proper name for a deli</a:t>
                      </a:r>
                    </a:p>
                  </a:txBody>
                  <a:tcPr/>
                </a:tc>
                <a:extLst>
                  <a:ext uri="{0D108BD9-81ED-4DB2-BD59-A6C34878D82A}">
                    <a16:rowId xmlns:a16="http://schemas.microsoft.com/office/drawing/2014/main" val="772760886"/>
                  </a:ext>
                </a:extLst>
              </a:tr>
              <a:tr h="370840">
                <a:tc>
                  <a:txBody>
                    <a:bodyPr/>
                    <a:lstStyle/>
                    <a:p>
                      <a:r>
                        <a:rPr lang="en-GB" dirty="0"/>
                        <a:t>Kindergarten</a:t>
                      </a:r>
                    </a:p>
                  </a:txBody>
                  <a:tcPr/>
                </a:tc>
                <a:tc>
                  <a:txBody>
                    <a:bodyPr/>
                    <a:lstStyle/>
                    <a:p>
                      <a:r>
                        <a:rPr lang="en-GB" dirty="0"/>
                        <a:t>nursery school</a:t>
                      </a:r>
                    </a:p>
                  </a:txBody>
                  <a:tcPr/>
                </a:tc>
                <a:extLst>
                  <a:ext uri="{0D108BD9-81ED-4DB2-BD59-A6C34878D82A}">
                    <a16:rowId xmlns:a16="http://schemas.microsoft.com/office/drawing/2014/main" val="2606321055"/>
                  </a:ext>
                </a:extLst>
              </a:tr>
              <a:tr h="370840">
                <a:tc>
                  <a:txBody>
                    <a:bodyPr/>
                    <a:lstStyle/>
                    <a:p>
                      <a:r>
                        <a:rPr lang="en-GB" dirty="0"/>
                        <a:t>Waltz</a:t>
                      </a:r>
                    </a:p>
                  </a:txBody>
                  <a:tcPr/>
                </a:tc>
                <a:tc>
                  <a:txBody>
                    <a:bodyPr/>
                    <a:lstStyle/>
                    <a:p>
                      <a:r>
                        <a:rPr lang="en-GB" dirty="0"/>
                        <a:t>type of dance</a:t>
                      </a:r>
                    </a:p>
                  </a:txBody>
                  <a:tcPr/>
                </a:tc>
                <a:extLst>
                  <a:ext uri="{0D108BD9-81ED-4DB2-BD59-A6C34878D82A}">
                    <a16:rowId xmlns:a16="http://schemas.microsoft.com/office/drawing/2014/main" val="3658961997"/>
                  </a:ext>
                </a:extLst>
              </a:tr>
              <a:tr h="370840">
                <a:tc>
                  <a:txBody>
                    <a:bodyPr/>
                    <a:lstStyle/>
                    <a:p>
                      <a:r>
                        <a:rPr lang="en-GB" dirty="0" err="1"/>
                        <a:t>Dachsund</a:t>
                      </a:r>
                      <a:endParaRPr lang="en-GB" dirty="0"/>
                    </a:p>
                  </a:txBody>
                  <a:tcPr/>
                </a:tc>
                <a:tc>
                  <a:txBody>
                    <a:bodyPr/>
                    <a:lstStyle/>
                    <a:p>
                      <a:r>
                        <a:rPr lang="en-GB" dirty="0"/>
                        <a:t>breed of dog (sausage dog)</a:t>
                      </a:r>
                    </a:p>
                  </a:txBody>
                  <a:tcPr/>
                </a:tc>
                <a:extLst>
                  <a:ext uri="{0D108BD9-81ED-4DB2-BD59-A6C34878D82A}">
                    <a16:rowId xmlns:a16="http://schemas.microsoft.com/office/drawing/2014/main" val="2097723667"/>
                  </a:ext>
                </a:extLst>
              </a:tr>
              <a:tr h="370840">
                <a:tc>
                  <a:txBody>
                    <a:bodyPr/>
                    <a:lstStyle/>
                    <a:p>
                      <a:r>
                        <a:rPr lang="en-GB" dirty="0"/>
                        <a:t>Eiderdown</a:t>
                      </a:r>
                    </a:p>
                  </a:txBody>
                  <a:tcPr/>
                </a:tc>
                <a:tc>
                  <a:txBody>
                    <a:bodyPr/>
                    <a:lstStyle/>
                    <a:p>
                      <a:r>
                        <a:rPr lang="en-GB" dirty="0"/>
                        <a:t>a type of quilt filled with duck down</a:t>
                      </a:r>
                    </a:p>
                  </a:txBody>
                  <a:tcPr/>
                </a:tc>
                <a:extLst>
                  <a:ext uri="{0D108BD9-81ED-4DB2-BD59-A6C34878D82A}">
                    <a16:rowId xmlns:a16="http://schemas.microsoft.com/office/drawing/2014/main" val="352269210"/>
                  </a:ext>
                </a:extLst>
              </a:tr>
              <a:tr h="370840">
                <a:tc>
                  <a:txBody>
                    <a:bodyPr/>
                    <a:lstStyle/>
                    <a:p>
                      <a:r>
                        <a:rPr lang="en-GB" dirty="0"/>
                        <a:t>Bagel</a:t>
                      </a:r>
                    </a:p>
                  </a:txBody>
                  <a:tcPr/>
                </a:tc>
                <a:tc>
                  <a:txBody>
                    <a:bodyPr/>
                    <a:lstStyle/>
                    <a:p>
                      <a:r>
                        <a:rPr lang="en-GB" dirty="0"/>
                        <a:t>a type of food</a:t>
                      </a:r>
                    </a:p>
                  </a:txBody>
                  <a:tcPr/>
                </a:tc>
                <a:extLst>
                  <a:ext uri="{0D108BD9-81ED-4DB2-BD59-A6C34878D82A}">
                    <a16:rowId xmlns:a16="http://schemas.microsoft.com/office/drawing/2014/main" val="1414050258"/>
                  </a:ext>
                </a:extLst>
              </a:tr>
              <a:tr h="370840">
                <a:tc>
                  <a:txBody>
                    <a:bodyPr/>
                    <a:lstStyle/>
                    <a:p>
                      <a:r>
                        <a:rPr lang="en-GB" dirty="0"/>
                        <a:t>Schnauzer</a:t>
                      </a:r>
                    </a:p>
                  </a:txBody>
                  <a:tcPr/>
                </a:tc>
                <a:tc>
                  <a:txBody>
                    <a:bodyPr/>
                    <a:lstStyle/>
                    <a:p>
                      <a:r>
                        <a:rPr lang="en-GB" dirty="0"/>
                        <a:t>a breed of dog</a:t>
                      </a:r>
                    </a:p>
                  </a:txBody>
                  <a:tcPr/>
                </a:tc>
                <a:extLst>
                  <a:ext uri="{0D108BD9-81ED-4DB2-BD59-A6C34878D82A}">
                    <a16:rowId xmlns:a16="http://schemas.microsoft.com/office/drawing/2014/main" val="616523759"/>
                  </a:ext>
                </a:extLst>
              </a:tr>
              <a:tr h="370840">
                <a:tc>
                  <a:txBody>
                    <a:bodyPr/>
                    <a:lstStyle/>
                    <a:p>
                      <a:r>
                        <a:rPr lang="en-GB" dirty="0"/>
                        <a:t>Knapsack</a:t>
                      </a:r>
                    </a:p>
                  </a:txBody>
                  <a:tcPr/>
                </a:tc>
                <a:tc>
                  <a:txBody>
                    <a:bodyPr/>
                    <a:lstStyle/>
                    <a:p>
                      <a:r>
                        <a:rPr lang="en-GB" dirty="0"/>
                        <a:t>a type of bag</a:t>
                      </a:r>
                    </a:p>
                  </a:txBody>
                  <a:tcPr/>
                </a:tc>
                <a:extLst>
                  <a:ext uri="{0D108BD9-81ED-4DB2-BD59-A6C34878D82A}">
                    <a16:rowId xmlns:a16="http://schemas.microsoft.com/office/drawing/2014/main" val="1245176925"/>
                  </a:ext>
                </a:extLst>
              </a:tr>
              <a:tr h="370840">
                <a:tc>
                  <a:txBody>
                    <a:bodyPr/>
                    <a:lstStyle/>
                    <a:p>
                      <a:r>
                        <a:rPr lang="en-GB" dirty="0"/>
                        <a:t>Hamster</a:t>
                      </a:r>
                    </a:p>
                  </a:txBody>
                  <a:tcPr/>
                </a:tc>
                <a:tc>
                  <a:txBody>
                    <a:bodyPr/>
                    <a:lstStyle/>
                    <a:p>
                      <a:r>
                        <a:rPr lang="en-GB" dirty="0"/>
                        <a:t>small animal</a:t>
                      </a:r>
                    </a:p>
                  </a:txBody>
                  <a:tcPr/>
                </a:tc>
                <a:extLst>
                  <a:ext uri="{0D108BD9-81ED-4DB2-BD59-A6C34878D82A}">
                    <a16:rowId xmlns:a16="http://schemas.microsoft.com/office/drawing/2014/main" val="225931946"/>
                  </a:ext>
                </a:extLst>
              </a:tr>
              <a:tr h="370840">
                <a:tc>
                  <a:txBody>
                    <a:bodyPr/>
                    <a:lstStyle/>
                    <a:p>
                      <a:r>
                        <a:rPr lang="en-GB" dirty="0"/>
                        <a:t>Angst</a:t>
                      </a:r>
                    </a:p>
                  </a:txBody>
                  <a:tcPr/>
                </a:tc>
                <a:tc>
                  <a:txBody>
                    <a:bodyPr/>
                    <a:lstStyle/>
                    <a:p>
                      <a:r>
                        <a:rPr lang="en-GB" dirty="0"/>
                        <a:t>fear/worry</a:t>
                      </a:r>
                    </a:p>
                  </a:txBody>
                  <a:tcPr/>
                </a:tc>
                <a:extLst>
                  <a:ext uri="{0D108BD9-81ED-4DB2-BD59-A6C34878D82A}">
                    <a16:rowId xmlns:a16="http://schemas.microsoft.com/office/drawing/2014/main" val="2259317450"/>
                  </a:ext>
                </a:extLst>
              </a:tr>
            </a:tbl>
          </a:graphicData>
        </a:graphic>
      </p:graphicFrame>
    </p:spTree>
    <p:extLst>
      <p:ext uri="{BB962C8B-B14F-4D97-AF65-F5344CB8AC3E}">
        <p14:creationId xmlns:p14="http://schemas.microsoft.com/office/powerpoint/2010/main" val="356794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BDAA3B0-8F21-452D-A7C5-D27F3BC98F19}"/>
              </a:ext>
            </a:extLst>
          </p:cNvPr>
          <p:cNvSpPr>
            <a:spLocks noGrp="1"/>
          </p:cNvSpPr>
          <p:nvPr>
            <p:ph type="ctrTitle"/>
          </p:nvPr>
        </p:nvSpPr>
        <p:spPr>
          <a:xfrm>
            <a:off x="3045368" y="2043663"/>
            <a:ext cx="6105194" cy="2031055"/>
          </a:xfrm>
        </p:spPr>
        <p:txBody>
          <a:bodyPr>
            <a:normAutofit/>
          </a:bodyPr>
          <a:lstStyle/>
          <a:p>
            <a:r>
              <a:rPr lang="en-GB">
                <a:solidFill>
                  <a:srgbClr val="FFFFFF"/>
                </a:solidFill>
              </a:rPr>
              <a:t>Part 1</a:t>
            </a:r>
          </a:p>
        </p:txBody>
      </p:sp>
      <p:sp>
        <p:nvSpPr>
          <p:cNvPr id="5" name="Subtitle 4">
            <a:extLst>
              <a:ext uri="{FF2B5EF4-FFF2-40B4-BE49-F238E27FC236}">
                <a16:creationId xmlns:a16="http://schemas.microsoft.com/office/drawing/2014/main" id="{85DB52F3-8AB0-4EAC-ABE0-785B153F5C20}"/>
              </a:ext>
            </a:extLst>
          </p:cNvPr>
          <p:cNvSpPr>
            <a:spLocks noGrp="1"/>
          </p:cNvSpPr>
          <p:nvPr>
            <p:ph type="subTitle" idx="1"/>
          </p:nvPr>
        </p:nvSpPr>
        <p:spPr>
          <a:xfrm>
            <a:off x="3045368" y="4074718"/>
            <a:ext cx="6105194" cy="682079"/>
          </a:xfrm>
        </p:spPr>
        <p:txBody>
          <a:bodyPr>
            <a:normAutofit fontScale="85000" lnSpcReduction="20000"/>
          </a:bodyPr>
          <a:lstStyle/>
          <a:p>
            <a:r>
              <a:rPr lang="en-GB" dirty="0" err="1">
                <a:solidFill>
                  <a:srgbClr val="FFFFFF"/>
                </a:solidFill>
              </a:rPr>
              <a:t>Français</a:t>
            </a:r>
            <a:r>
              <a:rPr lang="en-GB" dirty="0">
                <a:solidFill>
                  <a:srgbClr val="FFFFFF"/>
                </a:solidFill>
              </a:rPr>
              <a:t> (French)</a:t>
            </a:r>
          </a:p>
          <a:p>
            <a:r>
              <a:rPr lang="en-GB" dirty="0">
                <a:solidFill>
                  <a:srgbClr val="FFFFFF"/>
                </a:solidFill>
              </a:rPr>
              <a:t>Pronounced a bit like this: </a:t>
            </a:r>
            <a:r>
              <a:rPr lang="en-GB" i="1" dirty="0" err="1">
                <a:solidFill>
                  <a:srgbClr val="FFFFFF"/>
                </a:solidFill>
              </a:rPr>
              <a:t>Fronsay</a:t>
            </a:r>
            <a:endParaRPr lang="en-GB" i="1" dirty="0">
              <a:solidFill>
                <a:srgbClr val="FFFFFF"/>
              </a:solidFill>
            </a:endParaRPr>
          </a:p>
        </p:txBody>
      </p:sp>
    </p:spTree>
    <p:extLst>
      <p:ext uri="{BB962C8B-B14F-4D97-AF65-F5344CB8AC3E}">
        <p14:creationId xmlns:p14="http://schemas.microsoft.com/office/powerpoint/2010/main" val="221449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4F223A-42DD-44CE-83D1-E94793064B9C}"/>
              </a:ext>
            </a:extLst>
          </p:cNvPr>
          <p:cNvPicPr>
            <a:picLocks noGrp="1" noChangeAspect="1"/>
          </p:cNvPicPr>
          <p:nvPr>
            <p:ph idx="1"/>
          </p:nvPr>
        </p:nvPicPr>
        <p:blipFill rotWithShape="1">
          <a:blip r:embed="rId2"/>
          <a:srcRect b="5462"/>
          <a:stretch/>
        </p:blipFill>
        <p:spPr>
          <a:xfrm>
            <a:off x="-43876" y="75546"/>
            <a:ext cx="12191980" cy="6857990"/>
          </a:xfrm>
          <a:prstGeom prst="rect">
            <a:avLst/>
          </a:prstGeom>
        </p:spPr>
      </p:pic>
      <p:sp>
        <p:nvSpPr>
          <p:cNvPr id="6" name="TextBox 5">
            <a:extLst>
              <a:ext uri="{FF2B5EF4-FFF2-40B4-BE49-F238E27FC236}">
                <a16:creationId xmlns:a16="http://schemas.microsoft.com/office/drawing/2014/main" id="{E8388E97-2A99-4603-9008-BB0E243B5672}"/>
              </a:ext>
            </a:extLst>
          </p:cNvPr>
          <p:cNvSpPr txBox="1"/>
          <p:nvPr/>
        </p:nvSpPr>
        <p:spPr>
          <a:xfrm>
            <a:off x="1736035" y="1330518"/>
            <a:ext cx="410817" cy="369332"/>
          </a:xfrm>
          <a:prstGeom prst="rect">
            <a:avLst/>
          </a:prstGeom>
          <a:noFill/>
        </p:spPr>
        <p:txBody>
          <a:bodyPr wrap="square" rtlCol="0">
            <a:spAutoFit/>
          </a:bodyPr>
          <a:lstStyle/>
          <a:p>
            <a:r>
              <a:rPr lang="en-GB" b="1" dirty="0">
                <a:solidFill>
                  <a:schemeClr val="bg1"/>
                </a:solidFill>
              </a:rPr>
              <a:t>1</a:t>
            </a:r>
          </a:p>
        </p:txBody>
      </p:sp>
      <p:sp>
        <p:nvSpPr>
          <p:cNvPr id="32" name="TextBox 31">
            <a:extLst>
              <a:ext uri="{FF2B5EF4-FFF2-40B4-BE49-F238E27FC236}">
                <a16:creationId xmlns:a16="http://schemas.microsoft.com/office/drawing/2014/main" id="{91DD7794-8EAD-448F-AF22-0CAE3E423073}"/>
              </a:ext>
            </a:extLst>
          </p:cNvPr>
          <p:cNvSpPr txBox="1"/>
          <p:nvPr/>
        </p:nvSpPr>
        <p:spPr>
          <a:xfrm>
            <a:off x="5141029" y="1948934"/>
            <a:ext cx="410817" cy="369332"/>
          </a:xfrm>
          <a:prstGeom prst="rect">
            <a:avLst/>
          </a:prstGeom>
          <a:noFill/>
        </p:spPr>
        <p:txBody>
          <a:bodyPr wrap="square" rtlCol="0">
            <a:spAutoFit/>
          </a:bodyPr>
          <a:lstStyle/>
          <a:p>
            <a:r>
              <a:rPr lang="en-GB" b="1" dirty="0">
                <a:solidFill>
                  <a:schemeClr val="bg1"/>
                </a:solidFill>
              </a:rPr>
              <a:t>2</a:t>
            </a:r>
          </a:p>
        </p:txBody>
      </p:sp>
      <p:sp>
        <p:nvSpPr>
          <p:cNvPr id="33" name="TextBox 32">
            <a:extLst>
              <a:ext uri="{FF2B5EF4-FFF2-40B4-BE49-F238E27FC236}">
                <a16:creationId xmlns:a16="http://schemas.microsoft.com/office/drawing/2014/main" id="{120649FE-C432-40E8-960A-F4D1F5CC6B91}"/>
              </a:ext>
            </a:extLst>
          </p:cNvPr>
          <p:cNvSpPr txBox="1"/>
          <p:nvPr/>
        </p:nvSpPr>
        <p:spPr>
          <a:xfrm>
            <a:off x="5890591" y="828666"/>
            <a:ext cx="597163" cy="369332"/>
          </a:xfrm>
          <a:prstGeom prst="rect">
            <a:avLst/>
          </a:prstGeom>
          <a:noFill/>
        </p:spPr>
        <p:txBody>
          <a:bodyPr wrap="square" rtlCol="0">
            <a:spAutoFit/>
          </a:bodyPr>
          <a:lstStyle/>
          <a:p>
            <a:r>
              <a:rPr lang="en-GB" b="1" dirty="0">
                <a:solidFill>
                  <a:schemeClr val="bg1"/>
                </a:solidFill>
              </a:rPr>
              <a:t>3&amp;4</a:t>
            </a:r>
          </a:p>
        </p:txBody>
      </p:sp>
      <p:cxnSp>
        <p:nvCxnSpPr>
          <p:cNvPr id="8" name="Straight Arrow Connector 7">
            <a:extLst>
              <a:ext uri="{FF2B5EF4-FFF2-40B4-BE49-F238E27FC236}">
                <a16:creationId xmlns:a16="http://schemas.microsoft.com/office/drawing/2014/main" id="{6A822441-0F70-4384-97A3-A49836AEB69C}"/>
              </a:ext>
            </a:extLst>
          </p:cNvPr>
          <p:cNvCxnSpPr/>
          <p:nvPr/>
        </p:nvCxnSpPr>
        <p:spPr>
          <a:xfrm>
            <a:off x="5446643" y="2133600"/>
            <a:ext cx="4439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CD3A567-9798-4A23-8A61-1D5437342F11}"/>
              </a:ext>
            </a:extLst>
          </p:cNvPr>
          <p:cNvCxnSpPr>
            <a:cxnSpLocks/>
          </p:cNvCxnSpPr>
          <p:nvPr/>
        </p:nvCxnSpPr>
        <p:spPr>
          <a:xfrm flipH="1">
            <a:off x="6127499" y="1151615"/>
            <a:ext cx="138281" cy="837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5A9BF4-B91D-4B25-9FAC-30A75CA5F1CA}"/>
              </a:ext>
            </a:extLst>
          </p:cNvPr>
          <p:cNvCxnSpPr>
            <a:cxnSpLocks/>
          </p:cNvCxnSpPr>
          <p:nvPr/>
        </p:nvCxnSpPr>
        <p:spPr>
          <a:xfrm flipH="1">
            <a:off x="5936974" y="1158241"/>
            <a:ext cx="57188" cy="6838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384392C-C4C1-4534-B805-13D766578D39}"/>
              </a:ext>
            </a:extLst>
          </p:cNvPr>
          <p:cNvSpPr txBox="1"/>
          <p:nvPr/>
        </p:nvSpPr>
        <p:spPr>
          <a:xfrm>
            <a:off x="5021760" y="2488755"/>
            <a:ext cx="410817" cy="369332"/>
          </a:xfrm>
          <a:prstGeom prst="rect">
            <a:avLst/>
          </a:prstGeom>
          <a:noFill/>
        </p:spPr>
        <p:txBody>
          <a:bodyPr wrap="square" rtlCol="0">
            <a:spAutoFit/>
          </a:bodyPr>
          <a:lstStyle/>
          <a:p>
            <a:r>
              <a:rPr lang="en-GB" b="1" dirty="0">
                <a:solidFill>
                  <a:schemeClr val="bg1"/>
                </a:solidFill>
              </a:rPr>
              <a:t>5</a:t>
            </a:r>
          </a:p>
        </p:txBody>
      </p:sp>
      <p:cxnSp>
        <p:nvCxnSpPr>
          <p:cNvPr id="37" name="Straight Arrow Connector 36">
            <a:extLst>
              <a:ext uri="{FF2B5EF4-FFF2-40B4-BE49-F238E27FC236}">
                <a16:creationId xmlns:a16="http://schemas.microsoft.com/office/drawing/2014/main" id="{BE213E6B-0BBF-4582-9545-42D58AF8D6C5}"/>
              </a:ext>
            </a:extLst>
          </p:cNvPr>
          <p:cNvCxnSpPr>
            <a:cxnSpLocks/>
          </p:cNvCxnSpPr>
          <p:nvPr/>
        </p:nvCxnSpPr>
        <p:spPr>
          <a:xfrm>
            <a:off x="5253672" y="2673421"/>
            <a:ext cx="41494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ED6BEB2-E835-45DC-8DCE-51668CCFAE67}"/>
              </a:ext>
            </a:extLst>
          </p:cNvPr>
          <p:cNvSpPr txBox="1"/>
          <p:nvPr/>
        </p:nvSpPr>
        <p:spPr>
          <a:xfrm>
            <a:off x="6366037" y="2408322"/>
            <a:ext cx="410817" cy="369332"/>
          </a:xfrm>
          <a:prstGeom prst="rect">
            <a:avLst/>
          </a:prstGeom>
          <a:noFill/>
        </p:spPr>
        <p:txBody>
          <a:bodyPr wrap="square" rtlCol="0">
            <a:spAutoFit/>
          </a:bodyPr>
          <a:lstStyle/>
          <a:p>
            <a:r>
              <a:rPr lang="en-GB" b="1" dirty="0">
                <a:solidFill>
                  <a:schemeClr val="bg1"/>
                </a:solidFill>
              </a:rPr>
              <a:t>6</a:t>
            </a:r>
          </a:p>
        </p:txBody>
      </p:sp>
      <p:cxnSp>
        <p:nvCxnSpPr>
          <p:cNvPr id="42" name="Straight Arrow Connector 41">
            <a:extLst>
              <a:ext uri="{FF2B5EF4-FFF2-40B4-BE49-F238E27FC236}">
                <a16:creationId xmlns:a16="http://schemas.microsoft.com/office/drawing/2014/main" id="{3BCAFE5B-23E9-4EB1-8AB0-DE08F5AF3F72}"/>
              </a:ext>
            </a:extLst>
          </p:cNvPr>
          <p:cNvCxnSpPr>
            <a:cxnSpLocks/>
          </p:cNvCxnSpPr>
          <p:nvPr/>
        </p:nvCxnSpPr>
        <p:spPr>
          <a:xfrm flipH="1">
            <a:off x="6127499" y="2621304"/>
            <a:ext cx="338744" cy="104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17CA28A-0659-4927-8DAC-DD5F22A15567}"/>
              </a:ext>
            </a:extLst>
          </p:cNvPr>
          <p:cNvSpPr txBox="1"/>
          <p:nvPr/>
        </p:nvSpPr>
        <p:spPr>
          <a:xfrm>
            <a:off x="5346437" y="3093462"/>
            <a:ext cx="410817" cy="369332"/>
          </a:xfrm>
          <a:prstGeom prst="rect">
            <a:avLst/>
          </a:prstGeom>
          <a:noFill/>
        </p:spPr>
        <p:txBody>
          <a:bodyPr wrap="square" rtlCol="0">
            <a:spAutoFit/>
          </a:bodyPr>
          <a:lstStyle/>
          <a:p>
            <a:r>
              <a:rPr lang="en-GB" b="1" dirty="0">
                <a:solidFill>
                  <a:schemeClr val="bg1"/>
                </a:solidFill>
              </a:rPr>
              <a:t>7</a:t>
            </a:r>
          </a:p>
        </p:txBody>
      </p:sp>
      <p:sp>
        <p:nvSpPr>
          <p:cNvPr id="48" name="TextBox 47">
            <a:extLst>
              <a:ext uri="{FF2B5EF4-FFF2-40B4-BE49-F238E27FC236}">
                <a16:creationId xmlns:a16="http://schemas.microsoft.com/office/drawing/2014/main" id="{C217FE6B-C1CE-4362-8D9F-2027202450B3}"/>
              </a:ext>
            </a:extLst>
          </p:cNvPr>
          <p:cNvSpPr txBox="1"/>
          <p:nvPr/>
        </p:nvSpPr>
        <p:spPr>
          <a:xfrm>
            <a:off x="5641297" y="3170525"/>
            <a:ext cx="410817" cy="369332"/>
          </a:xfrm>
          <a:prstGeom prst="rect">
            <a:avLst/>
          </a:prstGeom>
          <a:noFill/>
        </p:spPr>
        <p:txBody>
          <a:bodyPr wrap="square" rtlCol="0">
            <a:spAutoFit/>
          </a:bodyPr>
          <a:lstStyle/>
          <a:p>
            <a:r>
              <a:rPr lang="en-GB" b="1" dirty="0">
                <a:solidFill>
                  <a:schemeClr val="bg1"/>
                </a:solidFill>
              </a:rPr>
              <a:t>8</a:t>
            </a:r>
          </a:p>
        </p:txBody>
      </p:sp>
      <p:sp>
        <p:nvSpPr>
          <p:cNvPr id="49" name="TextBox 48">
            <a:extLst>
              <a:ext uri="{FF2B5EF4-FFF2-40B4-BE49-F238E27FC236}">
                <a16:creationId xmlns:a16="http://schemas.microsoft.com/office/drawing/2014/main" id="{7CFC3B64-5382-4056-9237-BA3403FDF1F7}"/>
              </a:ext>
            </a:extLst>
          </p:cNvPr>
          <p:cNvSpPr txBox="1"/>
          <p:nvPr/>
        </p:nvSpPr>
        <p:spPr>
          <a:xfrm>
            <a:off x="5991230" y="3244334"/>
            <a:ext cx="410817" cy="369332"/>
          </a:xfrm>
          <a:prstGeom prst="rect">
            <a:avLst/>
          </a:prstGeom>
          <a:noFill/>
        </p:spPr>
        <p:txBody>
          <a:bodyPr wrap="square" rtlCol="0">
            <a:spAutoFit/>
          </a:bodyPr>
          <a:lstStyle/>
          <a:p>
            <a:r>
              <a:rPr lang="en-GB" b="1" dirty="0">
                <a:solidFill>
                  <a:schemeClr val="bg1"/>
                </a:solidFill>
              </a:rPr>
              <a:t>9</a:t>
            </a:r>
          </a:p>
        </p:txBody>
      </p:sp>
      <p:sp>
        <p:nvSpPr>
          <p:cNvPr id="50" name="TextBox 49">
            <a:extLst>
              <a:ext uri="{FF2B5EF4-FFF2-40B4-BE49-F238E27FC236}">
                <a16:creationId xmlns:a16="http://schemas.microsoft.com/office/drawing/2014/main" id="{77187A00-D63D-4A88-AFDD-FD72EC63D79B}"/>
              </a:ext>
            </a:extLst>
          </p:cNvPr>
          <p:cNvSpPr txBox="1"/>
          <p:nvPr/>
        </p:nvSpPr>
        <p:spPr>
          <a:xfrm>
            <a:off x="6265780" y="3328055"/>
            <a:ext cx="556977" cy="369332"/>
          </a:xfrm>
          <a:prstGeom prst="rect">
            <a:avLst/>
          </a:prstGeom>
          <a:noFill/>
        </p:spPr>
        <p:txBody>
          <a:bodyPr wrap="square" rtlCol="0">
            <a:spAutoFit/>
          </a:bodyPr>
          <a:lstStyle/>
          <a:p>
            <a:r>
              <a:rPr lang="en-GB" b="1" dirty="0">
                <a:solidFill>
                  <a:schemeClr val="bg1"/>
                </a:solidFill>
              </a:rPr>
              <a:t>10</a:t>
            </a:r>
          </a:p>
        </p:txBody>
      </p:sp>
      <p:sp>
        <p:nvSpPr>
          <p:cNvPr id="51" name="TextBox 50">
            <a:extLst>
              <a:ext uri="{FF2B5EF4-FFF2-40B4-BE49-F238E27FC236}">
                <a16:creationId xmlns:a16="http://schemas.microsoft.com/office/drawing/2014/main" id="{2D5FAE3D-A696-486F-9570-EA686EEF05D8}"/>
              </a:ext>
            </a:extLst>
          </p:cNvPr>
          <p:cNvSpPr txBox="1"/>
          <p:nvPr/>
        </p:nvSpPr>
        <p:spPr>
          <a:xfrm>
            <a:off x="6402047" y="4159061"/>
            <a:ext cx="556977" cy="369332"/>
          </a:xfrm>
          <a:prstGeom prst="rect">
            <a:avLst/>
          </a:prstGeom>
          <a:noFill/>
        </p:spPr>
        <p:txBody>
          <a:bodyPr wrap="square" rtlCol="0">
            <a:spAutoFit/>
          </a:bodyPr>
          <a:lstStyle/>
          <a:p>
            <a:r>
              <a:rPr lang="en-GB" b="1" dirty="0">
                <a:solidFill>
                  <a:schemeClr val="bg1"/>
                </a:solidFill>
              </a:rPr>
              <a:t>13</a:t>
            </a:r>
          </a:p>
        </p:txBody>
      </p:sp>
      <p:sp>
        <p:nvSpPr>
          <p:cNvPr id="52" name="TextBox 51">
            <a:extLst>
              <a:ext uri="{FF2B5EF4-FFF2-40B4-BE49-F238E27FC236}">
                <a16:creationId xmlns:a16="http://schemas.microsoft.com/office/drawing/2014/main" id="{842E0F92-FEB2-4968-9AF0-D1EC6E865A61}"/>
              </a:ext>
            </a:extLst>
          </p:cNvPr>
          <p:cNvSpPr txBox="1"/>
          <p:nvPr/>
        </p:nvSpPr>
        <p:spPr>
          <a:xfrm>
            <a:off x="6661232" y="2864011"/>
            <a:ext cx="556977" cy="369332"/>
          </a:xfrm>
          <a:prstGeom prst="rect">
            <a:avLst/>
          </a:prstGeom>
          <a:noFill/>
        </p:spPr>
        <p:txBody>
          <a:bodyPr wrap="square" rtlCol="0">
            <a:spAutoFit/>
          </a:bodyPr>
          <a:lstStyle/>
          <a:p>
            <a:r>
              <a:rPr lang="en-GB" b="1" dirty="0">
                <a:solidFill>
                  <a:schemeClr val="bg1"/>
                </a:solidFill>
              </a:rPr>
              <a:t>11</a:t>
            </a:r>
          </a:p>
        </p:txBody>
      </p:sp>
      <p:sp>
        <p:nvSpPr>
          <p:cNvPr id="53" name="TextBox 52">
            <a:extLst>
              <a:ext uri="{FF2B5EF4-FFF2-40B4-BE49-F238E27FC236}">
                <a16:creationId xmlns:a16="http://schemas.microsoft.com/office/drawing/2014/main" id="{73F2F909-95D8-416B-BAC0-B3F800FE9BE3}"/>
              </a:ext>
            </a:extLst>
          </p:cNvPr>
          <p:cNvSpPr txBox="1"/>
          <p:nvPr/>
        </p:nvSpPr>
        <p:spPr>
          <a:xfrm>
            <a:off x="6307817" y="3695017"/>
            <a:ext cx="556977" cy="369332"/>
          </a:xfrm>
          <a:prstGeom prst="rect">
            <a:avLst/>
          </a:prstGeom>
          <a:noFill/>
        </p:spPr>
        <p:txBody>
          <a:bodyPr wrap="square" rtlCol="0">
            <a:spAutoFit/>
          </a:bodyPr>
          <a:lstStyle/>
          <a:p>
            <a:r>
              <a:rPr lang="en-GB" b="1" dirty="0">
                <a:solidFill>
                  <a:schemeClr val="bg1"/>
                </a:solidFill>
              </a:rPr>
              <a:t>12</a:t>
            </a:r>
          </a:p>
        </p:txBody>
      </p:sp>
      <p:sp>
        <p:nvSpPr>
          <p:cNvPr id="54" name="TextBox 53">
            <a:extLst>
              <a:ext uri="{FF2B5EF4-FFF2-40B4-BE49-F238E27FC236}">
                <a16:creationId xmlns:a16="http://schemas.microsoft.com/office/drawing/2014/main" id="{FB2494FC-AAE4-496C-B527-50F5DB0AC559}"/>
              </a:ext>
            </a:extLst>
          </p:cNvPr>
          <p:cNvSpPr txBox="1"/>
          <p:nvPr/>
        </p:nvSpPr>
        <p:spPr>
          <a:xfrm>
            <a:off x="4710115" y="3310039"/>
            <a:ext cx="556977" cy="369332"/>
          </a:xfrm>
          <a:prstGeom prst="rect">
            <a:avLst/>
          </a:prstGeom>
          <a:noFill/>
        </p:spPr>
        <p:txBody>
          <a:bodyPr wrap="square" rtlCol="0">
            <a:spAutoFit/>
          </a:bodyPr>
          <a:lstStyle/>
          <a:p>
            <a:r>
              <a:rPr lang="en-GB" b="1" dirty="0">
                <a:solidFill>
                  <a:schemeClr val="bg1"/>
                </a:solidFill>
              </a:rPr>
              <a:t>14</a:t>
            </a:r>
          </a:p>
        </p:txBody>
      </p:sp>
      <p:sp>
        <p:nvSpPr>
          <p:cNvPr id="55" name="TextBox 54">
            <a:extLst>
              <a:ext uri="{FF2B5EF4-FFF2-40B4-BE49-F238E27FC236}">
                <a16:creationId xmlns:a16="http://schemas.microsoft.com/office/drawing/2014/main" id="{1B239474-EA33-4D00-81C9-3F1DF7779EF3}"/>
              </a:ext>
            </a:extLst>
          </p:cNvPr>
          <p:cNvSpPr txBox="1"/>
          <p:nvPr/>
        </p:nvSpPr>
        <p:spPr>
          <a:xfrm>
            <a:off x="4694750" y="3613666"/>
            <a:ext cx="556977" cy="369332"/>
          </a:xfrm>
          <a:prstGeom prst="rect">
            <a:avLst/>
          </a:prstGeom>
          <a:noFill/>
        </p:spPr>
        <p:txBody>
          <a:bodyPr wrap="square" rtlCol="0">
            <a:spAutoFit/>
          </a:bodyPr>
          <a:lstStyle/>
          <a:p>
            <a:r>
              <a:rPr lang="en-GB" b="1" dirty="0">
                <a:solidFill>
                  <a:schemeClr val="bg1"/>
                </a:solidFill>
              </a:rPr>
              <a:t>15</a:t>
            </a:r>
          </a:p>
        </p:txBody>
      </p:sp>
      <p:sp>
        <p:nvSpPr>
          <p:cNvPr id="56" name="TextBox 55">
            <a:extLst>
              <a:ext uri="{FF2B5EF4-FFF2-40B4-BE49-F238E27FC236}">
                <a16:creationId xmlns:a16="http://schemas.microsoft.com/office/drawing/2014/main" id="{7832F0C8-CF86-4AC5-B376-274D38F044FC}"/>
              </a:ext>
            </a:extLst>
          </p:cNvPr>
          <p:cNvSpPr txBox="1"/>
          <p:nvPr/>
        </p:nvSpPr>
        <p:spPr>
          <a:xfrm>
            <a:off x="5084320" y="3860756"/>
            <a:ext cx="556977" cy="369332"/>
          </a:xfrm>
          <a:prstGeom prst="rect">
            <a:avLst/>
          </a:prstGeom>
          <a:noFill/>
        </p:spPr>
        <p:txBody>
          <a:bodyPr wrap="square" rtlCol="0">
            <a:spAutoFit/>
          </a:bodyPr>
          <a:lstStyle/>
          <a:p>
            <a:r>
              <a:rPr lang="en-GB" b="1" dirty="0">
                <a:solidFill>
                  <a:schemeClr val="bg1"/>
                </a:solidFill>
              </a:rPr>
              <a:t>16</a:t>
            </a:r>
          </a:p>
        </p:txBody>
      </p:sp>
      <p:sp>
        <p:nvSpPr>
          <p:cNvPr id="57" name="TextBox 56">
            <a:extLst>
              <a:ext uri="{FF2B5EF4-FFF2-40B4-BE49-F238E27FC236}">
                <a16:creationId xmlns:a16="http://schemas.microsoft.com/office/drawing/2014/main" id="{31811E74-73C0-4D6F-90D7-14376F37CB4D}"/>
              </a:ext>
            </a:extLst>
          </p:cNvPr>
          <p:cNvSpPr txBox="1"/>
          <p:nvPr/>
        </p:nvSpPr>
        <p:spPr>
          <a:xfrm>
            <a:off x="5357577" y="4106127"/>
            <a:ext cx="556977" cy="369332"/>
          </a:xfrm>
          <a:prstGeom prst="rect">
            <a:avLst/>
          </a:prstGeom>
          <a:noFill/>
        </p:spPr>
        <p:txBody>
          <a:bodyPr wrap="square" rtlCol="0">
            <a:spAutoFit/>
          </a:bodyPr>
          <a:lstStyle/>
          <a:p>
            <a:r>
              <a:rPr lang="en-GB" b="1" dirty="0">
                <a:solidFill>
                  <a:schemeClr val="bg1"/>
                </a:solidFill>
              </a:rPr>
              <a:t>17</a:t>
            </a:r>
          </a:p>
        </p:txBody>
      </p:sp>
      <p:sp>
        <p:nvSpPr>
          <p:cNvPr id="58" name="TextBox 57">
            <a:extLst>
              <a:ext uri="{FF2B5EF4-FFF2-40B4-BE49-F238E27FC236}">
                <a16:creationId xmlns:a16="http://schemas.microsoft.com/office/drawing/2014/main" id="{2E1F5AAB-D67D-4486-9B4D-1C301C9AA62B}"/>
              </a:ext>
            </a:extLst>
          </p:cNvPr>
          <p:cNvSpPr txBox="1"/>
          <p:nvPr/>
        </p:nvSpPr>
        <p:spPr>
          <a:xfrm>
            <a:off x="7412093" y="4898437"/>
            <a:ext cx="556977" cy="369332"/>
          </a:xfrm>
          <a:prstGeom prst="rect">
            <a:avLst/>
          </a:prstGeom>
          <a:noFill/>
        </p:spPr>
        <p:txBody>
          <a:bodyPr wrap="square" rtlCol="0">
            <a:spAutoFit/>
          </a:bodyPr>
          <a:lstStyle/>
          <a:p>
            <a:r>
              <a:rPr lang="en-GB" b="1" dirty="0">
                <a:solidFill>
                  <a:schemeClr val="bg1"/>
                </a:solidFill>
              </a:rPr>
              <a:t>18</a:t>
            </a:r>
          </a:p>
        </p:txBody>
      </p:sp>
      <p:sp>
        <p:nvSpPr>
          <p:cNvPr id="59" name="TextBox 58">
            <a:extLst>
              <a:ext uri="{FF2B5EF4-FFF2-40B4-BE49-F238E27FC236}">
                <a16:creationId xmlns:a16="http://schemas.microsoft.com/office/drawing/2014/main" id="{9B47B140-064E-4687-ABC4-A62D69BC2C9D}"/>
              </a:ext>
            </a:extLst>
          </p:cNvPr>
          <p:cNvSpPr txBox="1"/>
          <p:nvPr/>
        </p:nvSpPr>
        <p:spPr>
          <a:xfrm>
            <a:off x="9464106" y="3216691"/>
            <a:ext cx="556977" cy="646331"/>
          </a:xfrm>
          <a:prstGeom prst="rect">
            <a:avLst/>
          </a:prstGeom>
          <a:noFill/>
        </p:spPr>
        <p:txBody>
          <a:bodyPr wrap="square" rtlCol="0">
            <a:spAutoFit/>
          </a:bodyPr>
          <a:lstStyle/>
          <a:p>
            <a:r>
              <a:rPr lang="en-GB" b="1" dirty="0">
                <a:solidFill>
                  <a:schemeClr val="bg1"/>
                </a:solidFill>
              </a:rPr>
              <a:t>19</a:t>
            </a:r>
          </a:p>
          <a:p>
            <a:r>
              <a:rPr lang="en-GB" b="1" dirty="0">
                <a:solidFill>
                  <a:schemeClr val="bg1"/>
                </a:solidFill>
              </a:rPr>
              <a:t>20</a:t>
            </a:r>
          </a:p>
        </p:txBody>
      </p:sp>
      <p:sp>
        <p:nvSpPr>
          <p:cNvPr id="60" name="TextBox 59">
            <a:extLst>
              <a:ext uri="{FF2B5EF4-FFF2-40B4-BE49-F238E27FC236}">
                <a16:creationId xmlns:a16="http://schemas.microsoft.com/office/drawing/2014/main" id="{B83E137C-30B0-4167-8C17-80ECB5F2728C}"/>
              </a:ext>
            </a:extLst>
          </p:cNvPr>
          <p:cNvSpPr txBox="1"/>
          <p:nvPr/>
        </p:nvSpPr>
        <p:spPr>
          <a:xfrm>
            <a:off x="3240635" y="2939674"/>
            <a:ext cx="556977" cy="369332"/>
          </a:xfrm>
          <a:prstGeom prst="rect">
            <a:avLst/>
          </a:prstGeom>
          <a:noFill/>
        </p:spPr>
        <p:txBody>
          <a:bodyPr wrap="square" rtlCol="0">
            <a:spAutoFit/>
          </a:bodyPr>
          <a:lstStyle/>
          <a:p>
            <a:r>
              <a:rPr lang="en-GB" b="1" dirty="0">
                <a:solidFill>
                  <a:schemeClr val="bg1"/>
                </a:solidFill>
              </a:rPr>
              <a:t>21</a:t>
            </a:r>
          </a:p>
        </p:txBody>
      </p:sp>
      <p:cxnSp>
        <p:nvCxnSpPr>
          <p:cNvPr id="61" name="Straight Arrow Connector 60">
            <a:extLst>
              <a:ext uri="{FF2B5EF4-FFF2-40B4-BE49-F238E27FC236}">
                <a16:creationId xmlns:a16="http://schemas.microsoft.com/office/drawing/2014/main" id="{CE8D70C9-C4A0-4481-8B6B-6871BFEF42A6}"/>
              </a:ext>
            </a:extLst>
          </p:cNvPr>
          <p:cNvCxnSpPr>
            <a:cxnSpLocks/>
          </p:cNvCxnSpPr>
          <p:nvPr/>
        </p:nvCxnSpPr>
        <p:spPr>
          <a:xfrm>
            <a:off x="5044647" y="3496361"/>
            <a:ext cx="262117" cy="163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099BB19-35C2-4829-AFF1-9AD084552A6E}"/>
              </a:ext>
            </a:extLst>
          </p:cNvPr>
          <p:cNvCxnSpPr>
            <a:cxnSpLocks/>
          </p:cNvCxnSpPr>
          <p:nvPr/>
        </p:nvCxnSpPr>
        <p:spPr>
          <a:xfrm flipV="1">
            <a:off x="5044647" y="3698125"/>
            <a:ext cx="392058" cy="1002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92EB408-5F87-4D2B-B48D-DD491815C1B4}"/>
              </a:ext>
            </a:extLst>
          </p:cNvPr>
          <p:cNvCxnSpPr>
            <a:cxnSpLocks/>
          </p:cNvCxnSpPr>
          <p:nvPr/>
        </p:nvCxnSpPr>
        <p:spPr>
          <a:xfrm flipV="1">
            <a:off x="5388958" y="3879683"/>
            <a:ext cx="223014" cy="1381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6963920-175F-4794-A391-BFBDA5172FD0}"/>
              </a:ext>
            </a:extLst>
          </p:cNvPr>
          <p:cNvCxnSpPr>
            <a:cxnSpLocks/>
          </p:cNvCxnSpPr>
          <p:nvPr/>
        </p:nvCxnSpPr>
        <p:spPr>
          <a:xfrm flipV="1">
            <a:off x="5620880" y="3628178"/>
            <a:ext cx="136374" cy="5308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FDE2-A3F3-46C6-BEA7-AB571D2E4ED9}"/>
              </a:ext>
            </a:extLst>
          </p:cNvPr>
          <p:cNvSpPr>
            <a:spLocks noGrp="1"/>
          </p:cNvSpPr>
          <p:nvPr>
            <p:ph type="title"/>
          </p:nvPr>
        </p:nvSpPr>
        <p:spPr>
          <a:solidFill>
            <a:schemeClr val="tx1">
              <a:lumMod val="65000"/>
              <a:lumOff val="35000"/>
            </a:schemeClr>
          </a:solidFill>
        </p:spPr>
        <p:txBody>
          <a:bodyPr/>
          <a:lstStyle/>
          <a:p>
            <a:r>
              <a:rPr lang="en-GB" dirty="0">
                <a:solidFill>
                  <a:schemeClr val="bg1"/>
                </a:solidFill>
              </a:rPr>
              <a:t>Francophone (French-speaking) countries</a:t>
            </a:r>
            <a:br>
              <a:rPr lang="en-GB" dirty="0">
                <a:solidFill>
                  <a:schemeClr val="bg1"/>
                </a:solidFill>
              </a:rPr>
            </a:br>
            <a:r>
              <a:rPr lang="en-GB" dirty="0">
                <a:solidFill>
                  <a:schemeClr val="bg1"/>
                </a:solidFill>
              </a:rPr>
              <a:t>Type the names of the countries here:</a:t>
            </a:r>
          </a:p>
        </p:txBody>
      </p:sp>
      <p:graphicFrame>
        <p:nvGraphicFramePr>
          <p:cNvPr id="7" name="Table 7">
            <a:extLst>
              <a:ext uri="{FF2B5EF4-FFF2-40B4-BE49-F238E27FC236}">
                <a16:creationId xmlns:a16="http://schemas.microsoft.com/office/drawing/2014/main" id="{E96B8B3C-B88F-43C7-B9A1-06501306A1EE}"/>
              </a:ext>
            </a:extLst>
          </p:cNvPr>
          <p:cNvGraphicFramePr>
            <a:graphicFrameLocks noGrp="1"/>
          </p:cNvGraphicFramePr>
          <p:nvPr>
            <p:extLst>
              <p:ext uri="{D42A27DB-BD31-4B8C-83A1-F6EECF244321}">
                <p14:modId xmlns:p14="http://schemas.microsoft.com/office/powerpoint/2010/main" val="1967376175"/>
              </p:ext>
            </p:extLst>
          </p:nvPr>
        </p:nvGraphicFramePr>
        <p:xfrm>
          <a:off x="1128643" y="1974574"/>
          <a:ext cx="9934714" cy="4333455"/>
        </p:xfrm>
        <a:graphic>
          <a:graphicData uri="http://schemas.openxmlformats.org/drawingml/2006/table">
            <a:tbl>
              <a:tblPr firstRow="1" bandRow="1">
                <a:tableStyleId>{BC89EF96-8CEA-46FF-86C4-4CE0E7609802}</a:tableStyleId>
              </a:tblPr>
              <a:tblGrid>
                <a:gridCol w="4967357">
                  <a:extLst>
                    <a:ext uri="{9D8B030D-6E8A-4147-A177-3AD203B41FA5}">
                      <a16:colId xmlns:a16="http://schemas.microsoft.com/office/drawing/2014/main" val="3085673611"/>
                    </a:ext>
                  </a:extLst>
                </a:gridCol>
                <a:gridCol w="4967357">
                  <a:extLst>
                    <a:ext uri="{9D8B030D-6E8A-4147-A177-3AD203B41FA5}">
                      <a16:colId xmlns:a16="http://schemas.microsoft.com/office/drawing/2014/main" val="1405707607"/>
                    </a:ext>
                  </a:extLst>
                </a:gridCol>
              </a:tblGrid>
              <a:tr h="373535">
                <a:tc>
                  <a:txBody>
                    <a:bodyPr/>
                    <a:lstStyle/>
                    <a:p>
                      <a:r>
                        <a:rPr lang="en-GB" b="0" dirty="0"/>
                        <a:t>1</a:t>
                      </a:r>
                    </a:p>
                  </a:txBody>
                  <a:tcPr/>
                </a:tc>
                <a:tc>
                  <a:txBody>
                    <a:bodyPr/>
                    <a:lstStyle/>
                    <a:p>
                      <a:r>
                        <a:rPr lang="en-GB" b="0" dirty="0"/>
                        <a:t>11</a:t>
                      </a:r>
                    </a:p>
                  </a:txBody>
                  <a:tcPr/>
                </a:tc>
                <a:extLst>
                  <a:ext uri="{0D108BD9-81ED-4DB2-BD59-A6C34878D82A}">
                    <a16:rowId xmlns:a16="http://schemas.microsoft.com/office/drawing/2014/main" val="3654539948"/>
                  </a:ext>
                </a:extLst>
              </a:tr>
              <a:tr h="395992">
                <a:tc>
                  <a:txBody>
                    <a:bodyPr/>
                    <a:lstStyle/>
                    <a:p>
                      <a:r>
                        <a:rPr lang="en-GB" dirty="0"/>
                        <a:t>2</a:t>
                      </a:r>
                    </a:p>
                  </a:txBody>
                  <a:tcPr/>
                </a:tc>
                <a:tc>
                  <a:txBody>
                    <a:bodyPr/>
                    <a:lstStyle/>
                    <a:p>
                      <a:r>
                        <a:rPr lang="en-GB" dirty="0"/>
                        <a:t>12</a:t>
                      </a:r>
                    </a:p>
                  </a:txBody>
                  <a:tcPr/>
                </a:tc>
                <a:extLst>
                  <a:ext uri="{0D108BD9-81ED-4DB2-BD59-A6C34878D82A}">
                    <a16:rowId xmlns:a16="http://schemas.microsoft.com/office/drawing/2014/main" val="2514545072"/>
                  </a:ext>
                </a:extLst>
              </a:tr>
              <a:tr h="395992">
                <a:tc>
                  <a:txBody>
                    <a:bodyPr/>
                    <a:lstStyle/>
                    <a:p>
                      <a:r>
                        <a:rPr lang="en-GB" dirty="0"/>
                        <a:t>3</a:t>
                      </a:r>
                    </a:p>
                  </a:txBody>
                  <a:tcPr/>
                </a:tc>
                <a:tc>
                  <a:txBody>
                    <a:bodyPr/>
                    <a:lstStyle/>
                    <a:p>
                      <a:r>
                        <a:rPr lang="en-GB" dirty="0"/>
                        <a:t>13</a:t>
                      </a:r>
                    </a:p>
                  </a:txBody>
                  <a:tcPr/>
                </a:tc>
                <a:extLst>
                  <a:ext uri="{0D108BD9-81ED-4DB2-BD59-A6C34878D82A}">
                    <a16:rowId xmlns:a16="http://schemas.microsoft.com/office/drawing/2014/main" val="822768894"/>
                  </a:ext>
                </a:extLst>
              </a:tr>
              <a:tr h="395992">
                <a:tc>
                  <a:txBody>
                    <a:bodyPr/>
                    <a:lstStyle/>
                    <a:p>
                      <a:r>
                        <a:rPr lang="en-GB" dirty="0"/>
                        <a:t>4</a:t>
                      </a:r>
                    </a:p>
                  </a:txBody>
                  <a:tcPr/>
                </a:tc>
                <a:tc>
                  <a:txBody>
                    <a:bodyPr/>
                    <a:lstStyle/>
                    <a:p>
                      <a:r>
                        <a:rPr lang="en-GB" dirty="0"/>
                        <a:t>14</a:t>
                      </a:r>
                    </a:p>
                  </a:txBody>
                  <a:tcPr/>
                </a:tc>
                <a:extLst>
                  <a:ext uri="{0D108BD9-81ED-4DB2-BD59-A6C34878D82A}">
                    <a16:rowId xmlns:a16="http://schemas.microsoft.com/office/drawing/2014/main" val="183872515"/>
                  </a:ext>
                </a:extLst>
              </a:tr>
              <a:tr h="395992">
                <a:tc>
                  <a:txBody>
                    <a:bodyPr/>
                    <a:lstStyle/>
                    <a:p>
                      <a:r>
                        <a:rPr lang="en-GB" dirty="0"/>
                        <a:t>5</a:t>
                      </a:r>
                    </a:p>
                  </a:txBody>
                  <a:tcPr/>
                </a:tc>
                <a:tc>
                  <a:txBody>
                    <a:bodyPr/>
                    <a:lstStyle/>
                    <a:p>
                      <a:r>
                        <a:rPr lang="en-GB" dirty="0"/>
                        <a:t>15</a:t>
                      </a:r>
                    </a:p>
                  </a:txBody>
                  <a:tcPr/>
                </a:tc>
                <a:extLst>
                  <a:ext uri="{0D108BD9-81ED-4DB2-BD59-A6C34878D82A}">
                    <a16:rowId xmlns:a16="http://schemas.microsoft.com/office/drawing/2014/main" val="1820153570"/>
                  </a:ext>
                </a:extLst>
              </a:tr>
              <a:tr h="395992">
                <a:tc>
                  <a:txBody>
                    <a:bodyPr/>
                    <a:lstStyle/>
                    <a:p>
                      <a:r>
                        <a:rPr lang="en-GB" dirty="0"/>
                        <a:t>6</a:t>
                      </a:r>
                    </a:p>
                  </a:txBody>
                  <a:tcPr/>
                </a:tc>
                <a:tc>
                  <a:txBody>
                    <a:bodyPr/>
                    <a:lstStyle/>
                    <a:p>
                      <a:r>
                        <a:rPr lang="en-GB" dirty="0"/>
                        <a:t>16</a:t>
                      </a:r>
                    </a:p>
                  </a:txBody>
                  <a:tcPr/>
                </a:tc>
                <a:extLst>
                  <a:ext uri="{0D108BD9-81ED-4DB2-BD59-A6C34878D82A}">
                    <a16:rowId xmlns:a16="http://schemas.microsoft.com/office/drawing/2014/main" val="605237926"/>
                  </a:ext>
                </a:extLst>
              </a:tr>
              <a:tr h="395992">
                <a:tc>
                  <a:txBody>
                    <a:bodyPr/>
                    <a:lstStyle/>
                    <a:p>
                      <a:r>
                        <a:rPr lang="en-GB" dirty="0"/>
                        <a:t>7</a:t>
                      </a:r>
                    </a:p>
                  </a:txBody>
                  <a:tcPr/>
                </a:tc>
                <a:tc>
                  <a:txBody>
                    <a:bodyPr/>
                    <a:lstStyle/>
                    <a:p>
                      <a:r>
                        <a:rPr lang="en-GB" dirty="0"/>
                        <a:t>17</a:t>
                      </a:r>
                    </a:p>
                  </a:txBody>
                  <a:tcPr/>
                </a:tc>
                <a:extLst>
                  <a:ext uri="{0D108BD9-81ED-4DB2-BD59-A6C34878D82A}">
                    <a16:rowId xmlns:a16="http://schemas.microsoft.com/office/drawing/2014/main" val="3732755083"/>
                  </a:ext>
                </a:extLst>
              </a:tr>
              <a:tr h="395992">
                <a:tc>
                  <a:txBody>
                    <a:bodyPr/>
                    <a:lstStyle/>
                    <a:p>
                      <a:r>
                        <a:rPr lang="en-GB" dirty="0"/>
                        <a:t>8</a:t>
                      </a:r>
                    </a:p>
                  </a:txBody>
                  <a:tcPr/>
                </a:tc>
                <a:tc>
                  <a:txBody>
                    <a:bodyPr/>
                    <a:lstStyle/>
                    <a:p>
                      <a:r>
                        <a:rPr lang="en-GB" dirty="0"/>
                        <a:t>18</a:t>
                      </a:r>
                    </a:p>
                  </a:txBody>
                  <a:tcPr/>
                </a:tc>
                <a:extLst>
                  <a:ext uri="{0D108BD9-81ED-4DB2-BD59-A6C34878D82A}">
                    <a16:rowId xmlns:a16="http://schemas.microsoft.com/office/drawing/2014/main" val="841909597"/>
                  </a:ext>
                </a:extLst>
              </a:tr>
              <a:tr h="395992">
                <a:tc>
                  <a:txBody>
                    <a:bodyPr/>
                    <a:lstStyle/>
                    <a:p>
                      <a:r>
                        <a:rPr lang="en-GB" dirty="0"/>
                        <a:t>9</a:t>
                      </a:r>
                    </a:p>
                  </a:txBody>
                  <a:tcPr/>
                </a:tc>
                <a:tc>
                  <a:txBody>
                    <a:bodyPr/>
                    <a:lstStyle/>
                    <a:p>
                      <a:r>
                        <a:rPr lang="en-GB" dirty="0"/>
                        <a:t>19</a:t>
                      </a:r>
                    </a:p>
                  </a:txBody>
                  <a:tcPr/>
                </a:tc>
                <a:extLst>
                  <a:ext uri="{0D108BD9-81ED-4DB2-BD59-A6C34878D82A}">
                    <a16:rowId xmlns:a16="http://schemas.microsoft.com/office/drawing/2014/main" val="554334251"/>
                  </a:ext>
                </a:extLst>
              </a:tr>
              <a:tr h="395992">
                <a:tc>
                  <a:txBody>
                    <a:bodyPr/>
                    <a:lstStyle/>
                    <a:p>
                      <a:r>
                        <a:rPr lang="en-GB" dirty="0"/>
                        <a:t>10</a:t>
                      </a:r>
                    </a:p>
                  </a:txBody>
                  <a:tcPr/>
                </a:tc>
                <a:tc>
                  <a:txBody>
                    <a:bodyPr/>
                    <a:lstStyle/>
                    <a:p>
                      <a:r>
                        <a:rPr lang="en-GB" dirty="0"/>
                        <a:t>20</a:t>
                      </a:r>
                    </a:p>
                  </a:txBody>
                  <a:tcPr/>
                </a:tc>
                <a:extLst>
                  <a:ext uri="{0D108BD9-81ED-4DB2-BD59-A6C34878D82A}">
                    <a16:rowId xmlns:a16="http://schemas.microsoft.com/office/drawing/2014/main" val="4062055815"/>
                  </a:ext>
                </a:extLst>
              </a:tr>
              <a:tr h="395992">
                <a:tc>
                  <a:txBody>
                    <a:bodyPr/>
                    <a:lstStyle/>
                    <a:p>
                      <a:endParaRPr lang="en-GB"/>
                    </a:p>
                  </a:txBody>
                  <a:tcPr/>
                </a:tc>
                <a:tc>
                  <a:txBody>
                    <a:bodyPr/>
                    <a:lstStyle/>
                    <a:p>
                      <a:r>
                        <a:rPr lang="en-GB" dirty="0"/>
                        <a:t>21</a:t>
                      </a:r>
                    </a:p>
                  </a:txBody>
                  <a:tcPr/>
                </a:tc>
                <a:extLst>
                  <a:ext uri="{0D108BD9-81ED-4DB2-BD59-A6C34878D82A}">
                    <a16:rowId xmlns:a16="http://schemas.microsoft.com/office/drawing/2014/main" val="2548166323"/>
                  </a:ext>
                </a:extLst>
              </a:tr>
            </a:tbl>
          </a:graphicData>
        </a:graphic>
      </p:graphicFrame>
    </p:spTree>
    <p:extLst>
      <p:ext uri="{BB962C8B-B14F-4D97-AF65-F5344CB8AC3E}">
        <p14:creationId xmlns:p14="http://schemas.microsoft.com/office/powerpoint/2010/main" val="152676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flag&#10;&#10;Description automatically generated">
            <a:extLst>
              <a:ext uri="{FF2B5EF4-FFF2-40B4-BE49-F238E27FC236}">
                <a16:creationId xmlns:a16="http://schemas.microsoft.com/office/drawing/2014/main" id="{32919A29-50E4-4827-89AF-04C82D1E8133}"/>
              </a:ext>
            </a:extLst>
          </p:cNvPr>
          <p:cNvPicPr>
            <a:picLocks noChangeAspect="1"/>
          </p:cNvPicPr>
          <p:nvPr/>
        </p:nvPicPr>
        <p:blipFill>
          <a:blip r:embed="rId2"/>
          <a:stretch>
            <a:fillRect/>
          </a:stretch>
        </p:blipFill>
        <p:spPr>
          <a:xfrm>
            <a:off x="1448215" y="918546"/>
            <a:ext cx="6774604" cy="4979334"/>
          </a:xfrm>
          <a:prstGeom prst="rect">
            <a:avLst/>
          </a:prstGeom>
        </p:spPr>
      </p:pic>
    </p:spTree>
    <p:extLst>
      <p:ext uri="{BB962C8B-B14F-4D97-AF65-F5344CB8AC3E}">
        <p14:creationId xmlns:p14="http://schemas.microsoft.com/office/powerpoint/2010/main" val="315596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2361D8EA-8779-48DE-9A92-A0F4692F72AB}"/>
              </a:ext>
            </a:extLst>
          </p:cNvPr>
          <p:cNvGraphicFramePr>
            <a:graphicFrameLocks noGrp="1"/>
          </p:cNvGraphicFramePr>
          <p:nvPr>
            <p:extLst>
              <p:ext uri="{D42A27DB-BD31-4B8C-83A1-F6EECF244321}">
                <p14:modId xmlns:p14="http://schemas.microsoft.com/office/powerpoint/2010/main" val="3717404131"/>
              </p:ext>
            </p:extLst>
          </p:nvPr>
        </p:nvGraphicFramePr>
        <p:xfrm>
          <a:off x="1248270" y="643467"/>
          <a:ext cx="9695461" cy="5571076"/>
        </p:xfrm>
        <a:graphic>
          <a:graphicData uri="http://schemas.openxmlformats.org/drawingml/2006/table">
            <a:tbl>
              <a:tblPr firstRow="1" bandRow="1">
                <a:tableStyleId>{5C22544A-7EE6-4342-B048-85BDC9FD1C3A}</a:tableStyleId>
              </a:tblPr>
              <a:tblGrid>
                <a:gridCol w="9695461">
                  <a:extLst>
                    <a:ext uri="{9D8B030D-6E8A-4147-A177-3AD203B41FA5}">
                      <a16:colId xmlns:a16="http://schemas.microsoft.com/office/drawing/2014/main" val="1544002366"/>
                    </a:ext>
                  </a:extLst>
                </a:gridCol>
              </a:tblGrid>
              <a:tr h="561661">
                <a:tc>
                  <a:txBody>
                    <a:bodyPr/>
                    <a:lstStyle/>
                    <a:p>
                      <a:r>
                        <a:rPr lang="en-GB" sz="1500"/>
                        <a:t>Here is a list of words we use in English which we have borrowed from French.</a:t>
                      </a:r>
                    </a:p>
                    <a:p>
                      <a:r>
                        <a:rPr lang="en-GB" sz="1500"/>
                        <a:t>Can you find any more to add to the list?</a:t>
                      </a:r>
                    </a:p>
                  </a:txBody>
                  <a:tcPr marL="75900" marR="75900" marT="37950" marB="37950"/>
                </a:tc>
                <a:extLst>
                  <a:ext uri="{0D108BD9-81ED-4DB2-BD59-A6C34878D82A}">
                    <a16:rowId xmlns:a16="http://schemas.microsoft.com/office/drawing/2014/main" val="1292676464"/>
                  </a:ext>
                </a:extLst>
              </a:tr>
              <a:tr h="333961">
                <a:tc>
                  <a:txBody>
                    <a:bodyPr/>
                    <a:lstStyle/>
                    <a:p>
                      <a:r>
                        <a:rPr lang="en-GB" sz="1500"/>
                        <a:t>restaurant</a:t>
                      </a:r>
                    </a:p>
                  </a:txBody>
                  <a:tcPr marL="75900" marR="75900" marT="37950" marB="37950"/>
                </a:tc>
                <a:extLst>
                  <a:ext uri="{0D108BD9-81ED-4DB2-BD59-A6C34878D82A}">
                    <a16:rowId xmlns:a16="http://schemas.microsoft.com/office/drawing/2014/main" val="4028936193"/>
                  </a:ext>
                </a:extLst>
              </a:tr>
              <a:tr h="333961">
                <a:tc>
                  <a:txBody>
                    <a:bodyPr/>
                    <a:lstStyle/>
                    <a:p>
                      <a:r>
                        <a:rPr lang="en-GB" sz="1500"/>
                        <a:t>café</a:t>
                      </a:r>
                    </a:p>
                  </a:txBody>
                  <a:tcPr marL="75900" marR="75900" marT="37950" marB="37950"/>
                </a:tc>
                <a:extLst>
                  <a:ext uri="{0D108BD9-81ED-4DB2-BD59-A6C34878D82A}">
                    <a16:rowId xmlns:a16="http://schemas.microsoft.com/office/drawing/2014/main" val="2966596073"/>
                  </a:ext>
                </a:extLst>
              </a:tr>
              <a:tr h="333961">
                <a:tc>
                  <a:txBody>
                    <a:bodyPr/>
                    <a:lstStyle/>
                    <a:p>
                      <a:r>
                        <a:rPr lang="en-GB" sz="1500"/>
                        <a:t>omelette</a:t>
                      </a:r>
                    </a:p>
                  </a:txBody>
                  <a:tcPr marL="75900" marR="75900" marT="37950" marB="37950"/>
                </a:tc>
                <a:extLst>
                  <a:ext uri="{0D108BD9-81ED-4DB2-BD59-A6C34878D82A}">
                    <a16:rowId xmlns:a16="http://schemas.microsoft.com/office/drawing/2014/main" val="2870664397"/>
                  </a:ext>
                </a:extLst>
              </a:tr>
              <a:tr h="333961">
                <a:tc>
                  <a:txBody>
                    <a:bodyPr/>
                    <a:lstStyle/>
                    <a:p>
                      <a:r>
                        <a:rPr lang="en-GB" sz="1500"/>
                        <a:t>menu</a:t>
                      </a:r>
                    </a:p>
                  </a:txBody>
                  <a:tcPr marL="75900" marR="75900" marT="37950" marB="37950"/>
                </a:tc>
                <a:extLst>
                  <a:ext uri="{0D108BD9-81ED-4DB2-BD59-A6C34878D82A}">
                    <a16:rowId xmlns:a16="http://schemas.microsoft.com/office/drawing/2014/main" val="2235467261"/>
                  </a:ext>
                </a:extLst>
              </a:tr>
              <a:tr h="333961">
                <a:tc>
                  <a:txBody>
                    <a:bodyPr/>
                    <a:lstStyle/>
                    <a:p>
                      <a:r>
                        <a:rPr lang="en-GB" sz="1500"/>
                        <a:t>courgette</a:t>
                      </a:r>
                    </a:p>
                  </a:txBody>
                  <a:tcPr marL="75900" marR="75900" marT="37950" marB="37950"/>
                </a:tc>
                <a:extLst>
                  <a:ext uri="{0D108BD9-81ED-4DB2-BD59-A6C34878D82A}">
                    <a16:rowId xmlns:a16="http://schemas.microsoft.com/office/drawing/2014/main" val="2025131364"/>
                  </a:ext>
                </a:extLst>
              </a:tr>
              <a:tr h="333961">
                <a:tc>
                  <a:txBody>
                    <a:bodyPr/>
                    <a:lstStyle/>
                    <a:p>
                      <a:r>
                        <a:rPr lang="en-GB" sz="1500"/>
                        <a:t>aubergine</a:t>
                      </a:r>
                    </a:p>
                  </a:txBody>
                  <a:tcPr marL="75900" marR="75900" marT="37950" marB="37950"/>
                </a:tc>
                <a:extLst>
                  <a:ext uri="{0D108BD9-81ED-4DB2-BD59-A6C34878D82A}">
                    <a16:rowId xmlns:a16="http://schemas.microsoft.com/office/drawing/2014/main" val="2227300244"/>
                  </a:ext>
                </a:extLst>
              </a:tr>
              <a:tr h="333961">
                <a:tc>
                  <a:txBody>
                    <a:bodyPr/>
                    <a:lstStyle/>
                    <a:p>
                      <a:r>
                        <a:rPr lang="en-GB" sz="1500"/>
                        <a:t>silhouette</a:t>
                      </a:r>
                    </a:p>
                  </a:txBody>
                  <a:tcPr marL="75900" marR="75900" marT="37950" marB="37950"/>
                </a:tc>
                <a:extLst>
                  <a:ext uri="{0D108BD9-81ED-4DB2-BD59-A6C34878D82A}">
                    <a16:rowId xmlns:a16="http://schemas.microsoft.com/office/drawing/2014/main" val="2960286619"/>
                  </a:ext>
                </a:extLst>
              </a:tr>
              <a:tr h="333961">
                <a:tc>
                  <a:txBody>
                    <a:bodyPr/>
                    <a:lstStyle/>
                    <a:p>
                      <a:r>
                        <a:rPr lang="en-GB" sz="1500"/>
                        <a:t>brunette</a:t>
                      </a:r>
                    </a:p>
                  </a:txBody>
                  <a:tcPr marL="75900" marR="75900" marT="37950" marB="37950"/>
                </a:tc>
                <a:extLst>
                  <a:ext uri="{0D108BD9-81ED-4DB2-BD59-A6C34878D82A}">
                    <a16:rowId xmlns:a16="http://schemas.microsoft.com/office/drawing/2014/main" val="3238749106"/>
                  </a:ext>
                </a:extLst>
              </a:tr>
              <a:tr h="333961">
                <a:tc>
                  <a:txBody>
                    <a:bodyPr/>
                    <a:lstStyle/>
                    <a:p>
                      <a:r>
                        <a:rPr lang="en-GB" sz="1500"/>
                        <a:t>chauffeur</a:t>
                      </a:r>
                    </a:p>
                  </a:txBody>
                  <a:tcPr marL="75900" marR="75900" marT="37950" marB="37950"/>
                </a:tc>
                <a:extLst>
                  <a:ext uri="{0D108BD9-81ED-4DB2-BD59-A6C34878D82A}">
                    <a16:rowId xmlns:a16="http://schemas.microsoft.com/office/drawing/2014/main" val="4257610896"/>
                  </a:ext>
                </a:extLst>
              </a:tr>
              <a:tr h="333961">
                <a:tc>
                  <a:txBody>
                    <a:bodyPr/>
                    <a:lstStyle/>
                    <a:p>
                      <a:r>
                        <a:rPr lang="en-GB" sz="1500"/>
                        <a:t>déjà-vu (that feeling you get when you think you’ve experienced something before).</a:t>
                      </a:r>
                    </a:p>
                  </a:txBody>
                  <a:tcPr marL="75900" marR="75900" marT="37950" marB="37950"/>
                </a:tc>
                <a:extLst>
                  <a:ext uri="{0D108BD9-81ED-4DB2-BD59-A6C34878D82A}">
                    <a16:rowId xmlns:a16="http://schemas.microsoft.com/office/drawing/2014/main" val="315136241"/>
                  </a:ext>
                </a:extLst>
              </a:tr>
              <a:tr h="333961">
                <a:tc>
                  <a:txBody>
                    <a:bodyPr/>
                    <a:lstStyle/>
                    <a:p>
                      <a:r>
                        <a:rPr lang="en-GB" sz="1500"/>
                        <a:t>entrepreneur</a:t>
                      </a:r>
                    </a:p>
                  </a:txBody>
                  <a:tcPr marL="75900" marR="75900" marT="37950" marB="37950"/>
                </a:tc>
                <a:extLst>
                  <a:ext uri="{0D108BD9-81ED-4DB2-BD59-A6C34878D82A}">
                    <a16:rowId xmlns:a16="http://schemas.microsoft.com/office/drawing/2014/main" val="1211928575"/>
                  </a:ext>
                </a:extLst>
              </a:tr>
              <a:tr h="333961">
                <a:tc>
                  <a:txBody>
                    <a:bodyPr/>
                    <a:lstStyle/>
                    <a:p>
                      <a:r>
                        <a:rPr lang="en-GB" sz="1500"/>
                        <a:t>fiancé</a:t>
                      </a:r>
                    </a:p>
                  </a:txBody>
                  <a:tcPr marL="75900" marR="75900" marT="37950" marB="37950"/>
                </a:tc>
                <a:extLst>
                  <a:ext uri="{0D108BD9-81ED-4DB2-BD59-A6C34878D82A}">
                    <a16:rowId xmlns:a16="http://schemas.microsoft.com/office/drawing/2014/main" val="487572538"/>
                  </a:ext>
                </a:extLst>
              </a:tr>
              <a:tr h="333961">
                <a:tc>
                  <a:txBody>
                    <a:bodyPr/>
                    <a:lstStyle/>
                    <a:p>
                      <a:r>
                        <a:rPr lang="en-GB" sz="1500"/>
                        <a:t>souvenir</a:t>
                      </a:r>
                    </a:p>
                  </a:txBody>
                  <a:tcPr marL="75900" marR="75900" marT="37950" marB="37950"/>
                </a:tc>
                <a:extLst>
                  <a:ext uri="{0D108BD9-81ED-4DB2-BD59-A6C34878D82A}">
                    <a16:rowId xmlns:a16="http://schemas.microsoft.com/office/drawing/2014/main" val="4065057309"/>
                  </a:ext>
                </a:extLst>
              </a:tr>
              <a:tr h="333961">
                <a:tc>
                  <a:txBody>
                    <a:bodyPr/>
                    <a:lstStyle/>
                    <a:p>
                      <a:r>
                        <a:rPr lang="en-GB" sz="1500"/>
                        <a:t>bouquet</a:t>
                      </a:r>
                    </a:p>
                  </a:txBody>
                  <a:tcPr marL="75900" marR="75900" marT="37950" marB="37950"/>
                </a:tc>
                <a:extLst>
                  <a:ext uri="{0D108BD9-81ED-4DB2-BD59-A6C34878D82A}">
                    <a16:rowId xmlns:a16="http://schemas.microsoft.com/office/drawing/2014/main" val="1862102371"/>
                  </a:ext>
                </a:extLst>
              </a:tr>
              <a:tr h="333961">
                <a:tc>
                  <a:txBody>
                    <a:bodyPr/>
                    <a:lstStyle/>
                    <a:p>
                      <a:r>
                        <a:rPr lang="en-GB" sz="1500"/>
                        <a:t>ballet</a:t>
                      </a:r>
                    </a:p>
                  </a:txBody>
                  <a:tcPr marL="75900" marR="75900" marT="37950" marB="37950"/>
                </a:tc>
                <a:extLst>
                  <a:ext uri="{0D108BD9-81ED-4DB2-BD59-A6C34878D82A}">
                    <a16:rowId xmlns:a16="http://schemas.microsoft.com/office/drawing/2014/main" val="1535463136"/>
                  </a:ext>
                </a:extLst>
              </a:tr>
            </a:tbl>
          </a:graphicData>
        </a:graphic>
      </p:graphicFrame>
    </p:spTree>
    <p:extLst>
      <p:ext uri="{BB962C8B-B14F-4D97-AF65-F5344CB8AC3E}">
        <p14:creationId xmlns:p14="http://schemas.microsoft.com/office/powerpoint/2010/main" val="283972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ABAFC55B-B0B6-4491-83C4-43AF7EF259AF}"/>
              </a:ext>
            </a:extLst>
          </p:cNvPr>
          <p:cNvGraphicFramePr>
            <a:graphicFrameLocks noGrp="1"/>
          </p:cNvGraphicFramePr>
          <p:nvPr>
            <p:extLst>
              <p:ext uri="{D42A27DB-BD31-4B8C-83A1-F6EECF244321}">
                <p14:modId xmlns:p14="http://schemas.microsoft.com/office/powerpoint/2010/main" val="2532206441"/>
              </p:ext>
            </p:extLst>
          </p:nvPr>
        </p:nvGraphicFramePr>
        <p:xfrm>
          <a:off x="1275093" y="643467"/>
          <a:ext cx="9641814" cy="5571072"/>
        </p:xfrm>
        <a:graphic>
          <a:graphicData uri="http://schemas.openxmlformats.org/drawingml/2006/table">
            <a:tbl>
              <a:tblPr firstRow="1" bandRow="1">
                <a:tableStyleId>{69012ECD-51FC-41F1-AA8D-1B2483CD663E}</a:tableStyleId>
              </a:tblPr>
              <a:tblGrid>
                <a:gridCol w="9641814">
                  <a:extLst>
                    <a:ext uri="{9D8B030D-6E8A-4147-A177-3AD203B41FA5}">
                      <a16:colId xmlns:a16="http://schemas.microsoft.com/office/drawing/2014/main" val="1544002366"/>
                    </a:ext>
                  </a:extLst>
                </a:gridCol>
              </a:tblGrid>
              <a:tr h="348192">
                <a:tc>
                  <a:txBody>
                    <a:bodyPr/>
                    <a:lstStyle/>
                    <a:p>
                      <a:r>
                        <a:rPr lang="en-GB" sz="1600"/>
                        <a:t>These French words have a VERY similar English translation. Can you work out what they mean?</a:t>
                      </a:r>
                    </a:p>
                  </a:txBody>
                  <a:tcPr marL="79134" marR="79134" marT="39567" marB="39567"/>
                </a:tc>
                <a:extLst>
                  <a:ext uri="{0D108BD9-81ED-4DB2-BD59-A6C34878D82A}">
                    <a16:rowId xmlns:a16="http://schemas.microsoft.com/office/drawing/2014/main" val="1292676464"/>
                  </a:ext>
                </a:extLst>
              </a:tr>
              <a:tr h="348192">
                <a:tc>
                  <a:txBody>
                    <a:bodyPr/>
                    <a:lstStyle/>
                    <a:p>
                      <a:r>
                        <a:rPr lang="fr-FR" sz="1600" noProof="0"/>
                        <a:t>hôpital -</a:t>
                      </a:r>
                    </a:p>
                  </a:txBody>
                  <a:tcPr marL="79134" marR="79134" marT="39567" marB="39567"/>
                </a:tc>
                <a:extLst>
                  <a:ext uri="{0D108BD9-81ED-4DB2-BD59-A6C34878D82A}">
                    <a16:rowId xmlns:a16="http://schemas.microsoft.com/office/drawing/2014/main" val="4028936193"/>
                  </a:ext>
                </a:extLst>
              </a:tr>
              <a:tr h="348192">
                <a:tc>
                  <a:txBody>
                    <a:bodyPr/>
                    <a:lstStyle/>
                    <a:p>
                      <a:r>
                        <a:rPr lang="fr-FR" sz="1600" noProof="0"/>
                        <a:t>forêt -</a:t>
                      </a:r>
                    </a:p>
                  </a:txBody>
                  <a:tcPr marL="79134" marR="79134" marT="39567" marB="39567"/>
                </a:tc>
                <a:extLst>
                  <a:ext uri="{0D108BD9-81ED-4DB2-BD59-A6C34878D82A}">
                    <a16:rowId xmlns:a16="http://schemas.microsoft.com/office/drawing/2014/main" val="2966596073"/>
                  </a:ext>
                </a:extLst>
              </a:tr>
              <a:tr h="348192">
                <a:tc>
                  <a:txBody>
                    <a:bodyPr/>
                    <a:lstStyle/>
                    <a:p>
                      <a:r>
                        <a:rPr lang="fr-FR" sz="1600" noProof="0"/>
                        <a:t>dîner -</a:t>
                      </a:r>
                    </a:p>
                  </a:txBody>
                  <a:tcPr marL="79134" marR="79134" marT="39567" marB="39567"/>
                </a:tc>
                <a:extLst>
                  <a:ext uri="{0D108BD9-81ED-4DB2-BD59-A6C34878D82A}">
                    <a16:rowId xmlns:a16="http://schemas.microsoft.com/office/drawing/2014/main" val="2870664397"/>
                  </a:ext>
                </a:extLst>
              </a:tr>
              <a:tr h="348192">
                <a:tc>
                  <a:txBody>
                    <a:bodyPr/>
                    <a:lstStyle/>
                    <a:p>
                      <a:r>
                        <a:rPr lang="fr-FR" sz="1600" noProof="0"/>
                        <a:t>pique-nique -</a:t>
                      </a:r>
                    </a:p>
                  </a:txBody>
                  <a:tcPr marL="79134" marR="79134" marT="39567" marB="39567"/>
                </a:tc>
                <a:extLst>
                  <a:ext uri="{0D108BD9-81ED-4DB2-BD59-A6C34878D82A}">
                    <a16:rowId xmlns:a16="http://schemas.microsoft.com/office/drawing/2014/main" val="2235467261"/>
                  </a:ext>
                </a:extLst>
              </a:tr>
              <a:tr h="348192">
                <a:tc>
                  <a:txBody>
                    <a:bodyPr/>
                    <a:lstStyle/>
                    <a:p>
                      <a:r>
                        <a:rPr lang="fr-FR" sz="1600" noProof="0"/>
                        <a:t>chocolat -</a:t>
                      </a:r>
                    </a:p>
                  </a:txBody>
                  <a:tcPr marL="79134" marR="79134" marT="39567" marB="39567"/>
                </a:tc>
                <a:extLst>
                  <a:ext uri="{0D108BD9-81ED-4DB2-BD59-A6C34878D82A}">
                    <a16:rowId xmlns:a16="http://schemas.microsoft.com/office/drawing/2014/main" val="2025131364"/>
                  </a:ext>
                </a:extLst>
              </a:tr>
              <a:tr h="348192">
                <a:tc>
                  <a:txBody>
                    <a:bodyPr/>
                    <a:lstStyle/>
                    <a:p>
                      <a:r>
                        <a:rPr lang="fr-FR" sz="1600" noProof="0"/>
                        <a:t>aéroport -</a:t>
                      </a:r>
                    </a:p>
                  </a:txBody>
                  <a:tcPr marL="79134" marR="79134" marT="39567" marB="39567"/>
                </a:tc>
                <a:extLst>
                  <a:ext uri="{0D108BD9-81ED-4DB2-BD59-A6C34878D82A}">
                    <a16:rowId xmlns:a16="http://schemas.microsoft.com/office/drawing/2014/main" val="2227300244"/>
                  </a:ext>
                </a:extLst>
              </a:tr>
              <a:tr h="348192">
                <a:tc>
                  <a:txBody>
                    <a:bodyPr/>
                    <a:lstStyle/>
                    <a:p>
                      <a:r>
                        <a:rPr lang="fr-FR" sz="1600" noProof="0"/>
                        <a:t>famille -</a:t>
                      </a:r>
                    </a:p>
                  </a:txBody>
                  <a:tcPr marL="79134" marR="79134" marT="39567" marB="39567"/>
                </a:tc>
                <a:extLst>
                  <a:ext uri="{0D108BD9-81ED-4DB2-BD59-A6C34878D82A}">
                    <a16:rowId xmlns:a16="http://schemas.microsoft.com/office/drawing/2014/main" val="2960286619"/>
                  </a:ext>
                </a:extLst>
              </a:tr>
              <a:tr h="348192">
                <a:tc>
                  <a:txBody>
                    <a:bodyPr/>
                    <a:lstStyle/>
                    <a:p>
                      <a:r>
                        <a:rPr lang="fr-FR" sz="1600" noProof="0"/>
                        <a:t>histoire -</a:t>
                      </a:r>
                    </a:p>
                  </a:txBody>
                  <a:tcPr marL="79134" marR="79134" marT="39567" marB="39567"/>
                </a:tc>
                <a:extLst>
                  <a:ext uri="{0D108BD9-81ED-4DB2-BD59-A6C34878D82A}">
                    <a16:rowId xmlns:a16="http://schemas.microsoft.com/office/drawing/2014/main" val="3238749106"/>
                  </a:ext>
                </a:extLst>
              </a:tr>
              <a:tr h="348192">
                <a:tc>
                  <a:txBody>
                    <a:bodyPr/>
                    <a:lstStyle/>
                    <a:p>
                      <a:r>
                        <a:rPr lang="fr-FR" sz="1600" noProof="0"/>
                        <a:t>oncle -</a:t>
                      </a:r>
                    </a:p>
                  </a:txBody>
                  <a:tcPr marL="79134" marR="79134" marT="39567" marB="39567"/>
                </a:tc>
                <a:extLst>
                  <a:ext uri="{0D108BD9-81ED-4DB2-BD59-A6C34878D82A}">
                    <a16:rowId xmlns:a16="http://schemas.microsoft.com/office/drawing/2014/main" val="4257610896"/>
                  </a:ext>
                </a:extLst>
              </a:tr>
              <a:tr h="348192">
                <a:tc>
                  <a:txBody>
                    <a:bodyPr/>
                    <a:lstStyle/>
                    <a:p>
                      <a:r>
                        <a:rPr lang="fr-FR" sz="1600" noProof="0"/>
                        <a:t>musique -</a:t>
                      </a:r>
                    </a:p>
                  </a:txBody>
                  <a:tcPr marL="79134" marR="79134" marT="39567" marB="39567"/>
                </a:tc>
                <a:extLst>
                  <a:ext uri="{0D108BD9-81ED-4DB2-BD59-A6C34878D82A}">
                    <a16:rowId xmlns:a16="http://schemas.microsoft.com/office/drawing/2014/main" val="315136241"/>
                  </a:ext>
                </a:extLst>
              </a:tr>
              <a:tr h="348192">
                <a:tc>
                  <a:txBody>
                    <a:bodyPr/>
                    <a:lstStyle/>
                    <a:p>
                      <a:r>
                        <a:rPr lang="fr-FR" sz="1600" noProof="0"/>
                        <a:t>horreur -</a:t>
                      </a:r>
                    </a:p>
                  </a:txBody>
                  <a:tcPr marL="79134" marR="79134" marT="39567" marB="39567"/>
                </a:tc>
                <a:extLst>
                  <a:ext uri="{0D108BD9-81ED-4DB2-BD59-A6C34878D82A}">
                    <a16:rowId xmlns:a16="http://schemas.microsoft.com/office/drawing/2014/main" val="1211928575"/>
                  </a:ext>
                </a:extLst>
              </a:tr>
              <a:tr h="348192">
                <a:tc>
                  <a:txBody>
                    <a:bodyPr/>
                    <a:lstStyle/>
                    <a:p>
                      <a:r>
                        <a:rPr lang="fr-FR" sz="1600" noProof="0"/>
                        <a:t>théâtre -</a:t>
                      </a:r>
                    </a:p>
                  </a:txBody>
                  <a:tcPr marL="79134" marR="79134" marT="39567" marB="39567"/>
                </a:tc>
                <a:extLst>
                  <a:ext uri="{0D108BD9-81ED-4DB2-BD59-A6C34878D82A}">
                    <a16:rowId xmlns:a16="http://schemas.microsoft.com/office/drawing/2014/main" val="487572538"/>
                  </a:ext>
                </a:extLst>
              </a:tr>
              <a:tr h="348192">
                <a:tc>
                  <a:txBody>
                    <a:bodyPr/>
                    <a:lstStyle/>
                    <a:p>
                      <a:r>
                        <a:rPr lang="fr-FR" sz="1600" noProof="0"/>
                        <a:t>tigre -</a:t>
                      </a:r>
                    </a:p>
                  </a:txBody>
                  <a:tcPr marL="79134" marR="79134" marT="39567" marB="39567"/>
                </a:tc>
                <a:extLst>
                  <a:ext uri="{0D108BD9-81ED-4DB2-BD59-A6C34878D82A}">
                    <a16:rowId xmlns:a16="http://schemas.microsoft.com/office/drawing/2014/main" val="4065057309"/>
                  </a:ext>
                </a:extLst>
              </a:tr>
              <a:tr h="348192">
                <a:tc>
                  <a:txBody>
                    <a:bodyPr/>
                    <a:lstStyle/>
                    <a:p>
                      <a:r>
                        <a:rPr lang="fr-FR" sz="1600" noProof="0"/>
                        <a:t>magique -</a:t>
                      </a:r>
                    </a:p>
                  </a:txBody>
                  <a:tcPr marL="79134" marR="79134" marT="39567" marB="39567"/>
                </a:tc>
                <a:extLst>
                  <a:ext uri="{0D108BD9-81ED-4DB2-BD59-A6C34878D82A}">
                    <a16:rowId xmlns:a16="http://schemas.microsoft.com/office/drawing/2014/main" val="1862102371"/>
                  </a:ext>
                </a:extLst>
              </a:tr>
              <a:tr h="348192">
                <a:tc>
                  <a:txBody>
                    <a:bodyPr/>
                    <a:lstStyle/>
                    <a:p>
                      <a:r>
                        <a:rPr lang="fr-FR" sz="1600" noProof="0"/>
                        <a:t>carotte -</a:t>
                      </a:r>
                    </a:p>
                  </a:txBody>
                  <a:tcPr marL="79134" marR="79134" marT="39567" marB="39567"/>
                </a:tc>
                <a:extLst>
                  <a:ext uri="{0D108BD9-81ED-4DB2-BD59-A6C34878D82A}">
                    <a16:rowId xmlns:a16="http://schemas.microsoft.com/office/drawing/2014/main" val="1535463136"/>
                  </a:ext>
                </a:extLst>
              </a:tr>
            </a:tbl>
          </a:graphicData>
        </a:graphic>
      </p:graphicFrame>
    </p:spTree>
    <p:extLst>
      <p:ext uri="{BB962C8B-B14F-4D97-AF65-F5344CB8AC3E}">
        <p14:creationId xmlns:p14="http://schemas.microsoft.com/office/powerpoint/2010/main" val="271187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6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2D2E1810-7C92-4267-82E9-E5ABE3B28ACB}"/>
              </a:ext>
            </a:extLst>
          </p:cNvPr>
          <p:cNvPicPr>
            <a:picLocks noChangeAspect="1"/>
          </p:cNvPicPr>
          <p:nvPr/>
        </p:nvPicPr>
        <p:blipFill>
          <a:blip r:embed="rId2"/>
          <a:stretch>
            <a:fillRect/>
          </a:stretch>
        </p:blipFill>
        <p:spPr>
          <a:xfrm>
            <a:off x="1898223" y="480061"/>
            <a:ext cx="8395556" cy="5897879"/>
          </a:xfrm>
          <a:prstGeom prst="rect">
            <a:avLst/>
          </a:prstGeom>
        </p:spPr>
      </p:pic>
    </p:spTree>
    <p:extLst>
      <p:ext uri="{BB962C8B-B14F-4D97-AF65-F5344CB8AC3E}">
        <p14:creationId xmlns:p14="http://schemas.microsoft.com/office/powerpoint/2010/main" val="772584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046D7B81052145B4D98DC26A31820F" ma:contentTypeVersion="12" ma:contentTypeDescription="Create a new document." ma:contentTypeScope="" ma:versionID="34aa596e9ebaf4ea034ae821a829cdb4">
  <xsd:schema xmlns:xsd="http://www.w3.org/2001/XMLSchema" xmlns:xs="http://www.w3.org/2001/XMLSchema" xmlns:p="http://schemas.microsoft.com/office/2006/metadata/properties" xmlns:ns3="cd2b1857-0c9e-459b-acc8-70044e1d3bb6" xmlns:ns4="9394dea4-5c9a-4ed8-9ba5-e8ff1ea05172" targetNamespace="http://schemas.microsoft.com/office/2006/metadata/properties" ma:root="true" ma:fieldsID="057315bd25ea890ea55ac568216d27c3" ns3:_="" ns4:_="">
    <xsd:import namespace="cd2b1857-0c9e-459b-acc8-70044e1d3bb6"/>
    <xsd:import namespace="9394dea4-5c9a-4ed8-9ba5-e8ff1ea051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b1857-0c9e-459b-acc8-70044e1d3bb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94dea4-5c9a-4ed8-9ba5-e8ff1ea0517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DE0BC-C764-4691-A015-9ED48B5296C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5A130A-0F0D-490C-A08A-548E0FD8A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2b1857-0c9e-459b-acc8-70044e1d3bb6"/>
    <ds:schemaRef ds:uri="9394dea4-5c9a-4ed8-9ba5-e8ff1ea05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05A6F-0988-4B9A-AFB5-F3053801E0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1016</Words>
  <Application>Microsoft Office PowerPoint</Application>
  <PresentationFormat>Widescreen</PresentationFormat>
  <Paragraphs>210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Prospect MFL department</vt:lpstr>
      <vt:lpstr>Francophone countries</vt:lpstr>
      <vt:lpstr>Part 1</vt:lpstr>
      <vt:lpstr>PowerPoint Presentation</vt:lpstr>
      <vt:lpstr>Francophone (French-speaking) countries Type the names of the countries here:</vt:lpstr>
      <vt:lpstr>PowerPoint Presentation</vt:lpstr>
      <vt:lpstr>PowerPoint Presentation</vt:lpstr>
      <vt:lpstr>PowerPoint Presentation</vt:lpstr>
      <vt:lpstr>PowerPoint Presentation</vt:lpstr>
      <vt:lpstr>Part 2</vt:lpstr>
      <vt:lpstr>PowerPoint Presentation</vt:lpstr>
      <vt:lpstr>There are many German brands and companies that we are very familiar with in the UK. Do you recognise them from these logos (part of them has been hidden)? Answers at the end of the booklet.</vt:lpstr>
      <vt:lpstr>There are many German words which we use in English. Do you know what these mean? Can you find any others?</vt:lpstr>
      <vt:lpstr>PowerPoint Presentation</vt:lpstr>
      <vt:lpstr>What can you remember? Test yourself</vt:lpstr>
      <vt:lpstr>Mini research project.</vt:lpstr>
      <vt:lpstr>Answers to tasks</vt:lpstr>
      <vt:lpstr>Francophone (French-speaking) countries Type the names of the countries here:</vt:lpstr>
      <vt:lpstr>PowerPoint Presentation</vt:lpstr>
      <vt:lpstr>PowerPoint Presentation</vt:lpstr>
      <vt:lpstr>There are many German brands and companies that we are very familiar with in the UK. Do you recognise them from these logos? Answers at the end of the presentation.</vt:lpstr>
      <vt:lpstr>There are many German words which we use in English. Do you know what these mean? Can you find any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 MFL department</dc:title>
  <dc:creator>Mumford, Ms Z</dc:creator>
  <cp:lastModifiedBy>Mumford, Ms Z</cp:lastModifiedBy>
  <cp:revision>1</cp:revision>
  <dcterms:created xsi:type="dcterms:W3CDTF">2020-04-29T11:21:27Z</dcterms:created>
  <dcterms:modified xsi:type="dcterms:W3CDTF">2020-05-01T13:36:15Z</dcterms:modified>
</cp:coreProperties>
</file>