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0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2" y="40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0FD18-E158-6639-C458-8840493009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9309A1-92D6-E46C-625E-DB81B23549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D90EA4-396A-7D5A-D5F6-3D23AFF7DE62}"/>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AE5BBB6B-26B7-9B1E-F3D8-7B64594C40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69928A-CC5F-E54D-4360-2BB181E3B27A}"/>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3613941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22005-42A6-D7DE-31BB-13B479DC0F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733686-7F86-03EF-EF24-B303346425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446B69-7AF2-EA25-B38A-AD6248130605}"/>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518164BD-E848-7332-265F-59DE505A0D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DA566E-511C-32D5-40DA-4A130D9613A0}"/>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1863500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F5307-C194-0468-C294-3C36A42E7E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8366367-57A8-C4F2-6C3B-E6B623235B7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AE5F42-8696-A331-A43C-05849D36E690}"/>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0606C408-8178-66C4-BAD6-7FFC6F6B21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24A99-201A-513D-20EB-9D9A897C31A1}"/>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597727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92D40-98F5-343B-530A-BE8C00EAE7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9EBC7D-E4BC-E0C7-631E-501FAC8088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394555-8927-CE3E-9DBD-08A22E3254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A6ED6EC-C568-5158-8F6F-9FB8B54241A8}"/>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6" name="Footer Placeholder 5">
            <a:extLst>
              <a:ext uri="{FF2B5EF4-FFF2-40B4-BE49-F238E27FC236}">
                <a16:creationId xmlns:a16="http://schemas.microsoft.com/office/drawing/2014/main" id="{2500BEBF-96F8-3A94-C47F-CE64B804E0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313B32-B26F-C98E-6294-C13EA1AB17E4}"/>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4241661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58F38-08D9-511A-0CCA-9FD8763DBE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CBDD08-FFFC-3BB3-0A8B-8F3F689A13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612307-128D-EACA-10F0-7B9459B3D4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5FB067-63D4-6C54-AAB0-5D1C6A9219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29471B-575E-EB49-B953-41C6309C80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DCFC2-31B6-E2C8-5F7E-E0D9992A6716}"/>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8" name="Footer Placeholder 7">
            <a:extLst>
              <a:ext uri="{FF2B5EF4-FFF2-40B4-BE49-F238E27FC236}">
                <a16:creationId xmlns:a16="http://schemas.microsoft.com/office/drawing/2014/main" id="{68BD1B6B-99E5-07E7-D5AA-88E9BB38BAC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42755F-8721-CFEC-CA14-AA50B9C3A8CE}"/>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2100615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486DC-0711-F6AD-9A59-714BA193C8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9A24F5-4FED-9711-DC1C-5E5DBFDB45CF}"/>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4" name="Footer Placeholder 3">
            <a:extLst>
              <a:ext uri="{FF2B5EF4-FFF2-40B4-BE49-F238E27FC236}">
                <a16:creationId xmlns:a16="http://schemas.microsoft.com/office/drawing/2014/main" id="{19C95866-BCF2-F7E9-62B7-C53BF427F9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6EB4D9-B867-62F6-E69B-0DD108480033}"/>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2871897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954524-D175-E9A3-5A78-9219295F1813}"/>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3" name="Footer Placeholder 2">
            <a:extLst>
              <a:ext uri="{FF2B5EF4-FFF2-40B4-BE49-F238E27FC236}">
                <a16:creationId xmlns:a16="http://schemas.microsoft.com/office/drawing/2014/main" id="{50464833-109C-18BB-4573-5BC4C50B81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998A69-24CC-4388-D491-07AA736D9A5C}"/>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1400415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D633C-CE00-4572-C07A-1B62FABC9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D1BD59-787F-DE37-7EF6-B12E03E90C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F83003-BBFE-74CC-6A43-79B6F03527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ADA878-CFB4-C22D-460A-CB90942B4982}"/>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6" name="Footer Placeholder 5">
            <a:extLst>
              <a:ext uri="{FF2B5EF4-FFF2-40B4-BE49-F238E27FC236}">
                <a16:creationId xmlns:a16="http://schemas.microsoft.com/office/drawing/2014/main" id="{216AAFDB-4398-D299-BCC5-7F58301809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284828-069C-2FD3-FFD1-33E7D63E11C9}"/>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22573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58748-7CAF-5B17-8115-72E799E5A0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3BE9FC8-A5E0-1938-7F9C-C56286A521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6C8206-8C96-A21B-1249-57CA3A1299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2CEB25-D9EC-E309-9C73-0EB9B440A122}"/>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6" name="Footer Placeholder 5">
            <a:extLst>
              <a:ext uri="{FF2B5EF4-FFF2-40B4-BE49-F238E27FC236}">
                <a16:creationId xmlns:a16="http://schemas.microsoft.com/office/drawing/2014/main" id="{1087F068-7E9E-F0BE-6680-0BF191C0D5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C47228-BB98-469C-FA3D-6DD62EB63263}"/>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2673445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5D8C0-23EC-2B40-8780-7DDDA46B43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C57F88-3088-7B2F-D072-DFB8B75CB8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A3C8BB-C3EB-1F26-3026-76FD16392A66}"/>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E110EB93-43D4-3470-81A3-DD23E326EC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8ECD34-3F34-A221-E09C-40E883EFFD2F}"/>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3115817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9AA955-F03D-D088-45A7-4418EC1680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1561F8-1AB3-8FFF-936E-2B06626E167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0DF28F-D090-B44D-4670-B428E0866DD9}"/>
              </a:ext>
            </a:extLst>
          </p:cNvPr>
          <p:cNvSpPr>
            <a:spLocks noGrp="1"/>
          </p:cNvSpPr>
          <p:nvPr>
            <p:ph type="dt" sz="half" idx="10"/>
          </p:nvPr>
        </p:nvSpPr>
        <p:spPr/>
        <p:txBody>
          <a:body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D2E86B43-66CD-AA95-0BEE-B6C52B4C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04E1E0-8662-9457-DD17-5F83BDC44A10}"/>
              </a:ext>
            </a:extLst>
          </p:cNvPr>
          <p:cNvSpPr>
            <a:spLocks noGrp="1"/>
          </p:cNvSpPr>
          <p:nvPr>
            <p:ph type="sldNum" sz="quarter" idx="12"/>
          </p:nvPr>
        </p:nvSpPr>
        <p:spPr/>
        <p:txBody>
          <a:bodyPr/>
          <a:lstStyle/>
          <a:p>
            <a:fld id="{A03B2F89-5972-48C3-AB9F-37F3901B7E70}" type="slidenum">
              <a:rPr lang="en-GB" smtClean="0"/>
              <a:t>‹#›</a:t>
            </a:fld>
            <a:endParaRPr lang="en-GB"/>
          </a:p>
        </p:txBody>
      </p:sp>
    </p:spTree>
    <p:extLst>
      <p:ext uri="{BB962C8B-B14F-4D97-AF65-F5344CB8AC3E}">
        <p14:creationId xmlns:p14="http://schemas.microsoft.com/office/powerpoint/2010/main" val="3609056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2F97F8-7CA8-B739-5F8C-7CD87C99A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4C8C9B-01D1-5214-F25E-ECE57FBB7C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91EFE8-35A1-5499-B80E-999804D1A4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5D7E727-8DC9-469C-9F18-BDEBE66DBC78}" type="datetimeFigureOut">
              <a:rPr lang="en-GB" smtClean="0"/>
              <a:t>23/02/2026</a:t>
            </a:fld>
            <a:endParaRPr lang="en-GB"/>
          </a:p>
        </p:txBody>
      </p:sp>
      <p:sp>
        <p:nvSpPr>
          <p:cNvPr id="5" name="Footer Placeholder 4">
            <a:extLst>
              <a:ext uri="{FF2B5EF4-FFF2-40B4-BE49-F238E27FC236}">
                <a16:creationId xmlns:a16="http://schemas.microsoft.com/office/drawing/2014/main" id="{20A32B9E-8BBE-BEDE-EBAC-59D4285894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5033376-3997-CC9B-9EF8-562FFB3FB8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3B2F89-5972-48C3-AB9F-37F3901B7E70}" type="slidenum">
              <a:rPr lang="en-GB" smtClean="0"/>
              <a:t>‹#›</a:t>
            </a:fld>
            <a:endParaRPr lang="en-GB"/>
          </a:p>
        </p:txBody>
      </p:sp>
    </p:spTree>
    <p:extLst>
      <p:ext uri="{BB962C8B-B14F-4D97-AF65-F5344CB8AC3E}">
        <p14:creationId xmlns:p14="http://schemas.microsoft.com/office/powerpoint/2010/main" val="2778058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7C8A6AB-587B-A3BF-72E0-D6C63DEBF668}"/>
              </a:ext>
            </a:extLst>
          </p:cNvPr>
          <p:cNvSpPr txBox="1"/>
          <p:nvPr/>
        </p:nvSpPr>
        <p:spPr>
          <a:xfrm>
            <a:off x="3047281" y="3088875"/>
            <a:ext cx="6094562" cy="680251"/>
          </a:xfrm>
          <a:prstGeom prst="rect">
            <a:avLst/>
          </a:prstGeom>
          <a:noFill/>
        </p:spPr>
        <p:txBody>
          <a:bodyPr wrap="square">
            <a:spAutoFit/>
          </a:bodyPr>
          <a:lstStyle/>
          <a:p>
            <a:pPr algn="ctr">
              <a:lnSpc>
                <a:spcPct val="107000"/>
              </a:lnSpc>
              <a:spcAft>
                <a:spcPts val="800"/>
              </a:spcAft>
            </a:pPr>
            <a:r>
              <a:rPr lang="en-GB" sz="1800" kern="100" dirty="0">
                <a:effectLst/>
                <a:latin typeface="Aniron" panose="02000607000000020002" pitchFamily="2" charset="0"/>
                <a:ea typeface="Aptos" panose="020B0004020202020204" pitchFamily="34" charset="0"/>
                <a:cs typeface="Times New Roman" panose="02020603050405020304" pitchFamily="18" charset="0"/>
              </a:rPr>
              <a:t>Not all those who wander are lost</a:t>
            </a:r>
            <a:r>
              <a:rPr lang="en-GB"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974891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F744F-3E00-99B4-180F-9F1AB739B86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71343" y="2906969"/>
            <a:ext cx="542925" cy="749300"/>
          </a:xfrm>
          <a:prstGeom prst="rect">
            <a:avLst/>
          </a:prstGeom>
          <a:noFill/>
          <a:ln>
            <a:noFill/>
          </a:ln>
        </p:spPr>
      </p:pic>
      <p:sp>
        <p:nvSpPr>
          <p:cNvPr id="6" name="TextBox 5">
            <a:extLst>
              <a:ext uri="{FF2B5EF4-FFF2-40B4-BE49-F238E27FC236}">
                <a16:creationId xmlns:a16="http://schemas.microsoft.com/office/drawing/2014/main" id="{E72E708F-AA63-B402-58D5-54D76A57128F}"/>
              </a:ext>
            </a:extLst>
          </p:cNvPr>
          <p:cNvSpPr txBox="1"/>
          <p:nvPr/>
        </p:nvSpPr>
        <p:spPr>
          <a:xfrm>
            <a:off x="2995525" y="1748037"/>
            <a:ext cx="6094562" cy="2835713"/>
          </a:xfrm>
          <a:prstGeom prst="rect">
            <a:avLst/>
          </a:prstGeom>
          <a:noFill/>
        </p:spPr>
        <p:txBody>
          <a:bodyPr wrap="square">
            <a:spAutoFit/>
          </a:bodyPr>
          <a:lstStyle/>
          <a:p>
            <a:pPr algn="ctr">
              <a:lnSpc>
                <a:spcPct val="107000"/>
              </a:lnSpc>
              <a:spcAft>
                <a:spcPts val="800"/>
              </a:spcAft>
            </a:pPr>
            <a:r>
              <a:rPr lang="en-GB" sz="1800" kern="100" dirty="0">
                <a:effectLst/>
                <a:latin typeface="Aniron" panose="02000607000000020002" pitchFamily="2" charset="0"/>
                <a:ea typeface="Aptos" panose="020B0004020202020204" pitchFamily="34" charset="0"/>
                <a:cs typeface="Times New Roman" panose="02020603050405020304" pitchFamily="18" charset="0"/>
              </a:rPr>
              <a:t>Thursday 5</a:t>
            </a:r>
            <a:r>
              <a:rPr lang="en-GB" sz="1800" kern="100" baseline="30000" dirty="0">
                <a:effectLst/>
                <a:latin typeface="Aniron" panose="02000607000000020002" pitchFamily="2" charset="0"/>
                <a:ea typeface="Aptos" panose="020B0004020202020204" pitchFamily="34" charset="0"/>
                <a:cs typeface="Times New Roman" panose="02020603050405020304" pitchFamily="18" charset="0"/>
              </a:rPr>
              <a:t>th</a:t>
            </a:r>
            <a:r>
              <a:rPr lang="en-GB" sz="1800" kern="100" dirty="0">
                <a:effectLst/>
                <a:latin typeface="Aniron" panose="02000607000000020002" pitchFamily="2" charset="0"/>
                <a:ea typeface="Aptos" panose="020B0004020202020204" pitchFamily="34" charset="0"/>
                <a:cs typeface="Times New Roman" panose="02020603050405020304" pitchFamily="18" charset="0"/>
              </a:rPr>
              <a:t> March</a:t>
            </a:r>
          </a:p>
          <a:p>
            <a:pPr algn="ctr">
              <a:lnSpc>
                <a:spcPct val="107000"/>
              </a:lnSpc>
              <a:spcAft>
                <a:spcPts val="800"/>
              </a:spcAft>
            </a:pPr>
            <a:r>
              <a:rPr lang="en-GB" sz="1800" kern="100" dirty="0">
                <a:effectLst/>
                <a:latin typeface="Aniron" panose="02000607000000020002" pitchFamily="2" charset="0"/>
                <a:ea typeface="Aptos" panose="020B0004020202020204" pitchFamily="34" charset="0"/>
                <a:cs typeface="Times New Roman" panose="02020603050405020304" pitchFamily="18" charset="0"/>
              </a:rPr>
              <a:t>World Book Day 2026</a:t>
            </a:r>
          </a:p>
          <a:p>
            <a:pPr algn="ctr">
              <a:lnSpc>
                <a:spcPct val="107000"/>
              </a:lnSpc>
              <a:spcAft>
                <a:spcPts val="800"/>
              </a:spcAft>
            </a:pPr>
            <a:endParaRPr lang="en-GB" kern="100" dirty="0">
              <a:latin typeface="Aniron" panose="02000607000000020002" pitchFamily="2" charset="0"/>
              <a:ea typeface="Aptos" panose="020B0004020202020204" pitchFamily="34" charset="0"/>
              <a:cs typeface="Times New Roman" panose="02020603050405020304" pitchFamily="18" charset="0"/>
            </a:endParaRPr>
          </a:p>
          <a:p>
            <a:pPr algn="ctr">
              <a:lnSpc>
                <a:spcPct val="107000"/>
              </a:lnSpc>
              <a:spcAft>
                <a:spcPts val="800"/>
              </a:spcAft>
            </a:pPr>
            <a:endParaRPr lang="en-GB" sz="1100" kern="100" dirty="0">
              <a:effectLst/>
              <a:latin typeface="Aniron" panose="02000607000000020002" pitchFamily="2" charset="0"/>
              <a:ea typeface="Aptos" panose="020B0004020202020204" pitchFamily="34" charset="0"/>
              <a:cs typeface="Times New Roman" panose="02020603050405020304" pitchFamily="18" charset="0"/>
            </a:endParaRPr>
          </a:p>
          <a:p>
            <a:pPr algn="ctr">
              <a:lnSpc>
                <a:spcPct val="107000"/>
              </a:lnSpc>
              <a:spcAft>
                <a:spcPts val="800"/>
              </a:spcAft>
            </a:pPr>
            <a:endParaRPr lang="en-GB" sz="1100" kern="100" dirty="0">
              <a:latin typeface="Aniron" panose="02000607000000020002" pitchFamily="2" charset="0"/>
              <a:ea typeface="Aptos" panose="020B0004020202020204" pitchFamily="34" charset="0"/>
              <a:cs typeface="Times New Roman" panose="02020603050405020304" pitchFamily="18" charset="0"/>
            </a:endParaRPr>
          </a:p>
          <a:p>
            <a:pPr algn="ctr">
              <a:lnSpc>
                <a:spcPct val="107000"/>
              </a:lnSpc>
              <a:spcAft>
                <a:spcPts val="800"/>
              </a:spcAft>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07000"/>
              </a:lnSpc>
              <a:spcAft>
                <a:spcPts val="800"/>
              </a:spcAft>
            </a:pPr>
            <a:r>
              <a:rPr lang="en-GB" sz="1800" kern="100" dirty="0">
                <a:effectLst/>
                <a:latin typeface="Aniron" panose="02000607000000020002" pitchFamily="2"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07000"/>
              </a:lnSpc>
              <a:spcAft>
                <a:spcPts val="800"/>
              </a:spcAft>
            </a:pPr>
            <a:r>
              <a:rPr lang="en-GB" sz="1800" kern="100" dirty="0">
                <a:effectLst/>
                <a:latin typeface="Aniron" panose="02000607000000020002" pitchFamily="2" charset="0"/>
                <a:ea typeface="Aptos" panose="020B0004020202020204" pitchFamily="34" charset="0"/>
                <a:cs typeface="Times New Roman" panose="02020603050405020304" pitchFamily="18" charset="0"/>
              </a:rPr>
              <a:t>Tolkien</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7419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FD9BC3-584F-BBAB-FA63-9F9781B54729}"/>
              </a:ext>
            </a:extLst>
          </p:cNvPr>
          <p:cNvSpPr txBox="1"/>
          <p:nvPr/>
        </p:nvSpPr>
        <p:spPr>
          <a:xfrm>
            <a:off x="983411" y="689677"/>
            <a:ext cx="10446589" cy="5078313"/>
          </a:xfrm>
          <a:prstGeom prst="rect">
            <a:avLst/>
          </a:prstGeom>
          <a:noFill/>
        </p:spPr>
        <p:txBody>
          <a:bodyPr wrap="square" rtlCol="0">
            <a:spAutoFit/>
          </a:bodyPr>
          <a:lstStyle/>
          <a:p>
            <a:r>
              <a:rPr lang="en-GB" dirty="0"/>
              <a:t>On Thursday 5</a:t>
            </a:r>
            <a:r>
              <a:rPr lang="en-GB" baseline="30000" dirty="0"/>
              <a:t>th</a:t>
            </a:r>
            <a:r>
              <a:rPr lang="en-GB" dirty="0"/>
              <a:t> March 2026, for one day, the Prospect houses of North, South, East and West will become Gondor, Lothlorien, Erebor and The Shire as we celebrate the works of J R </a:t>
            </a:r>
            <a:r>
              <a:rPr lang="en-GB" dirty="0" err="1"/>
              <a:t>R</a:t>
            </a:r>
            <a:r>
              <a:rPr lang="en-GB" dirty="0"/>
              <a:t> Tolkien.</a:t>
            </a:r>
          </a:p>
          <a:p>
            <a:endParaRPr lang="en-GB" dirty="0"/>
          </a:p>
          <a:p>
            <a:r>
              <a:rPr lang="en-GB" dirty="0"/>
              <a:t>The joys of reading will once again be championed with full versions of all of Tolkien’s work available to download for everyone. As well as all of Tolkien’s books there will be further reading on the four ages of Middle Earth, the various races and creatures and the life of Tolkien himself.</a:t>
            </a:r>
          </a:p>
          <a:p>
            <a:endParaRPr lang="en-GB" dirty="0"/>
          </a:p>
          <a:p>
            <a:r>
              <a:rPr lang="en-GB" dirty="0"/>
              <a:t>The week of World Book Day will have a variety of activities and competitions including drawing a map of Middle Earth, solving Gollum’s riddles, searching for the 19 rings of power and the final search for the one ring to rule them all. </a:t>
            </a:r>
          </a:p>
          <a:p>
            <a:endParaRPr lang="en-GB" dirty="0"/>
          </a:p>
          <a:p>
            <a:r>
              <a:rPr lang="en-GB" dirty="0"/>
              <a:t>Get stuck in, earn points for your house, discover a new world of reading inspired by the world created by J R </a:t>
            </a:r>
            <a:r>
              <a:rPr lang="en-GB" dirty="0" err="1"/>
              <a:t>R</a:t>
            </a:r>
            <a:r>
              <a:rPr lang="en-GB" dirty="0"/>
              <a:t> Tolkien.</a:t>
            </a:r>
          </a:p>
          <a:p>
            <a:endParaRPr lang="en-GB" dirty="0"/>
          </a:p>
          <a:p>
            <a:r>
              <a:rPr lang="en-GB" dirty="0"/>
              <a:t>Dress to impress. Either a character from Tolkien or any recognisable character from books, comics or graphic novels. If you do not wish to take part, simply arrive in your usual school uniform.</a:t>
            </a:r>
          </a:p>
          <a:p>
            <a:endParaRPr lang="en-GB" dirty="0"/>
          </a:p>
          <a:p>
            <a:r>
              <a:rPr lang="en-GB" dirty="0"/>
              <a:t>This day is for everyone, staff and students who want to take part. Here’s to an enjoyable World Book Day.</a:t>
            </a:r>
          </a:p>
        </p:txBody>
      </p:sp>
      <p:sp>
        <p:nvSpPr>
          <p:cNvPr id="5" name="TextBox 4">
            <a:extLst>
              <a:ext uri="{FF2B5EF4-FFF2-40B4-BE49-F238E27FC236}">
                <a16:creationId xmlns:a16="http://schemas.microsoft.com/office/drawing/2014/main" id="{A9A1B732-F121-E34B-F449-8A406D5D2A2A}"/>
              </a:ext>
            </a:extLst>
          </p:cNvPr>
          <p:cNvSpPr txBox="1"/>
          <p:nvPr/>
        </p:nvSpPr>
        <p:spPr>
          <a:xfrm>
            <a:off x="685800" y="189782"/>
            <a:ext cx="11041812" cy="430887"/>
          </a:xfrm>
          <a:prstGeom prst="rect">
            <a:avLst/>
          </a:prstGeom>
          <a:noFill/>
        </p:spPr>
        <p:txBody>
          <a:bodyPr wrap="square" rtlCol="0">
            <a:spAutoFit/>
          </a:bodyPr>
          <a:lstStyle/>
          <a:p>
            <a:pPr algn="ctr"/>
            <a:r>
              <a:rPr lang="en-GB" sz="1100" i="1" dirty="0">
                <a:solidFill>
                  <a:srgbClr val="FFC000"/>
                </a:solidFill>
                <a:latin typeface="Elvish Ring NFI" panose="02000000000000000000" pitchFamily="2" charset="0"/>
              </a:rPr>
              <a:t>Frodo, Aragorn, Gimli, Legolas, Samwise, Merry, Pippin, Gandalf, Arwen, Galadriel, Gollum, Sauron, </a:t>
            </a:r>
            <a:r>
              <a:rPr lang="en-GB" sz="1100" i="1" dirty="0" err="1">
                <a:solidFill>
                  <a:srgbClr val="FFC000"/>
                </a:solidFill>
                <a:latin typeface="Elvish Ring NFI" panose="02000000000000000000" pitchFamily="2" charset="0"/>
              </a:rPr>
              <a:t>Radagast</a:t>
            </a:r>
            <a:r>
              <a:rPr lang="en-GB" sz="1100" i="1" dirty="0">
                <a:solidFill>
                  <a:srgbClr val="FFC000"/>
                </a:solidFill>
                <a:latin typeface="Elvish Ring NFI" panose="02000000000000000000" pitchFamily="2" charset="0"/>
              </a:rPr>
              <a:t>, Saruman, Bilbo, Boromir, Elrond, </a:t>
            </a:r>
            <a:r>
              <a:rPr lang="en-GB" sz="1100" i="0" dirty="0" err="1">
                <a:solidFill>
                  <a:srgbClr val="FFC000"/>
                </a:solidFill>
                <a:effectLst/>
                <a:latin typeface="Elvish Ring NFI" panose="02000000000000000000" pitchFamily="2" charset="0"/>
              </a:rPr>
              <a:t>Éowyn</a:t>
            </a:r>
            <a:r>
              <a:rPr lang="en-GB" sz="1100" dirty="0">
                <a:solidFill>
                  <a:srgbClr val="FFC000"/>
                </a:solidFill>
                <a:latin typeface="Elvish Ring NFI" panose="02000000000000000000" pitchFamily="2" charset="0"/>
              </a:rPr>
              <a:t>, Faramir, </a:t>
            </a:r>
            <a:r>
              <a:rPr lang="en-GB" sz="1100" dirty="0" err="1">
                <a:solidFill>
                  <a:srgbClr val="FFC000"/>
                </a:solidFill>
                <a:latin typeface="Elvish Ring NFI" panose="02000000000000000000" pitchFamily="2" charset="0"/>
              </a:rPr>
              <a:t>Theoden</a:t>
            </a:r>
            <a:r>
              <a:rPr lang="en-GB" sz="1100" dirty="0">
                <a:solidFill>
                  <a:srgbClr val="FFC000"/>
                </a:solidFill>
                <a:latin typeface="Elvish Ring NFI" panose="02000000000000000000" pitchFamily="2" charset="0"/>
              </a:rPr>
              <a:t>, Treebeard</a:t>
            </a:r>
            <a:r>
              <a:rPr lang="en-GB" sz="1100" i="0" dirty="0">
                <a:solidFill>
                  <a:srgbClr val="FFC000"/>
                </a:solidFill>
                <a:effectLst/>
                <a:latin typeface="Elvish Ring NFI" panose="02000000000000000000" pitchFamily="2" charset="0"/>
              </a:rPr>
              <a:t> </a:t>
            </a:r>
            <a:endParaRPr lang="en-GB" sz="1100" i="1" dirty="0">
              <a:solidFill>
                <a:srgbClr val="FFC000"/>
              </a:solidFill>
              <a:latin typeface="Elvish Ring NFI" panose="02000000000000000000" pitchFamily="2" charset="0"/>
            </a:endParaRPr>
          </a:p>
          <a:p>
            <a:pPr algn="ctr"/>
            <a:endParaRPr lang="en-GB" sz="1100" i="1" dirty="0">
              <a:solidFill>
                <a:srgbClr val="FFC000"/>
              </a:solidFill>
              <a:latin typeface="Elvish Ring NFI" panose="02000000000000000000" pitchFamily="2" charset="0"/>
            </a:endParaRPr>
          </a:p>
        </p:txBody>
      </p:sp>
      <p:sp>
        <p:nvSpPr>
          <p:cNvPr id="7" name="TextBox 6">
            <a:extLst>
              <a:ext uri="{FF2B5EF4-FFF2-40B4-BE49-F238E27FC236}">
                <a16:creationId xmlns:a16="http://schemas.microsoft.com/office/drawing/2014/main" id="{60293998-5798-6B24-3F61-DE5FAB01A0C7}"/>
              </a:ext>
            </a:extLst>
          </p:cNvPr>
          <p:cNvSpPr txBox="1"/>
          <p:nvPr/>
        </p:nvSpPr>
        <p:spPr>
          <a:xfrm rot="16200000">
            <a:off x="-2961895" y="3298195"/>
            <a:ext cx="6607834" cy="261610"/>
          </a:xfrm>
          <a:prstGeom prst="rect">
            <a:avLst/>
          </a:prstGeom>
          <a:noFill/>
        </p:spPr>
        <p:txBody>
          <a:bodyPr wrap="square" rtlCol="0">
            <a:spAutoFit/>
          </a:bodyPr>
          <a:lstStyle/>
          <a:p>
            <a:pPr algn="ctr"/>
            <a:r>
              <a:rPr lang="en-GB" sz="1100" i="1" dirty="0">
                <a:solidFill>
                  <a:srgbClr val="FFC000"/>
                </a:solidFill>
                <a:latin typeface="Elvish Ring NFI" panose="02000000000000000000" pitchFamily="2" charset="0"/>
              </a:rPr>
              <a:t>Frodo, Aragorn, Gimli, Legolas, Samwise, Merri, Pippin, Gandalf, Arwen, Galadriel, Gollum, Sauron,, Bilbo</a:t>
            </a:r>
          </a:p>
        </p:txBody>
      </p:sp>
      <p:sp>
        <p:nvSpPr>
          <p:cNvPr id="9" name="TextBox 8">
            <a:extLst>
              <a:ext uri="{FF2B5EF4-FFF2-40B4-BE49-F238E27FC236}">
                <a16:creationId xmlns:a16="http://schemas.microsoft.com/office/drawing/2014/main" id="{B4503E84-9D90-9DF5-2897-381CC0412EAD}"/>
              </a:ext>
            </a:extLst>
          </p:cNvPr>
          <p:cNvSpPr txBox="1"/>
          <p:nvPr/>
        </p:nvSpPr>
        <p:spPr>
          <a:xfrm rot="5400000">
            <a:off x="8636667" y="3272792"/>
            <a:ext cx="6607834" cy="261610"/>
          </a:xfrm>
          <a:prstGeom prst="rect">
            <a:avLst/>
          </a:prstGeom>
          <a:noFill/>
        </p:spPr>
        <p:txBody>
          <a:bodyPr wrap="square" rtlCol="0">
            <a:spAutoFit/>
          </a:bodyPr>
          <a:lstStyle/>
          <a:p>
            <a:pPr algn="ctr"/>
            <a:r>
              <a:rPr lang="en-GB" sz="1100" i="1" dirty="0">
                <a:solidFill>
                  <a:srgbClr val="FFC000"/>
                </a:solidFill>
                <a:latin typeface="Elvish Ring NFI" panose="02000000000000000000" pitchFamily="2" charset="0"/>
              </a:rPr>
              <a:t>Frodo, Aragorn, Gimli, Legolas, Samwise, Merri, Pippin, Gandalf, Arwen, Galadriel, Gollum, Sauron,, Bilbo</a:t>
            </a:r>
          </a:p>
        </p:txBody>
      </p:sp>
      <p:sp>
        <p:nvSpPr>
          <p:cNvPr id="10" name="TextBox 9">
            <a:extLst>
              <a:ext uri="{FF2B5EF4-FFF2-40B4-BE49-F238E27FC236}">
                <a16:creationId xmlns:a16="http://schemas.microsoft.com/office/drawing/2014/main" id="{F234EAD1-C295-D6F0-E44E-ABDB3A392471}"/>
              </a:ext>
            </a:extLst>
          </p:cNvPr>
          <p:cNvSpPr txBox="1"/>
          <p:nvPr/>
        </p:nvSpPr>
        <p:spPr>
          <a:xfrm rot="10800000">
            <a:off x="620397" y="6302030"/>
            <a:ext cx="11041812" cy="430887"/>
          </a:xfrm>
          <a:prstGeom prst="rect">
            <a:avLst/>
          </a:prstGeom>
          <a:noFill/>
        </p:spPr>
        <p:txBody>
          <a:bodyPr wrap="square" rtlCol="0">
            <a:spAutoFit/>
          </a:bodyPr>
          <a:lstStyle/>
          <a:p>
            <a:pPr algn="ctr"/>
            <a:r>
              <a:rPr lang="en-GB" sz="1100" i="1" dirty="0">
                <a:solidFill>
                  <a:srgbClr val="FFC000"/>
                </a:solidFill>
                <a:latin typeface="Elvish Ring NFI" panose="02000000000000000000" pitchFamily="2" charset="0"/>
              </a:rPr>
              <a:t>Frodo, Aragorn, Gimli, Legolas, Samwise, Merry, Pippin, Gandalf, Arwen, Galadriel, Gollum, Sauron, </a:t>
            </a:r>
            <a:r>
              <a:rPr lang="en-GB" sz="1100" i="1" dirty="0" err="1">
                <a:solidFill>
                  <a:srgbClr val="FFC000"/>
                </a:solidFill>
                <a:latin typeface="Elvish Ring NFI" panose="02000000000000000000" pitchFamily="2" charset="0"/>
              </a:rPr>
              <a:t>Radagast</a:t>
            </a:r>
            <a:r>
              <a:rPr lang="en-GB" sz="1100" i="1" dirty="0">
                <a:solidFill>
                  <a:srgbClr val="FFC000"/>
                </a:solidFill>
                <a:latin typeface="Elvish Ring NFI" panose="02000000000000000000" pitchFamily="2" charset="0"/>
              </a:rPr>
              <a:t>, Saruman, Bilbo, Boromir, Elrond, </a:t>
            </a:r>
            <a:r>
              <a:rPr lang="en-GB" sz="1100" i="0" dirty="0" err="1">
                <a:solidFill>
                  <a:srgbClr val="FFC000"/>
                </a:solidFill>
                <a:effectLst/>
                <a:latin typeface="Elvish Ring NFI" panose="02000000000000000000" pitchFamily="2" charset="0"/>
              </a:rPr>
              <a:t>Éowyn</a:t>
            </a:r>
            <a:r>
              <a:rPr lang="en-GB" sz="1100" dirty="0">
                <a:solidFill>
                  <a:srgbClr val="FFC000"/>
                </a:solidFill>
                <a:latin typeface="Elvish Ring NFI" panose="02000000000000000000" pitchFamily="2" charset="0"/>
              </a:rPr>
              <a:t>, Faramir, </a:t>
            </a:r>
            <a:r>
              <a:rPr lang="en-GB" sz="1100" dirty="0" err="1">
                <a:solidFill>
                  <a:srgbClr val="FFC000"/>
                </a:solidFill>
                <a:latin typeface="Elvish Ring NFI" panose="02000000000000000000" pitchFamily="2" charset="0"/>
              </a:rPr>
              <a:t>Theoden</a:t>
            </a:r>
            <a:r>
              <a:rPr lang="en-GB" sz="1100" dirty="0">
                <a:solidFill>
                  <a:srgbClr val="FFC000"/>
                </a:solidFill>
                <a:latin typeface="Elvish Ring NFI" panose="02000000000000000000" pitchFamily="2" charset="0"/>
              </a:rPr>
              <a:t>, Treebeard</a:t>
            </a:r>
            <a:r>
              <a:rPr lang="en-GB" sz="1100" i="0" dirty="0">
                <a:solidFill>
                  <a:srgbClr val="FFC000"/>
                </a:solidFill>
                <a:effectLst/>
                <a:latin typeface="Elvish Ring NFI" panose="02000000000000000000" pitchFamily="2" charset="0"/>
              </a:rPr>
              <a:t> </a:t>
            </a:r>
            <a:endParaRPr lang="en-GB" sz="1100" i="1" dirty="0">
              <a:solidFill>
                <a:srgbClr val="FFC000"/>
              </a:solidFill>
              <a:latin typeface="Elvish Ring NFI" panose="02000000000000000000" pitchFamily="2" charset="0"/>
            </a:endParaRPr>
          </a:p>
          <a:p>
            <a:pPr algn="ctr"/>
            <a:endParaRPr lang="en-GB" sz="1100" i="1" dirty="0">
              <a:solidFill>
                <a:srgbClr val="FFC000"/>
              </a:solidFill>
              <a:latin typeface="Elvish Ring NFI" panose="02000000000000000000" pitchFamily="2" charset="0"/>
            </a:endParaRPr>
          </a:p>
        </p:txBody>
      </p:sp>
      <p:sp>
        <p:nvSpPr>
          <p:cNvPr id="11" name="TextBox 10">
            <a:extLst>
              <a:ext uri="{FF2B5EF4-FFF2-40B4-BE49-F238E27FC236}">
                <a16:creationId xmlns:a16="http://schemas.microsoft.com/office/drawing/2014/main" id="{8446C55B-3664-B0D6-57D7-EC627F3FF148}"/>
              </a:ext>
            </a:extLst>
          </p:cNvPr>
          <p:cNvSpPr txBox="1"/>
          <p:nvPr/>
        </p:nvSpPr>
        <p:spPr>
          <a:xfrm>
            <a:off x="8730040" y="5936174"/>
            <a:ext cx="2889849" cy="369332"/>
          </a:xfrm>
          <a:prstGeom prst="rect">
            <a:avLst/>
          </a:prstGeom>
          <a:noFill/>
        </p:spPr>
        <p:txBody>
          <a:bodyPr wrap="square" rtlCol="0">
            <a:spAutoFit/>
          </a:bodyPr>
          <a:lstStyle/>
          <a:p>
            <a:r>
              <a:rPr lang="en-GB" dirty="0">
                <a:latin typeface="Freestyle Script" panose="030804020302050B0404" pitchFamily="66" charset="0"/>
              </a:rPr>
              <a:t>KGA Prospect World Book Day Committee</a:t>
            </a:r>
          </a:p>
        </p:txBody>
      </p:sp>
    </p:spTree>
    <p:extLst>
      <p:ext uri="{BB962C8B-B14F-4D97-AF65-F5344CB8AC3E}">
        <p14:creationId xmlns:p14="http://schemas.microsoft.com/office/powerpoint/2010/main" val="3216826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0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386</Words>
  <Application>Microsoft Office PowerPoint</Application>
  <PresentationFormat>Widescreen</PresentationFormat>
  <Paragraphs>25</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Aniron</vt:lpstr>
      <vt:lpstr>Aptos</vt:lpstr>
      <vt:lpstr>Aptos Display</vt:lpstr>
      <vt:lpstr>Arial</vt:lpstr>
      <vt:lpstr>Elvish Ring NFI</vt:lpstr>
      <vt:lpstr>Freestyle Script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Jenkins, Mr R</dc:creator>
  <cp:lastModifiedBy>Jenkins, Mr R</cp:lastModifiedBy>
  <cp:revision>4</cp:revision>
  <dcterms:created xsi:type="dcterms:W3CDTF">2025-12-01T10:37:58Z</dcterms:created>
  <dcterms:modified xsi:type="dcterms:W3CDTF">2026-02-23T11:15:34Z</dcterms:modified>
</cp:coreProperties>
</file>