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7"/>
  </p:notesMasterIdLst>
  <p:handoutMasterIdLst>
    <p:handoutMasterId r:id="rId18"/>
  </p:handoutMasterIdLst>
  <p:sldIdLst>
    <p:sldId id="256" r:id="rId2"/>
    <p:sldId id="271" r:id="rId3"/>
    <p:sldId id="257" r:id="rId4"/>
    <p:sldId id="269" r:id="rId5"/>
    <p:sldId id="273" r:id="rId6"/>
    <p:sldId id="260" r:id="rId7"/>
    <p:sldId id="263" r:id="rId8"/>
    <p:sldId id="265" r:id="rId9"/>
    <p:sldId id="266" r:id="rId10"/>
    <p:sldId id="267" r:id="rId11"/>
    <p:sldId id="261" r:id="rId12"/>
    <p:sldId id="268" r:id="rId13"/>
    <p:sldId id="264" r:id="rId14"/>
    <p:sldId id="262" r:id="rId15"/>
    <p:sldId id="272" r:id="rId16"/>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AFEBED-1BCF-BE3C-6307-D5329FC19E70}" v="2" dt="2021-07-16T05:46:09.3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2" autoAdjust="0"/>
    <p:restoredTop sz="69479" autoAdjust="0"/>
  </p:normalViewPr>
  <p:slideViewPr>
    <p:cSldViewPr snapToGrid="0">
      <p:cViewPr varScale="1">
        <p:scale>
          <a:sx n="52" d="100"/>
          <a:sy n="52" d="100"/>
        </p:scale>
        <p:origin x="14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ssell, Miss A" userId="S::arussell@prospect.reading.sch.uk::2f520627-1748-4760-978b-0c53fcd89058" providerId="AD" clId="Web-{9FAFEBED-1BCF-BE3C-6307-D5329FC19E70}"/>
    <pc:docChg chg="modSld">
      <pc:chgData name="Russell, Miss A" userId="S::arussell@prospect.reading.sch.uk::2f520627-1748-4760-978b-0c53fcd89058" providerId="AD" clId="Web-{9FAFEBED-1BCF-BE3C-6307-D5329FC19E70}" dt="2021-07-16T05:46:09.361" v="1" actId="1076"/>
      <pc:docMkLst>
        <pc:docMk/>
      </pc:docMkLst>
      <pc:sldChg chg="modSp">
        <pc:chgData name="Russell, Miss A" userId="S::arussell@prospect.reading.sch.uk::2f520627-1748-4760-978b-0c53fcd89058" providerId="AD" clId="Web-{9FAFEBED-1BCF-BE3C-6307-D5329FC19E70}" dt="2021-07-16T05:46:09.361" v="1" actId="1076"/>
        <pc:sldMkLst>
          <pc:docMk/>
          <pc:sldMk cId="1081567247" sldId="262"/>
        </pc:sldMkLst>
        <pc:spChg chg="mod">
          <ac:chgData name="Russell, Miss A" userId="S::arussell@prospect.reading.sch.uk::2f520627-1748-4760-978b-0c53fcd89058" providerId="AD" clId="Web-{9FAFEBED-1BCF-BE3C-6307-D5329FC19E70}" dt="2021-07-16T05:46:09.361" v="1" actId="1076"/>
          <ac:spMkLst>
            <pc:docMk/>
            <pc:sldMk cId="1081567247" sldId="262"/>
            <ac:spMk id="4"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1275" y="0"/>
            <a:ext cx="2946400" cy="498475"/>
          </a:xfrm>
          <a:prstGeom prst="rect">
            <a:avLst/>
          </a:prstGeom>
        </p:spPr>
        <p:txBody>
          <a:bodyPr vert="horz" lIns="91440" tIns="45720" rIns="91440" bIns="45720" rtlCol="0"/>
          <a:lstStyle>
            <a:lvl1pPr algn="r">
              <a:defRPr sz="1200"/>
            </a:lvl1pPr>
          </a:lstStyle>
          <a:p>
            <a:fld id="{527F52A4-EC73-40FC-89E4-D3AC88626AF2}" type="datetimeFigureOut">
              <a:rPr lang="en-GB" smtClean="0"/>
              <a:t>15/07/2021</a:t>
            </a:fld>
            <a:endParaRPr lang="en-GB"/>
          </a:p>
        </p:txBody>
      </p:sp>
      <p:sp>
        <p:nvSpPr>
          <p:cNvPr id="4" name="Footer Placeholder 3"/>
          <p:cNvSpPr>
            <a:spLocks noGrp="1"/>
          </p:cNvSpPr>
          <p:nvPr>
            <p:ph type="ftr" sz="quarter" idx="2"/>
          </p:nvPr>
        </p:nvSpPr>
        <p:spPr>
          <a:xfrm>
            <a:off x="0" y="9431338"/>
            <a:ext cx="2946400" cy="49847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1275" y="9431338"/>
            <a:ext cx="2946400" cy="498475"/>
          </a:xfrm>
          <a:prstGeom prst="rect">
            <a:avLst/>
          </a:prstGeom>
        </p:spPr>
        <p:txBody>
          <a:bodyPr vert="horz" lIns="91440" tIns="45720" rIns="91440" bIns="45720" rtlCol="0" anchor="b"/>
          <a:lstStyle>
            <a:lvl1pPr algn="r">
              <a:defRPr sz="1200"/>
            </a:lvl1pPr>
          </a:lstStyle>
          <a:p>
            <a:fld id="{6CA29D4A-D824-4736-8944-89D7C4BA0A7B}" type="slidenum">
              <a:rPr lang="en-GB" smtClean="0"/>
              <a:t>‹#›</a:t>
            </a:fld>
            <a:endParaRPr lang="en-GB"/>
          </a:p>
        </p:txBody>
      </p:sp>
    </p:spTree>
    <p:extLst>
      <p:ext uri="{BB962C8B-B14F-4D97-AF65-F5344CB8AC3E}">
        <p14:creationId xmlns:p14="http://schemas.microsoft.com/office/powerpoint/2010/main" val="24709105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997735C3-3584-4889-AA84-3FECBA1B8156}" type="datetimeFigureOut">
              <a:rPr lang="en-GB" smtClean="0"/>
              <a:t>15/07/2021</a:t>
            </a:fld>
            <a:endParaRPr lang="en-GB"/>
          </a:p>
        </p:txBody>
      </p:sp>
      <p:sp>
        <p:nvSpPr>
          <p:cNvPr id="4" name="Slide Image Placeholder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7DEF2A1D-2CCF-48A2-859A-F14DA4910623}" type="slidenum">
              <a:rPr lang="en-GB" smtClean="0"/>
              <a:t>‹#›</a:t>
            </a:fld>
            <a:endParaRPr lang="en-GB"/>
          </a:p>
        </p:txBody>
      </p:sp>
    </p:spTree>
    <p:extLst>
      <p:ext uri="{BB962C8B-B14F-4D97-AF65-F5344CB8AC3E}">
        <p14:creationId xmlns:p14="http://schemas.microsoft.com/office/powerpoint/2010/main" val="435124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use</a:t>
            </a:r>
            <a:r>
              <a:rPr lang="en-GB" baseline="0" dirty="0"/>
              <a:t> this lesson to provide an open culture to the idea of Mindfulness. </a:t>
            </a:r>
          </a:p>
          <a:p>
            <a:endParaRPr lang="en-GB" baseline="0" dirty="0"/>
          </a:p>
          <a:p>
            <a:r>
              <a:rPr lang="en-GB" baseline="0" dirty="0"/>
              <a:t>It has so many benefits and can really impact students concentration and overall learning. </a:t>
            </a:r>
          </a:p>
          <a:p>
            <a:endParaRPr lang="en-GB" baseline="0" dirty="0"/>
          </a:p>
          <a:p>
            <a:r>
              <a:rPr lang="en-GB" baseline="0" dirty="0"/>
              <a:t>The philosophy is about providing yourself with some headspace- recognising our thoughts and being free to make a decision not to develop that thought and therefore being able to focus on the task at hand. </a:t>
            </a:r>
          </a:p>
          <a:p>
            <a:endParaRPr lang="en-GB" baseline="0" dirty="0"/>
          </a:p>
          <a:p>
            <a:endParaRPr lang="en-GB" baseline="0" dirty="0"/>
          </a:p>
          <a:p>
            <a:r>
              <a:rPr lang="en-GB" baseline="0" dirty="0"/>
              <a:t>There are notes throughout to guide you through the </a:t>
            </a:r>
            <a:r>
              <a:rPr lang="en-GB" baseline="0" dirty="0" err="1"/>
              <a:t>powerpoint</a:t>
            </a:r>
            <a:r>
              <a:rPr lang="en-GB" baseline="0" dirty="0"/>
              <a:t>.  </a:t>
            </a:r>
          </a:p>
          <a:p>
            <a:endParaRPr lang="en-GB" baseline="0" dirty="0"/>
          </a:p>
          <a:p>
            <a:r>
              <a:rPr lang="en-GB" baseline="0" dirty="0"/>
              <a:t>No incense or candles needed!</a:t>
            </a:r>
          </a:p>
          <a:p>
            <a:endParaRPr lang="en-GB" dirty="0"/>
          </a:p>
        </p:txBody>
      </p:sp>
      <p:sp>
        <p:nvSpPr>
          <p:cNvPr id="4" name="Slide Number Placeholder 3"/>
          <p:cNvSpPr>
            <a:spLocks noGrp="1"/>
          </p:cNvSpPr>
          <p:nvPr>
            <p:ph type="sldNum" sz="quarter" idx="10"/>
          </p:nvPr>
        </p:nvSpPr>
        <p:spPr/>
        <p:txBody>
          <a:bodyPr/>
          <a:lstStyle/>
          <a:p>
            <a:fld id="{7DEF2A1D-2CCF-48A2-859A-F14DA4910623}" type="slidenum">
              <a:rPr lang="en-GB" smtClean="0"/>
              <a:t>1</a:t>
            </a:fld>
            <a:endParaRPr lang="en-GB"/>
          </a:p>
        </p:txBody>
      </p:sp>
    </p:spTree>
    <p:extLst>
      <p:ext uri="{BB962C8B-B14F-4D97-AF65-F5344CB8AC3E}">
        <p14:creationId xmlns:p14="http://schemas.microsoft.com/office/powerpoint/2010/main" val="17640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students to talk in pairs</a:t>
            </a:r>
            <a:r>
              <a:rPr lang="en-GB" baseline="0" dirty="0"/>
              <a:t>  by answering the questions.</a:t>
            </a:r>
          </a:p>
          <a:p>
            <a:endParaRPr lang="en-GB" baseline="0" dirty="0"/>
          </a:p>
          <a:p>
            <a:r>
              <a:rPr lang="en-GB" baseline="0" dirty="0"/>
              <a:t>Discuss as a class- get thoughts from students. </a:t>
            </a:r>
          </a:p>
          <a:p>
            <a:endParaRPr lang="en-GB" baseline="0" dirty="0"/>
          </a:p>
          <a:p>
            <a:r>
              <a:rPr lang="en-GB" baseline="0" dirty="0"/>
              <a:t>Talk about- ‘actually when we learn we always at some point get distracted’</a:t>
            </a:r>
          </a:p>
          <a:p>
            <a:endParaRPr lang="en-GB" baseline="0" dirty="0"/>
          </a:p>
          <a:p>
            <a:r>
              <a:rPr lang="en-GB" baseline="0" dirty="0"/>
              <a:t>It is about how we manage that distraction or thought</a:t>
            </a:r>
            <a:endParaRPr lang="en-GB" dirty="0"/>
          </a:p>
        </p:txBody>
      </p:sp>
      <p:sp>
        <p:nvSpPr>
          <p:cNvPr id="4" name="Slide Number Placeholder 3"/>
          <p:cNvSpPr>
            <a:spLocks noGrp="1"/>
          </p:cNvSpPr>
          <p:nvPr>
            <p:ph type="sldNum" sz="quarter" idx="10"/>
          </p:nvPr>
        </p:nvSpPr>
        <p:spPr/>
        <p:txBody>
          <a:bodyPr/>
          <a:lstStyle/>
          <a:p>
            <a:fld id="{7DEF2A1D-2CCF-48A2-859A-F14DA4910623}" type="slidenum">
              <a:rPr lang="en-GB" smtClean="0"/>
              <a:t>2</a:t>
            </a:fld>
            <a:endParaRPr lang="en-GB"/>
          </a:p>
        </p:txBody>
      </p:sp>
    </p:spTree>
    <p:extLst>
      <p:ext uri="{BB962C8B-B14F-4D97-AF65-F5344CB8AC3E}">
        <p14:creationId xmlns:p14="http://schemas.microsoft.com/office/powerpoint/2010/main" val="7003931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chemeClr val="tx1"/>
                </a:solidFill>
              </a:rPr>
              <a:t>Having the characteristics</a:t>
            </a:r>
            <a:r>
              <a:rPr lang="en-GB" baseline="0" dirty="0">
                <a:solidFill>
                  <a:schemeClr val="tx1"/>
                </a:solidFill>
              </a:rPr>
              <a:t> that good learners display is about training our minds to strengthen these skills. </a:t>
            </a:r>
          </a:p>
          <a:p>
            <a:endParaRPr lang="en-GB" baseline="0" dirty="0">
              <a:solidFill>
                <a:schemeClr val="tx1"/>
              </a:solidFill>
            </a:endParaRPr>
          </a:p>
          <a:p>
            <a:r>
              <a:rPr lang="en-GB" baseline="0" dirty="0">
                <a:solidFill>
                  <a:schemeClr val="tx1"/>
                </a:solidFill>
              </a:rPr>
              <a:t>Not all of them will be easy to us but they can be practiced. </a:t>
            </a:r>
          </a:p>
          <a:p>
            <a:endParaRPr lang="en-GB" baseline="0" dirty="0">
              <a:solidFill>
                <a:schemeClr val="tx1"/>
              </a:solidFill>
            </a:endParaRPr>
          </a:p>
          <a:p>
            <a:r>
              <a:rPr lang="en-GB" baseline="0" dirty="0">
                <a:solidFill>
                  <a:schemeClr val="tx1"/>
                </a:solidFill>
              </a:rPr>
              <a:t>It is about mental fitness. </a:t>
            </a:r>
            <a:endParaRPr lang="en-GB" dirty="0">
              <a:solidFill>
                <a:schemeClr val="tx1"/>
              </a:solidFill>
            </a:endParaRPr>
          </a:p>
        </p:txBody>
      </p:sp>
      <p:sp>
        <p:nvSpPr>
          <p:cNvPr id="4" name="Slide Number Placeholder 3"/>
          <p:cNvSpPr>
            <a:spLocks noGrp="1"/>
          </p:cNvSpPr>
          <p:nvPr>
            <p:ph type="sldNum" sz="quarter" idx="10"/>
          </p:nvPr>
        </p:nvSpPr>
        <p:spPr/>
        <p:txBody>
          <a:bodyPr/>
          <a:lstStyle/>
          <a:p>
            <a:fld id="{7DEF2A1D-2CCF-48A2-859A-F14DA4910623}" type="slidenum">
              <a:rPr lang="en-GB" smtClean="0"/>
              <a:t>3</a:t>
            </a:fld>
            <a:endParaRPr lang="en-GB"/>
          </a:p>
        </p:txBody>
      </p:sp>
    </p:spTree>
    <p:extLst>
      <p:ext uri="{BB962C8B-B14F-4D97-AF65-F5344CB8AC3E}">
        <p14:creationId xmlns:p14="http://schemas.microsoft.com/office/powerpoint/2010/main" val="36201772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CLASS</a:t>
            </a:r>
            <a:r>
              <a:rPr lang="en-GB" baseline="0" dirty="0"/>
              <a:t> discussion – Encourage students to produce a list:</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What would you do to get physically fit?</a:t>
            </a:r>
          </a:p>
          <a:p>
            <a:endParaRPr lang="en-GB" dirty="0"/>
          </a:p>
          <a:p>
            <a:r>
              <a:rPr lang="en-GB" dirty="0"/>
              <a:t>Run</a:t>
            </a:r>
          </a:p>
          <a:p>
            <a:r>
              <a:rPr lang="en-GB" dirty="0"/>
              <a:t>Go to the gym</a:t>
            </a:r>
          </a:p>
          <a:p>
            <a:r>
              <a:rPr lang="en-GB" dirty="0"/>
              <a:t>Exercise class</a:t>
            </a:r>
          </a:p>
          <a:p>
            <a:r>
              <a:rPr lang="en-GB" dirty="0"/>
              <a:t>Walk</a:t>
            </a:r>
          </a:p>
          <a:p>
            <a:r>
              <a:rPr lang="en-GB" dirty="0"/>
              <a:t>Swim</a:t>
            </a:r>
          </a:p>
          <a:p>
            <a:r>
              <a:rPr lang="en-GB" dirty="0"/>
              <a:t>Join</a:t>
            </a:r>
            <a:r>
              <a:rPr lang="en-GB" baseline="0" dirty="0"/>
              <a:t> a club</a:t>
            </a:r>
          </a:p>
          <a:p>
            <a:endParaRPr lang="en-GB" dirty="0"/>
          </a:p>
          <a:p>
            <a:endParaRPr lang="en-GB" dirty="0"/>
          </a:p>
        </p:txBody>
      </p:sp>
      <p:sp>
        <p:nvSpPr>
          <p:cNvPr id="4" name="Slide Number Placeholder 3"/>
          <p:cNvSpPr>
            <a:spLocks noGrp="1"/>
          </p:cNvSpPr>
          <p:nvPr>
            <p:ph type="sldNum" sz="quarter" idx="10"/>
          </p:nvPr>
        </p:nvSpPr>
        <p:spPr/>
        <p:txBody>
          <a:bodyPr/>
          <a:lstStyle/>
          <a:p>
            <a:fld id="{7DEF2A1D-2CCF-48A2-859A-F14DA4910623}" type="slidenum">
              <a:rPr lang="en-GB" smtClean="0"/>
              <a:t>4</a:t>
            </a:fld>
            <a:endParaRPr lang="en-GB"/>
          </a:p>
        </p:txBody>
      </p:sp>
    </p:spTree>
    <p:extLst>
      <p:ext uri="{BB962C8B-B14F-4D97-AF65-F5344CB8AC3E}">
        <p14:creationId xmlns:p14="http://schemas.microsoft.com/office/powerpoint/2010/main" val="3159560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We all have times when</a:t>
            </a:r>
            <a:r>
              <a:rPr lang="en-GB" baseline="0" dirty="0"/>
              <a:t> we</a:t>
            </a:r>
            <a:r>
              <a:rPr lang="en-GB" dirty="0"/>
              <a:t> are not feeling at our best mentally,</a:t>
            </a:r>
            <a:r>
              <a:rPr lang="en-GB" baseline="0" dirty="0"/>
              <a:t> when we struggle to focus on a task.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What about when our mind feels crowded and we lack focus and struggle to cope with the day?</a:t>
            </a:r>
            <a:endParaRPr lang="en-GB" baseline="0" dirty="0"/>
          </a:p>
          <a:p>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Ask</a:t>
            </a:r>
            <a:r>
              <a:rPr lang="en-GB" baseline="0" dirty="0"/>
              <a:t> question to students</a:t>
            </a:r>
          </a:p>
          <a:p>
            <a:r>
              <a:rPr lang="en-GB" baseline="0" dirty="0"/>
              <a:t>Encourage responses- perhaps give an example</a:t>
            </a:r>
          </a:p>
          <a:p>
            <a:endParaRPr lang="en-GB" baseline="0" dirty="0"/>
          </a:p>
          <a:p>
            <a:r>
              <a:rPr lang="en-GB" baseline="0" dirty="0"/>
              <a:t>What is it we do to encourage mental fitness &amp; resilience?</a:t>
            </a:r>
          </a:p>
          <a:p>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i="1" dirty="0"/>
              <a:t>“Just as going for a run is a well-known way of protecting general physical health, </a:t>
            </a:r>
            <a:r>
              <a:rPr lang="en-GB" sz="1200" b="1" i="1" dirty="0"/>
              <a:t>mindfulness</a:t>
            </a:r>
            <a:r>
              <a:rPr lang="en-GB" sz="1200" i="1" dirty="0"/>
              <a:t> exercises develop </a:t>
            </a:r>
            <a:r>
              <a:rPr lang="en-GB" sz="1200" b="1" i="1" dirty="0"/>
              <a:t>mental fitness and resilience”</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7DEF2A1D-2CCF-48A2-859A-F14DA4910623}" type="slidenum">
              <a:rPr lang="en-GB" smtClean="0"/>
              <a:t>5</a:t>
            </a:fld>
            <a:endParaRPr lang="en-GB"/>
          </a:p>
        </p:txBody>
      </p:sp>
    </p:spTree>
    <p:extLst>
      <p:ext uri="{BB962C8B-B14F-4D97-AF65-F5344CB8AC3E}">
        <p14:creationId xmlns:p14="http://schemas.microsoft.com/office/powerpoint/2010/main" val="3101847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a:t>
            </a:r>
            <a:r>
              <a:rPr lang="en-GB" baseline="0" dirty="0"/>
              <a:t> use our mind for everything we experience. In lessons, conversations with our friends, eating our lunch, playing sports, listening to music, we use our mind to filter our experiences. </a:t>
            </a:r>
          </a:p>
          <a:p>
            <a:endParaRPr lang="en-GB" baseline="0" dirty="0"/>
          </a:p>
          <a:p>
            <a:r>
              <a:rPr lang="en-GB" baseline="0" dirty="0"/>
              <a:t>Our mind can influence this experience as being a positive or a negative experience. </a:t>
            </a:r>
          </a:p>
          <a:p>
            <a:endParaRPr lang="en-GB" baseline="0" dirty="0"/>
          </a:p>
          <a:p>
            <a:r>
              <a:rPr lang="en-GB" dirty="0"/>
              <a:t>Highlight</a:t>
            </a:r>
            <a:r>
              <a:rPr lang="en-GB" baseline="0" dirty="0"/>
              <a:t> how you are , to some extent, responsible for your own happiness. </a:t>
            </a:r>
          </a:p>
          <a:p>
            <a:endParaRPr lang="en-GB" baseline="0" dirty="0"/>
          </a:p>
          <a:p>
            <a:r>
              <a:rPr lang="en-GB" baseline="0" dirty="0"/>
              <a:t>You can physically change the way your brain works for the better.</a:t>
            </a:r>
            <a:endParaRPr lang="en-GB" dirty="0"/>
          </a:p>
        </p:txBody>
      </p:sp>
      <p:sp>
        <p:nvSpPr>
          <p:cNvPr id="4" name="Slide Number Placeholder 3"/>
          <p:cNvSpPr>
            <a:spLocks noGrp="1"/>
          </p:cNvSpPr>
          <p:nvPr>
            <p:ph type="sldNum" sz="quarter" idx="10"/>
          </p:nvPr>
        </p:nvSpPr>
        <p:spPr/>
        <p:txBody>
          <a:bodyPr/>
          <a:lstStyle/>
          <a:p>
            <a:fld id="{7DEF2A1D-2CCF-48A2-859A-F14DA4910623}" type="slidenum">
              <a:rPr lang="en-GB" smtClean="0"/>
              <a:t>6</a:t>
            </a:fld>
            <a:endParaRPr lang="en-GB"/>
          </a:p>
        </p:txBody>
      </p:sp>
    </p:spTree>
    <p:extLst>
      <p:ext uri="{BB962C8B-B14F-4D97-AF65-F5344CB8AC3E}">
        <p14:creationId xmlns:p14="http://schemas.microsoft.com/office/powerpoint/2010/main" val="1399589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Where is your mind?</a:t>
            </a:r>
          </a:p>
          <a:p>
            <a:endParaRPr lang="en-GB" dirty="0"/>
          </a:p>
          <a:p>
            <a:r>
              <a:rPr lang="en-GB" dirty="0"/>
              <a:t>We talk about the “mind”. Where is the mind? Your mind</a:t>
            </a:r>
            <a:r>
              <a:rPr lang="en-GB" baseline="0" dirty="0"/>
              <a:t> and body are inextricably linked.  </a:t>
            </a:r>
          </a:p>
          <a:p>
            <a:endParaRPr lang="en-GB" baseline="0" dirty="0"/>
          </a:p>
          <a:p>
            <a:r>
              <a:rPr lang="en-GB" baseline="0" dirty="0"/>
              <a:t>Sometimes our minds are full of everyday thoughts- what happened at break, our next lesson, home learning, what happened at home, what lesson we have next, our friends, our feelings…. We can fill our minds with lots of thoughts of just a thought. We can choose.  Is your mind full or are you mindful?</a:t>
            </a:r>
          </a:p>
          <a:p>
            <a:endParaRPr lang="en-GB" baseline="0" dirty="0"/>
          </a:p>
          <a:p>
            <a:r>
              <a:rPr lang="en-GB" baseline="0" dirty="0"/>
              <a:t>Class discussion- </a:t>
            </a:r>
          </a:p>
          <a:p>
            <a:endParaRPr lang="en-GB" baseline="0" dirty="0"/>
          </a:p>
          <a:p>
            <a:r>
              <a:rPr lang="en-GB" baseline="0" dirty="0"/>
              <a:t>where is your mind? </a:t>
            </a:r>
          </a:p>
          <a:p>
            <a:r>
              <a:rPr lang="en-GB" baseline="0" dirty="0"/>
              <a:t>What are you thinking about? </a:t>
            </a:r>
          </a:p>
          <a:p>
            <a:r>
              <a:rPr lang="en-GB" baseline="0" dirty="0"/>
              <a:t>Is your mind full of thoughts? </a:t>
            </a:r>
          </a:p>
          <a:p>
            <a:r>
              <a:rPr lang="en-GB" baseline="0" dirty="0"/>
              <a:t>Are you ever mindful, where you are just thinking about right now?</a:t>
            </a:r>
          </a:p>
          <a:p>
            <a:endParaRPr lang="en-GB" baseline="0" dirty="0"/>
          </a:p>
          <a:p>
            <a:r>
              <a:rPr lang="en-GB" baseline="0" dirty="0"/>
              <a:t>The next slide gives some ideas/ discussion points about having </a:t>
            </a:r>
            <a:r>
              <a:rPr lang="en-GB" b="1" baseline="0" dirty="0"/>
              <a:t>mind full!</a:t>
            </a:r>
            <a:endParaRPr lang="en-GB" b="1" dirty="0"/>
          </a:p>
        </p:txBody>
      </p:sp>
      <p:sp>
        <p:nvSpPr>
          <p:cNvPr id="4" name="Slide Number Placeholder 3"/>
          <p:cNvSpPr>
            <a:spLocks noGrp="1"/>
          </p:cNvSpPr>
          <p:nvPr>
            <p:ph type="sldNum" sz="quarter" idx="10"/>
          </p:nvPr>
        </p:nvSpPr>
        <p:spPr/>
        <p:txBody>
          <a:bodyPr/>
          <a:lstStyle/>
          <a:p>
            <a:fld id="{7DEF2A1D-2CCF-48A2-859A-F14DA4910623}" type="slidenum">
              <a:rPr lang="en-GB" smtClean="0"/>
              <a:t>7</a:t>
            </a:fld>
            <a:endParaRPr lang="en-GB"/>
          </a:p>
        </p:txBody>
      </p:sp>
    </p:spTree>
    <p:extLst>
      <p:ext uri="{BB962C8B-B14F-4D97-AF65-F5344CB8AC3E}">
        <p14:creationId xmlns:p14="http://schemas.microsoft.com/office/powerpoint/2010/main" val="41106993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minds can be full of thoughts</a:t>
            </a:r>
            <a:r>
              <a:rPr lang="en-GB" baseline="0" dirty="0"/>
              <a:t>, thinking of things that have happened in the past or what can happen in the future. </a:t>
            </a:r>
          </a:p>
          <a:p>
            <a:endParaRPr lang="en-GB" baseline="0" dirty="0"/>
          </a:p>
          <a:p>
            <a:r>
              <a:rPr lang="en-GB" baseline="0" dirty="0"/>
              <a:t>This can make us feel stressed and we can find it difficult to concentrate on what is important.</a:t>
            </a:r>
          </a:p>
          <a:p>
            <a:endParaRPr lang="en-GB" baseline="0" dirty="0"/>
          </a:p>
          <a:p>
            <a:r>
              <a:rPr lang="en-GB" baseline="0" dirty="0"/>
              <a:t>We can struggle to focus, to learn or to spend time with our friends.</a:t>
            </a:r>
          </a:p>
          <a:p>
            <a:endParaRPr lang="en-GB" baseline="0" dirty="0"/>
          </a:p>
          <a:p>
            <a:r>
              <a:rPr lang="en-GB" b="1" dirty="0"/>
              <a:t>Our mind can process 126 pieces of information every second. </a:t>
            </a:r>
            <a:endParaRPr lang="en-GB" dirty="0"/>
          </a:p>
        </p:txBody>
      </p:sp>
      <p:sp>
        <p:nvSpPr>
          <p:cNvPr id="4" name="Slide Number Placeholder 3"/>
          <p:cNvSpPr>
            <a:spLocks noGrp="1"/>
          </p:cNvSpPr>
          <p:nvPr>
            <p:ph type="sldNum" sz="quarter" idx="10"/>
          </p:nvPr>
        </p:nvSpPr>
        <p:spPr/>
        <p:txBody>
          <a:bodyPr/>
          <a:lstStyle/>
          <a:p>
            <a:fld id="{7DEF2A1D-2CCF-48A2-859A-F14DA4910623}" type="slidenum">
              <a:rPr lang="en-GB" smtClean="0"/>
              <a:t>8</a:t>
            </a:fld>
            <a:endParaRPr lang="en-GB"/>
          </a:p>
        </p:txBody>
      </p:sp>
    </p:spTree>
    <p:extLst>
      <p:ext uri="{BB962C8B-B14F-4D97-AF65-F5344CB8AC3E}">
        <p14:creationId xmlns:p14="http://schemas.microsoft.com/office/powerpoint/2010/main" val="32554786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Kung </a:t>
            </a:r>
            <a:r>
              <a:rPr lang="en-GB" dirty="0" err="1"/>
              <a:t>fu</a:t>
            </a:r>
            <a:r>
              <a:rPr lang="en-GB" dirty="0"/>
              <a:t> panda.</a:t>
            </a:r>
            <a:r>
              <a:rPr lang="en-GB" baseline="0" dirty="0"/>
              <a:t> We have a panda that is not happy. </a:t>
            </a:r>
          </a:p>
          <a:p>
            <a:endParaRPr lang="en-GB" baseline="0" dirty="0"/>
          </a:p>
          <a:p>
            <a:r>
              <a:rPr lang="en-GB" baseline="0" dirty="0"/>
              <a:t>We have all felt like this at certain times in our lives. </a:t>
            </a:r>
          </a:p>
          <a:p>
            <a:endParaRPr lang="en-GB" baseline="0" dirty="0"/>
          </a:p>
          <a:p>
            <a:r>
              <a:rPr lang="en-GB" baseline="0" dirty="0"/>
              <a:t>The “It’s all gone wrong” feeling, things seems to be failing apart and not going the right way. </a:t>
            </a:r>
          </a:p>
          <a:p>
            <a:endParaRPr lang="en-GB" baseline="0" dirty="0"/>
          </a:p>
          <a:p>
            <a:r>
              <a:rPr lang="en-GB" baseline="0" dirty="0"/>
              <a:t>In this clip, our Panda, called Po, is very stressed about life. </a:t>
            </a:r>
          </a:p>
          <a:p>
            <a:endParaRPr lang="en-GB" baseline="0" dirty="0"/>
          </a:p>
          <a:p>
            <a:r>
              <a:rPr lang="en-GB" baseline="0" dirty="0"/>
              <a:t>You can see from his body, his gestures, his eating. </a:t>
            </a:r>
          </a:p>
          <a:p>
            <a:endParaRPr lang="en-GB" baseline="0" dirty="0"/>
          </a:p>
          <a:p>
            <a:r>
              <a:rPr lang="en-GB" baseline="0" dirty="0"/>
              <a:t>His misery is typical of modern day stress: he thinks he is rubbish at everything (low self esteem). </a:t>
            </a:r>
          </a:p>
          <a:p>
            <a:endParaRPr lang="en-GB" baseline="0" dirty="0"/>
          </a:p>
          <a:p>
            <a:r>
              <a:rPr lang="en-GB" baseline="0" dirty="0"/>
              <a:t>His mind is thinking about the past and about the future, that is until the wise old turtle, </a:t>
            </a:r>
            <a:r>
              <a:rPr lang="en-GB" baseline="0" dirty="0" err="1"/>
              <a:t>Oogway</a:t>
            </a:r>
            <a:r>
              <a:rPr lang="en-GB" baseline="0" dirty="0"/>
              <a:t>, arrives on the scene. </a:t>
            </a:r>
          </a:p>
          <a:p>
            <a:endParaRPr lang="en-GB" baseline="0" dirty="0"/>
          </a:p>
          <a:p>
            <a:r>
              <a:rPr lang="en-GB" baseline="0" dirty="0" err="1"/>
              <a:t>Ooogway</a:t>
            </a:r>
            <a:r>
              <a:rPr lang="en-GB" baseline="0" dirty="0"/>
              <a:t> delivers a message which is the </a:t>
            </a:r>
            <a:r>
              <a:rPr lang="en-GB" baseline="0" dirty="0" err="1"/>
              <a:t>essecense</a:t>
            </a:r>
            <a:r>
              <a:rPr lang="en-GB" baseline="0" dirty="0"/>
              <a:t> of Mindfulness!  (Words on the next slide)</a:t>
            </a:r>
          </a:p>
        </p:txBody>
      </p:sp>
      <p:sp>
        <p:nvSpPr>
          <p:cNvPr id="4" name="Slide Number Placeholder 3"/>
          <p:cNvSpPr>
            <a:spLocks noGrp="1"/>
          </p:cNvSpPr>
          <p:nvPr>
            <p:ph type="sldNum" sz="quarter" idx="10"/>
          </p:nvPr>
        </p:nvSpPr>
        <p:spPr/>
        <p:txBody>
          <a:bodyPr/>
          <a:lstStyle/>
          <a:p>
            <a:fld id="{7DEF2A1D-2CCF-48A2-859A-F14DA4910623}" type="slidenum">
              <a:rPr lang="en-GB" smtClean="0"/>
              <a:t>9</a:t>
            </a:fld>
            <a:endParaRPr lang="en-GB"/>
          </a:p>
        </p:txBody>
      </p:sp>
    </p:spTree>
    <p:extLst>
      <p:ext uri="{BB962C8B-B14F-4D97-AF65-F5344CB8AC3E}">
        <p14:creationId xmlns:p14="http://schemas.microsoft.com/office/powerpoint/2010/main" val="27510440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core of mindfulness, which is</a:t>
            </a:r>
            <a:r>
              <a:rPr lang="en-GB" baseline="0" dirty="0"/>
              <a:t> paying </a:t>
            </a:r>
            <a:r>
              <a:rPr lang="en-GB" baseline="0" dirty="0" err="1"/>
              <a:t>PAYING</a:t>
            </a:r>
            <a:r>
              <a:rPr lang="en-GB" baseline="0" dirty="0"/>
              <a:t> ATTENTION TO THE PRESENT MOMENT. </a:t>
            </a:r>
          </a:p>
          <a:p>
            <a:endParaRPr lang="en-GB" baseline="0" dirty="0"/>
          </a:p>
          <a:p>
            <a:r>
              <a:rPr lang="en-GB" baseline="0" dirty="0"/>
              <a:t>It is about training the mind to be in the present moment, whatever is happening, be that good or bad. </a:t>
            </a:r>
          </a:p>
          <a:p>
            <a:endParaRPr lang="en-GB" baseline="0" dirty="0"/>
          </a:p>
          <a:p>
            <a:r>
              <a:rPr lang="en-GB" baseline="0" dirty="0"/>
              <a:t>It’s about giving yourself the headspace to notice what is happening right now. </a:t>
            </a:r>
          </a:p>
          <a:p>
            <a:endParaRPr lang="en-GB" baseline="0" dirty="0"/>
          </a:p>
          <a:p>
            <a:r>
              <a:rPr lang="en-GB" baseline="0" dirty="0"/>
              <a:t>That might be relaxing with friends, revising for an exam, spending time with your family or eating. </a:t>
            </a:r>
            <a:endParaRPr lang="en-GB" dirty="0"/>
          </a:p>
        </p:txBody>
      </p:sp>
      <p:sp>
        <p:nvSpPr>
          <p:cNvPr id="4" name="Slide Number Placeholder 3"/>
          <p:cNvSpPr>
            <a:spLocks noGrp="1"/>
          </p:cNvSpPr>
          <p:nvPr>
            <p:ph type="sldNum" sz="quarter" idx="10"/>
          </p:nvPr>
        </p:nvSpPr>
        <p:spPr/>
        <p:txBody>
          <a:bodyPr/>
          <a:lstStyle/>
          <a:p>
            <a:fld id="{7DEF2A1D-2CCF-48A2-859A-F14DA4910623}" type="slidenum">
              <a:rPr lang="en-GB" smtClean="0"/>
              <a:t>10</a:t>
            </a:fld>
            <a:endParaRPr lang="en-GB"/>
          </a:p>
        </p:txBody>
      </p:sp>
    </p:spTree>
    <p:extLst>
      <p:ext uri="{BB962C8B-B14F-4D97-AF65-F5344CB8AC3E}">
        <p14:creationId xmlns:p14="http://schemas.microsoft.com/office/powerpoint/2010/main" val="2609716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Highlight</a:t>
            </a:r>
            <a:r>
              <a:rPr lang="en-GB" baseline="0" dirty="0"/>
              <a:t> how you are , to some extent, responsible for your own happiness. You can physically change the way your brain works for the better.</a:t>
            </a:r>
            <a:endParaRPr lang="en-GB" dirty="0"/>
          </a:p>
          <a:p>
            <a:endParaRPr lang="en-GB" sz="1600" dirty="0"/>
          </a:p>
          <a:p>
            <a:r>
              <a:rPr lang="en-GB" sz="1600" dirty="0">
                <a:solidFill>
                  <a:schemeClr val="tx1"/>
                </a:solidFill>
              </a:rPr>
              <a:t>Look at the video ‘Brain train’- neuroplasticity – you have seen this before in the growth mind-set</a:t>
            </a:r>
            <a:r>
              <a:rPr lang="en-GB" sz="1600" baseline="0" dirty="0">
                <a:solidFill>
                  <a:schemeClr val="tx1"/>
                </a:solidFill>
              </a:rPr>
              <a:t> </a:t>
            </a:r>
            <a:r>
              <a:rPr lang="en-GB" sz="1600" dirty="0">
                <a:solidFill>
                  <a:schemeClr val="tx1"/>
                </a:solidFill>
              </a:rPr>
              <a:t>assembly delivered by the head teacher- it really gets the point across about changing our brain. </a:t>
            </a:r>
          </a:p>
          <a:p>
            <a:endParaRPr lang="en-GB" sz="2800" dirty="0">
              <a:solidFill>
                <a:schemeClr val="tx1"/>
              </a:solidFill>
            </a:endParaRPr>
          </a:p>
          <a:p>
            <a:r>
              <a:rPr lang="en-GB" dirty="0"/>
              <a:t>We can form new patterns/ habits and physically change our</a:t>
            </a:r>
            <a:r>
              <a:rPr lang="en-GB" baseline="0" dirty="0"/>
              <a:t> brains so that old habits die allowing the new habits to form.</a:t>
            </a:r>
          </a:p>
          <a:p>
            <a:r>
              <a:rPr lang="en-GB" b="1" baseline="0" dirty="0"/>
              <a:t>LINK</a:t>
            </a:r>
            <a:r>
              <a:rPr lang="en-GB" baseline="0" dirty="0"/>
              <a:t>- </a:t>
            </a:r>
            <a:r>
              <a:rPr lang="en-GB" sz="1200" kern="1200" dirty="0">
                <a:solidFill>
                  <a:schemeClr val="tx1"/>
                </a:solidFill>
                <a:latin typeface="+mn-lt"/>
                <a:ea typeface="+mn-ea"/>
                <a:cs typeface="+mn-cs"/>
              </a:rPr>
              <a:t>https://www.youtube.com/watch?v=ELpfYCZa87g</a:t>
            </a:r>
            <a:endParaRPr lang="en-GB" dirty="0"/>
          </a:p>
        </p:txBody>
      </p:sp>
      <p:sp>
        <p:nvSpPr>
          <p:cNvPr id="4" name="Slide Number Placeholder 3"/>
          <p:cNvSpPr>
            <a:spLocks noGrp="1"/>
          </p:cNvSpPr>
          <p:nvPr>
            <p:ph type="sldNum" sz="quarter" idx="10"/>
          </p:nvPr>
        </p:nvSpPr>
        <p:spPr/>
        <p:txBody>
          <a:bodyPr/>
          <a:lstStyle/>
          <a:p>
            <a:fld id="{7DEF2A1D-2CCF-48A2-859A-F14DA4910623}" type="slidenum">
              <a:rPr lang="en-GB" smtClean="0"/>
              <a:t>11</a:t>
            </a:fld>
            <a:endParaRPr lang="en-GB"/>
          </a:p>
        </p:txBody>
      </p:sp>
    </p:spTree>
    <p:extLst>
      <p:ext uri="{BB962C8B-B14F-4D97-AF65-F5344CB8AC3E}">
        <p14:creationId xmlns:p14="http://schemas.microsoft.com/office/powerpoint/2010/main" val="17828215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is an animation that explains about your mind being Mindful</a:t>
            </a:r>
            <a:r>
              <a:rPr lang="en-GB" baseline="0" dirty="0"/>
              <a:t> or Mind Full. (2 minutes)</a:t>
            </a:r>
          </a:p>
          <a:p>
            <a:r>
              <a:rPr lang="en-GB" sz="1200" b="1" kern="1200" dirty="0">
                <a:solidFill>
                  <a:schemeClr val="tx1"/>
                </a:solidFill>
                <a:latin typeface="+mn-lt"/>
                <a:ea typeface="+mn-ea"/>
                <a:cs typeface="+mn-cs"/>
              </a:rPr>
              <a:t>LINK-</a:t>
            </a:r>
            <a:r>
              <a:rPr lang="en-GB" sz="1200" kern="1200" dirty="0">
                <a:solidFill>
                  <a:schemeClr val="tx1"/>
                </a:solidFill>
                <a:latin typeface="+mn-lt"/>
                <a:ea typeface="+mn-ea"/>
                <a:cs typeface="+mn-cs"/>
              </a:rPr>
              <a:t> https://www.youtube.com/watch?v=7xAeJKgupPI</a:t>
            </a:r>
            <a:endParaRPr lang="en-GB" dirty="0"/>
          </a:p>
        </p:txBody>
      </p:sp>
      <p:sp>
        <p:nvSpPr>
          <p:cNvPr id="4" name="Slide Number Placeholder 3"/>
          <p:cNvSpPr>
            <a:spLocks noGrp="1"/>
          </p:cNvSpPr>
          <p:nvPr>
            <p:ph type="sldNum" sz="quarter" idx="10"/>
          </p:nvPr>
        </p:nvSpPr>
        <p:spPr/>
        <p:txBody>
          <a:bodyPr/>
          <a:lstStyle/>
          <a:p>
            <a:fld id="{7DEF2A1D-2CCF-48A2-859A-F14DA4910623}" type="slidenum">
              <a:rPr lang="en-GB" smtClean="0"/>
              <a:t>12</a:t>
            </a:fld>
            <a:endParaRPr lang="en-GB"/>
          </a:p>
        </p:txBody>
      </p:sp>
    </p:spTree>
    <p:extLst>
      <p:ext uri="{BB962C8B-B14F-4D97-AF65-F5344CB8AC3E}">
        <p14:creationId xmlns:p14="http://schemas.microsoft.com/office/powerpoint/2010/main" val="2892092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People use mindfulness for different reasons, such as, improved concentration, happiness, depression, sleep,</a:t>
            </a:r>
            <a:r>
              <a:rPr lang="en-GB" baseline="0" dirty="0"/>
              <a:t> coping with pain, during exams and even to diet. </a:t>
            </a:r>
            <a:endParaRPr lang="en-GB" dirty="0"/>
          </a:p>
          <a:p>
            <a:endParaRPr lang="en-GB" dirty="0"/>
          </a:p>
          <a:p>
            <a:r>
              <a:rPr lang="en-GB" dirty="0"/>
              <a:t>Lots of sports professionals use mindfulness meditation to ‘get in the zone’. </a:t>
            </a:r>
          </a:p>
          <a:p>
            <a:endParaRPr lang="en-GB" dirty="0"/>
          </a:p>
        </p:txBody>
      </p:sp>
      <p:sp>
        <p:nvSpPr>
          <p:cNvPr id="4" name="Slide Number Placeholder 3"/>
          <p:cNvSpPr>
            <a:spLocks noGrp="1"/>
          </p:cNvSpPr>
          <p:nvPr>
            <p:ph type="sldNum" sz="quarter" idx="10"/>
          </p:nvPr>
        </p:nvSpPr>
        <p:spPr/>
        <p:txBody>
          <a:bodyPr/>
          <a:lstStyle/>
          <a:p>
            <a:fld id="{7DEF2A1D-2CCF-48A2-859A-F14DA4910623}" type="slidenum">
              <a:rPr lang="en-GB" smtClean="0"/>
              <a:t>13</a:t>
            </a:fld>
            <a:endParaRPr lang="en-GB"/>
          </a:p>
        </p:txBody>
      </p:sp>
    </p:spTree>
    <p:extLst>
      <p:ext uri="{BB962C8B-B14F-4D97-AF65-F5344CB8AC3E}">
        <p14:creationId xmlns:p14="http://schemas.microsoft.com/office/powerpoint/2010/main" val="4275396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Play the headspace link –</a:t>
            </a:r>
            <a:r>
              <a:rPr lang="en-GB" baseline="0" dirty="0"/>
              <a:t> some students will keep their eyes open- but they will start to get involved as long as you encourage them the close their eyes.</a:t>
            </a:r>
          </a:p>
          <a:p>
            <a:endParaRPr lang="en-GB" baseline="0" dirty="0"/>
          </a:p>
          <a:p>
            <a:r>
              <a:rPr lang="en-GB" baseline="0" dirty="0"/>
              <a:t>Usually some students will laugh at first but later on join in when they see all eyes closed.</a:t>
            </a:r>
          </a:p>
          <a:p>
            <a:endParaRPr lang="en-GB" b="1" baseline="0" dirty="0"/>
          </a:p>
          <a:p>
            <a:r>
              <a:rPr lang="en-GB" b="1" dirty="0"/>
              <a:t>LINK </a:t>
            </a:r>
            <a:r>
              <a:rPr lang="en-GB" dirty="0"/>
              <a:t>- https://www.youtube.com/watch?v=oVzTnS_IONU </a:t>
            </a:r>
          </a:p>
        </p:txBody>
      </p:sp>
      <p:sp>
        <p:nvSpPr>
          <p:cNvPr id="4" name="Slide Number Placeholder 3"/>
          <p:cNvSpPr>
            <a:spLocks noGrp="1"/>
          </p:cNvSpPr>
          <p:nvPr>
            <p:ph type="sldNum" sz="quarter" idx="10"/>
          </p:nvPr>
        </p:nvSpPr>
        <p:spPr/>
        <p:txBody>
          <a:bodyPr/>
          <a:lstStyle/>
          <a:p>
            <a:fld id="{7DEF2A1D-2CCF-48A2-859A-F14DA4910623}" type="slidenum">
              <a:rPr lang="en-GB" smtClean="0"/>
              <a:t>14</a:t>
            </a:fld>
            <a:endParaRPr lang="en-GB"/>
          </a:p>
        </p:txBody>
      </p:sp>
    </p:spTree>
    <p:extLst>
      <p:ext uri="{BB962C8B-B14F-4D97-AF65-F5344CB8AC3E}">
        <p14:creationId xmlns:p14="http://schemas.microsoft.com/office/powerpoint/2010/main" val="19159346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If you have time please discuss how it felt?   How did it feel to stop and pause?</a:t>
            </a:r>
            <a:endParaRPr lang="en-GB" dirty="0"/>
          </a:p>
          <a:p>
            <a:endParaRPr lang="en-GB" baseline="0" dirty="0"/>
          </a:p>
          <a:p>
            <a:r>
              <a:rPr lang="en-GB" baseline="0" dirty="0"/>
              <a:t>We will soon have a Mindfulness area in the school and there are lots of courses coming up that they can do. </a:t>
            </a:r>
          </a:p>
          <a:p>
            <a:endParaRPr lang="en-GB" baseline="0" dirty="0"/>
          </a:p>
        </p:txBody>
      </p:sp>
      <p:sp>
        <p:nvSpPr>
          <p:cNvPr id="4" name="Slide Number Placeholder 3"/>
          <p:cNvSpPr>
            <a:spLocks noGrp="1"/>
          </p:cNvSpPr>
          <p:nvPr>
            <p:ph type="sldNum" sz="quarter" idx="10"/>
          </p:nvPr>
        </p:nvSpPr>
        <p:spPr/>
        <p:txBody>
          <a:bodyPr/>
          <a:lstStyle/>
          <a:p>
            <a:fld id="{7DEF2A1D-2CCF-48A2-859A-F14DA4910623}" type="slidenum">
              <a:rPr lang="en-GB" smtClean="0"/>
              <a:t>15</a:t>
            </a:fld>
            <a:endParaRPr lang="en-GB"/>
          </a:p>
        </p:txBody>
      </p:sp>
    </p:spTree>
    <p:extLst>
      <p:ext uri="{BB962C8B-B14F-4D97-AF65-F5344CB8AC3E}">
        <p14:creationId xmlns:p14="http://schemas.microsoft.com/office/powerpoint/2010/main" val="1952838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B0EBC8-41EF-4907-952E-2BD616B97FD5}" type="datetimeFigureOut">
              <a:rPr lang="en-GB" smtClean="0"/>
              <a:t>15/07/2021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1BFB5-28C5-49F1-A904-0EC683E66437}" type="slidenum">
              <a:rPr lang="en-GB" smtClean="0"/>
              <a:t>‹#›</a:t>
            </a:fld>
            <a:endParaRPr lang="en-GB"/>
          </a:p>
        </p:txBody>
      </p:sp>
    </p:spTree>
    <p:extLst>
      <p:ext uri="{BB962C8B-B14F-4D97-AF65-F5344CB8AC3E}">
        <p14:creationId xmlns:p14="http://schemas.microsoft.com/office/powerpoint/2010/main" val="4049828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B0EBC8-41EF-4907-952E-2BD616B97FD5}" type="datetimeFigureOut">
              <a:rPr lang="en-GB" smtClean="0"/>
              <a:t>15/07/2021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1BFB5-28C5-49F1-A904-0EC683E66437}" type="slidenum">
              <a:rPr lang="en-GB" smtClean="0"/>
              <a:t>‹#›</a:t>
            </a:fld>
            <a:endParaRPr lang="en-GB"/>
          </a:p>
        </p:txBody>
      </p:sp>
    </p:spTree>
    <p:extLst>
      <p:ext uri="{BB962C8B-B14F-4D97-AF65-F5344CB8AC3E}">
        <p14:creationId xmlns:p14="http://schemas.microsoft.com/office/powerpoint/2010/main" val="1657959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B0EBC8-41EF-4907-952E-2BD616B97FD5}" type="datetimeFigureOut">
              <a:rPr lang="en-GB" smtClean="0"/>
              <a:t>15/07/2021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1BFB5-28C5-49F1-A904-0EC683E66437}" type="slidenum">
              <a:rPr lang="en-GB" smtClean="0"/>
              <a:t>‹#›</a:t>
            </a:fld>
            <a:endParaRPr lang="en-GB"/>
          </a:p>
        </p:txBody>
      </p:sp>
    </p:spTree>
    <p:extLst>
      <p:ext uri="{BB962C8B-B14F-4D97-AF65-F5344CB8AC3E}">
        <p14:creationId xmlns:p14="http://schemas.microsoft.com/office/powerpoint/2010/main" val="3142142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B0EBC8-41EF-4907-952E-2BD616B97FD5}" type="datetimeFigureOut">
              <a:rPr lang="en-GB" smtClean="0"/>
              <a:t>15/07/2021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E1BFB5-28C5-49F1-A904-0EC683E66437}" type="slidenum">
              <a:rPr lang="en-GB" smtClean="0"/>
              <a:t>‹#›</a:t>
            </a:fld>
            <a:endParaRPr lang="en-GB"/>
          </a:p>
        </p:txBody>
      </p:sp>
    </p:spTree>
    <p:extLst>
      <p:ext uri="{BB962C8B-B14F-4D97-AF65-F5344CB8AC3E}">
        <p14:creationId xmlns:p14="http://schemas.microsoft.com/office/powerpoint/2010/main" val="930742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B0EBC8-41EF-4907-952E-2BD616B97FD5}" type="datetimeFigureOut">
              <a:rPr lang="en-GB" smtClean="0"/>
              <a:t>15/07/2021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EE1BFB5-28C5-49F1-A904-0EC683E66437}" type="slidenum">
              <a:rPr lang="en-GB" smtClean="0"/>
              <a:t>‹#›</a:t>
            </a:fld>
            <a:endParaRPr lang="en-GB"/>
          </a:p>
        </p:txBody>
      </p:sp>
    </p:spTree>
    <p:extLst>
      <p:ext uri="{BB962C8B-B14F-4D97-AF65-F5344CB8AC3E}">
        <p14:creationId xmlns:p14="http://schemas.microsoft.com/office/powerpoint/2010/main" val="25626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B0EBC8-41EF-4907-952E-2BD616B97FD5}" type="datetimeFigureOut">
              <a:rPr lang="en-GB" smtClean="0"/>
              <a:t>15/07/2021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EE1BFB5-28C5-49F1-A904-0EC683E66437}" type="slidenum">
              <a:rPr lang="en-GB" smtClean="0"/>
              <a:t>‹#›</a:t>
            </a:fld>
            <a:endParaRPr lang="en-GB"/>
          </a:p>
        </p:txBody>
      </p:sp>
    </p:spTree>
    <p:extLst>
      <p:ext uri="{BB962C8B-B14F-4D97-AF65-F5344CB8AC3E}">
        <p14:creationId xmlns:p14="http://schemas.microsoft.com/office/powerpoint/2010/main" val="676494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B0EBC8-41EF-4907-952E-2BD616B97FD5}" type="datetimeFigureOut">
              <a:rPr lang="en-GB" smtClean="0"/>
              <a:t>15/07/2021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EE1BFB5-28C5-49F1-A904-0EC683E66437}" type="slidenum">
              <a:rPr lang="en-GB" smtClean="0"/>
              <a:t>‹#›</a:t>
            </a:fld>
            <a:endParaRPr lang="en-GB"/>
          </a:p>
        </p:txBody>
      </p:sp>
    </p:spTree>
    <p:extLst>
      <p:ext uri="{BB962C8B-B14F-4D97-AF65-F5344CB8AC3E}">
        <p14:creationId xmlns:p14="http://schemas.microsoft.com/office/powerpoint/2010/main" val="3514201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B0EBC8-41EF-4907-952E-2BD616B97FD5}" type="datetimeFigureOut">
              <a:rPr lang="en-GB" smtClean="0"/>
              <a:t>15/07/2021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E1BFB5-28C5-49F1-A904-0EC683E66437}" type="slidenum">
              <a:rPr lang="en-GB" smtClean="0"/>
              <a:t>‹#›</a:t>
            </a:fld>
            <a:endParaRPr lang="en-GB"/>
          </a:p>
        </p:txBody>
      </p:sp>
    </p:spTree>
    <p:extLst>
      <p:ext uri="{BB962C8B-B14F-4D97-AF65-F5344CB8AC3E}">
        <p14:creationId xmlns:p14="http://schemas.microsoft.com/office/powerpoint/2010/main" val="15467595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B0EBC8-41EF-4907-952E-2BD616B97FD5}" type="datetimeFigureOut">
              <a:rPr lang="en-GB" smtClean="0"/>
              <a:t>15/07/2021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E1BFB5-28C5-49F1-A904-0EC683E66437}" type="slidenum">
              <a:rPr lang="en-GB" smtClean="0"/>
              <a:t>‹#›</a:t>
            </a:fld>
            <a:endParaRPr lang="en-GB"/>
          </a:p>
        </p:txBody>
      </p:sp>
    </p:spTree>
    <p:extLst>
      <p:ext uri="{BB962C8B-B14F-4D97-AF65-F5344CB8AC3E}">
        <p14:creationId xmlns:p14="http://schemas.microsoft.com/office/powerpoint/2010/main" val="350071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B0EBC8-41EF-4907-952E-2BD616B97FD5}" type="datetimeFigureOut">
              <a:rPr lang="en-GB" smtClean="0"/>
              <a:t>15/07/2021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1BFB5-28C5-49F1-A904-0EC683E66437}" type="slidenum">
              <a:rPr lang="en-GB" smtClean="0"/>
              <a:t>‹#›</a:t>
            </a:fld>
            <a:endParaRPr lang="en-GB"/>
          </a:p>
        </p:txBody>
      </p:sp>
    </p:spTree>
    <p:extLst>
      <p:ext uri="{BB962C8B-B14F-4D97-AF65-F5344CB8AC3E}">
        <p14:creationId xmlns:p14="http://schemas.microsoft.com/office/powerpoint/2010/main" val="85629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B0EBC8-41EF-4907-952E-2BD616B97FD5}" type="datetimeFigureOut">
              <a:rPr lang="en-GB" smtClean="0"/>
              <a:t>15/07/2021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1BFB5-28C5-49F1-A904-0EC683E66437}" type="slidenum">
              <a:rPr lang="en-GB" smtClean="0"/>
              <a:t>‹#›</a:t>
            </a:fld>
            <a:endParaRPr lang="en-GB"/>
          </a:p>
        </p:txBody>
      </p:sp>
    </p:spTree>
    <p:extLst>
      <p:ext uri="{BB962C8B-B14F-4D97-AF65-F5344CB8AC3E}">
        <p14:creationId xmlns:p14="http://schemas.microsoft.com/office/powerpoint/2010/main" val="3196111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9" name="Rectangle 8"/>
          <p:cNvSpPr/>
          <p:nvPr/>
        </p:nvSpPr>
        <p:spPr>
          <a:xfrm>
            <a:off x="0" y="1196752"/>
            <a:ext cx="12192000" cy="144016"/>
          </a:xfrm>
          <a:prstGeom prst="rect">
            <a:avLst/>
          </a:prstGeom>
          <a:solidFill>
            <a:srgbClr val="7EABD3"/>
          </a:solidFill>
          <a:ln>
            <a:solidFill>
              <a:srgbClr val="7EAB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2" name="Title Placeholder 1"/>
          <p:cNvSpPr>
            <a:spLocks noGrp="1"/>
          </p:cNvSpPr>
          <p:nvPr>
            <p:ph type="title"/>
          </p:nvPr>
        </p:nvSpPr>
        <p:spPr>
          <a:xfrm>
            <a:off x="1583499" y="113236"/>
            <a:ext cx="9998901" cy="1011509"/>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1391477" y="1600201"/>
            <a:ext cx="10190923"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B0EBC8-41EF-4907-952E-2BD616B97FD5}" type="datetimeFigureOut">
              <a:rPr lang="en-GB" smtClean="0"/>
              <a:t>15/07/2021</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E1BFB5-28C5-49F1-A904-0EC683E66437}" type="slidenum">
              <a:rPr lang="en-GB" smtClean="0"/>
              <a:t>‹#›</a:t>
            </a:fld>
            <a:endParaRPr lang="en-GB"/>
          </a:p>
        </p:txBody>
      </p:sp>
      <p:sp>
        <p:nvSpPr>
          <p:cNvPr id="8" name="Rectangle 7"/>
          <p:cNvSpPr/>
          <p:nvPr/>
        </p:nvSpPr>
        <p:spPr>
          <a:xfrm>
            <a:off x="0" y="1340768"/>
            <a:ext cx="12192000" cy="288032"/>
          </a:xfrm>
          <a:prstGeom prst="rect">
            <a:avLst/>
          </a:prstGeom>
          <a:solidFill>
            <a:srgbClr val="151046"/>
          </a:solidFill>
          <a:ln>
            <a:solidFill>
              <a:srgbClr val="1510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2" name="Rectangle 11"/>
          <p:cNvSpPr/>
          <p:nvPr/>
        </p:nvSpPr>
        <p:spPr>
          <a:xfrm>
            <a:off x="0" y="1268760"/>
            <a:ext cx="12192000" cy="72008"/>
          </a:xfrm>
          <a:prstGeom prst="rect">
            <a:avLst/>
          </a:prstGeom>
          <a:solidFill>
            <a:srgbClr val="91EA3C"/>
          </a:solidFill>
          <a:ln>
            <a:solidFill>
              <a:srgbClr val="91EA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188817750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rgbClr val="151046"/>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3.pn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notesSlide" Target="../notesSlides/notesSlide8.xml"/><Relationship Id="rId16"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jpeg"/><Relationship Id="rId10" Type="http://schemas.openxmlformats.org/officeDocument/2006/relationships/image" Target="../media/image9.png"/><Relationship Id="rId4" Type="http://schemas.openxmlformats.org/officeDocument/2006/relationships/image" Target="../media/image2.jpg"/><Relationship Id="rId9" Type="http://schemas.openxmlformats.org/officeDocument/2006/relationships/image" Target="../media/image8.png"/><Relationship Id="rId1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Kung%20Fu%20Panda.wmv"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www.youtube.com/watch?v=ELpfYCZa87g"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7xAeJKgupPI"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20.jpeg"/><Relationship Id="rId1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6.png"/><Relationship Id="rId12" Type="http://schemas.openxmlformats.org/officeDocument/2006/relationships/image" Target="../media/image19.jpg"/><Relationship Id="rId17" Type="http://schemas.openxmlformats.org/officeDocument/2006/relationships/image" Target="../media/image10.png"/><Relationship Id="rId2" Type="http://schemas.openxmlformats.org/officeDocument/2006/relationships/notesSlide" Target="../notesSlides/notesSlide13.xml"/><Relationship Id="rId16" Type="http://schemas.openxmlformats.org/officeDocument/2006/relationships/image" Target="../media/image23.jpg"/><Relationship Id="rId20"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8.jpg"/><Relationship Id="rId5" Type="http://schemas.openxmlformats.org/officeDocument/2006/relationships/image" Target="../media/image4.png"/><Relationship Id="rId15" Type="http://schemas.openxmlformats.org/officeDocument/2006/relationships/image" Target="../media/image22.png"/><Relationship Id="rId10" Type="http://schemas.openxmlformats.org/officeDocument/2006/relationships/image" Target="../media/image15.png"/><Relationship Id="rId19" Type="http://schemas.openxmlformats.org/officeDocument/2006/relationships/image" Target="../media/image25.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oVzTnS_IONU"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2287" y="1861736"/>
            <a:ext cx="7688688" cy="1048889"/>
          </a:xfrm>
        </p:spPr>
        <p:txBody>
          <a:bodyPr/>
          <a:lstStyle/>
          <a:p>
            <a:r>
              <a:rPr lang="en-GB" b="1" dirty="0"/>
              <a:t>Mindfulness</a:t>
            </a:r>
          </a:p>
        </p:txBody>
      </p:sp>
      <p:pic>
        <p:nvPicPr>
          <p:cNvPr id="4" name="Picture 2" descr="http://f00.inventorspot.com/images/brainWeights.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338527" y="3447393"/>
            <a:ext cx="3368558" cy="2442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8772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0-#ppt_w/2"/>
                                          </p:val>
                                        </p:tav>
                                        <p:tav tm="100000">
                                          <p:val>
                                            <p:strVal val="#ppt_x"/>
                                          </p:val>
                                        </p:tav>
                                      </p:tavLst>
                                    </p:anim>
                                    <p:anim calcmode="lin" valueType="num">
                                      <p:cBhvr additive="base">
                                        <p:cTn id="8"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Discussion</a:t>
            </a:r>
          </a:p>
        </p:txBody>
      </p:sp>
      <p:sp>
        <p:nvSpPr>
          <p:cNvPr id="3" name="Content Placeholder 2"/>
          <p:cNvSpPr>
            <a:spLocks noGrp="1"/>
          </p:cNvSpPr>
          <p:nvPr>
            <p:ph idx="1"/>
          </p:nvPr>
        </p:nvSpPr>
        <p:spPr>
          <a:xfrm>
            <a:off x="1391477" y="1847461"/>
            <a:ext cx="10190923" cy="4278703"/>
          </a:xfrm>
        </p:spPr>
        <p:txBody>
          <a:bodyPr/>
          <a:lstStyle/>
          <a:p>
            <a:pPr marL="0" indent="0">
              <a:buNone/>
            </a:pPr>
            <a:r>
              <a:rPr lang="en-GB" dirty="0"/>
              <a:t>Select a class or an activity during which you have difficulty concentrating.</a:t>
            </a:r>
          </a:p>
          <a:p>
            <a:pPr marL="0" indent="0">
              <a:buNone/>
            </a:pPr>
            <a:endParaRPr lang="en-GB" dirty="0"/>
          </a:p>
          <a:p>
            <a:r>
              <a:rPr lang="en-GB" dirty="0"/>
              <a:t>What do you find distracting?</a:t>
            </a:r>
          </a:p>
          <a:p>
            <a:r>
              <a:rPr lang="en-GB" dirty="0"/>
              <a:t>What happens during that time?</a:t>
            </a:r>
          </a:p>
          <a:p>
            <a:r>
              <a:rPr lang="en-GB" dirty="0"/>
              <a:t>What do you do to get focused?</a:t>
            </a:r>
          </a:p>
        </p:txBody>
      </p:sp>
    </p:spTree>
    <p:extLst>
      <p:ext uri="{BB962C8B-B14F-4D97-AF65-F5344CB8AC3E}">
        <p14:creationId xmlns:p14="http://schemas.microsoft.com/office/powerpoint/2010/main" val="8254525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Characteristics of a good learner</a:t>
            </a:r>
          </a:p>
        </p:txBody>
      </p:sp>
      <p:sp>
        <p:nvSpPr>
          <p:cNvPr id="3" name="TextBox 2"/>
          <p:cNvSpPr txBox="1"/>
          <p:nvPr/>
        </p:nvSpPr>
        <p:spPr>
          <a:xfrm>
            <a:off x="1829640" y="1769677"/>
            <a:ext cx="10045148" cy="4339650"/>
          </a:xfrm>
          <a:prstGeom prst="rect">
            <a:avLst/>
          </a:prstGeom>
          <a:noFill/>
        </p:spPr>
        <p:txBody>
          <a:bodyPr wrap="square" rtlCol="0">
            <a:spAutoFit/>
          </a:bodyPr>
          <a:lstStyle/>
          <a:p>
            <a:r>
              <a:rPr lang="en-IE" dirty="0"/>
              <a:t>The nine characteristics that good learners share are:</a:t>
            </a:r>
          </a:p>
          <a:p>
            <a:endParaRPr lang="en-GB" dirty="0"/>
          </a:p>
          <a:p>
            <a:pPr lvl="2"/>
            <a:r>
              <a:rPr lang="en-IE" sz="2400" dirty="0"/>
              <a:t>1. Open-mindedness</a:t>
            </a:r>
          </a:p>
          <a:p>
            <a:pPr lvl="2"/>
            <a:r>
              <a:rPr lang="en-IE" sz="2400" dirty="0"/>
              <a:t>2. Self-awareness                                                                                                                           </a:t>
            </a:r>
          </a:p>
          <a:p>
            <a:pPr lvl="2"/>
            <a:r>
              <a:rPr lang="en-IE" sz="2400" dirty="0"/>
              <a:t>3. Tolerance                                                                                                                                           </a:t>
            </a:r>
          </a:p>
          <a:p>
            <a:pPr lvl="2"/>
            <a:r>
              <a:rPr lang="en-IE" sz="2400" dirty="0"/>
              <a:t>4. An alert mind                                                                                                                                        </a:t>
            </a:r>
          </a:p>
          <a:p>
            <a:pPr lvl="2"/>
            <a:r>
              <a:rPr lang="en-IE" sz="2400" dirty="0"/>
              <a:t>5. Good energy levels                                                                                                                              </a:t>
            </a:r>
          </a:p>
          <a:p>
            <a:pPr lvl="2"/>
            <a:r>
              <a:rPr lang="en-IE" sz="2400" dirty="0"/>
              <a:t>6. An ability to set goals                                                                                                                          </a:t>
            </a:r>
          </a:p>
          <a:p>
            <a:pPr lvl="2"/>
            <a:r>
              <a:rPr lang="en-IE" sz="2400" dirty="0"/>
              <a:t>7. A willingness to take risks                                                                                                                     </a:t>
            </a:r>
          </a:p>
          <a:p>
            <a:pPr lvl="2"/>
            <a:r>
              <a:rPr lang="en-IE" sz="2400" dirty="0"/>
              <a:t>8. Self-discipline – ability to remain focussed on the task in hand                                                                                                                          </a:t>
            </a:r>
          </a:p>
          <a:p>
            <a:pPr lvl="2"/>
            <a:r>
              <a:rPr lang="en-IE" sz="2400" dirty="0"/>
              <a:t>9. The capacity to value, accept and undergo change</a:t>
            </a:r>
            <a:endParaRPr lang="en-GB" sz="2400" dirty="0"/>
          </a:p>
        </p:txBody>
      </p:sp>
    </p:spTree>
    <p:extLst>
      <p:ext uri="{BB962C8B-B14F-4D97-AF65-F5344CB8AC3E}">
        <p14:creationId xmlns:p14="http://schemas.microsoft.com/office/powerpoint/2010/main" val="2643619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Are you fit?</a:t>
            </a:r>
          </a:p>
        </p:txBody>
      </p:sp>
      <p:sp>
        <p:nvSpPr>
          <p:cNvPr id="3" name="Content Placeholder 2"/>
          <p:cNvSpPr>
            <a:spLocks noGrp="1"/>
          </p:cNvSpPr>
          <p:nvPr>
            <p:ph idx="1"/>
          </p:nvPr>
        </p:nvSpPr>
        <p:spPr>
          <a:xfrm>
            <a:off x="1391477" y="1932709"/>
            <a:ext cx="10190923" cy="4193455"/>
          </a:xfrm>
        </p:spPr>
        <p:txBody>
          <a:bodyPr>
            <a:normAutofit/>
          </a:bodyPr>
          <a:lstStyle/>
          <a:p>
            <a:pPr marL="0" indent="0">
              <a:buNone/>
            </a:pPr>
            <a:r>
              <a:rPr lang="en-GB" dirty="0"/>
              <a:t>We train our bodies  to get physically fit, we rest when we are unwell.</a:t>
            </a:r>
          </a:p>
          <a:p>
            <a:pPr marL="0" indent="0">
              <a:buNone/>
            </a:pPr>
            <a:endParaRPr lang="en-GB" dirty="0"/>
          </a:p>
          <a:p>
            <a:pPr marL="0" indent="0">
              <a:buNone/>
            </a:pPr>
            <a:r>
              <a:rPr lang="en-GB" dirty="0"/>
              <a:t>What would you do to get physically fit?</a:t>
            </a:r>
          </a:p>
          <a:p>
            <a:pPr marL="0" indent="0">
              <a:buNone/>
            </a:pPr>
            <a:endParaRPr lang="en-GB" dirty="0"/>
          </a:p>
          <a:p>
            <a:pPr marL="0" indent="0" algn="ctr">
              <a:buNone/>
            </a:pPr>
            <a:r>
              <a:rPr lang="en-GB" sz="2400" i="1" dirty="0"/>
              <a:t>“Just as going for a run is a well-known way of protecting general physical health, </a:t>
            </a:r>
            <a:r>
              <a:rPr lang="en-GB" sz="2400" b="1" i="1" dirty="0"/>
              <a:t>mindfulness</a:t>
            </a:r>
            <a:r>
              <a:rPr lang="en-GB" sz="2400" i="1" dirty="0"/>
              <a:t> exercises develop </a:t>
            </a:r>
            <a:r>
              <a:rPr lang="en-GB" sz="2400" b="1" i="1" dirty="0"/>
              <a:t>mental fitness and resilience”</a:t>
            </a:r>
          </a:p>
        </p:txBody>
      </p:sp>
    </p:spTree>
    <p:extLst>
      <p:ext uri="{BB962C8B-B14F-4D97-AF65-F5344CB8AC3E}">
        <p14:creationId xmlns:p14="http://schemas.microsoft.com/office/powerpoint/2010/main" val="1012071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3499" y="113236"/>
            <a:ext cx="9389301" cy="1011509"/>
          </a:xfrm>
        </p:spPr>
        <p:txBody>
          <a:bodyPr/>
          <a:lstStyle/>
          <a:p>
            <a:r>
              <a:rPr lang="en-GB" dirty="0"/>
              <a:t>Is your mind fit?</a:t>
            </a:r>
          </a:p>
        </p:txBody>
      </p:sp>
      <p:sp>
        <p:nvSpPr>
          <p:cNvPr id="3" name="Content Placeholder 2"/>
          <p:cNvSpPr>
            <a:spLocks noGrp="1"/>
          </p:cNvSpPr>
          <p:nvPr>
            <p:ph idx="1"/>
          </p:nvPr>
        </p:nvSpPr>
        <p:spPr>
          <a:xfrm>
            <a:off x="1391477" y="1932709"/>
            <a:ext cx="10190923" cy="4193455"/>
          </a:xfrm>
        </p:spPr>
        <p:txBody>
          <a:bodyPr>
            <a:normAutofit/>
          </a:bodyPr>
          <a:lstStyle/>
          <a:p>
            <a:pPr marL="0" indent="0">
              <a:buNone/>
            </a:pPr>
            <a:r>
              <a:rPr lang="en-GB" dirty="0"/>
              <a:t>What do we do to get our minds fit?</a:t>
            </a:r>
          </a:p>
          <a:p>
            <a:pPr marL="0" indent="0">
              <a:buNone/>
            </a:pPr>
            <a:endParaRPr lang="en-GB" dirty="0"/>
          </a:p>
          <a:p>
            <a:pPr marL="0" indent="0">
              <a:buNone/>
            </a:pPr>
            <a:endParaRPr lang="en-GB" dirty="0"/>
          </a:p>
          <a:p>
            <a:pPr marL="0" indent="0">
              <a:buNone/>
            </a:pPr>
            <a:r>
              <a:rPr lang="en-GB" dirty="0"/>
              <a:t>How do we know when our mind is unfit?</a:t>
            </a:r>
          </a:p>
        </p:txBody>
      </p:sp>
    </p:spTree>
    <p:extLst>
      <p:ext uri="{BB962C8B-B14F-4D97-AF65-F5344CB8AC3E}">
        <p14:creationId xmlns:p14="http://schemas.microsoft.com/office/powerpoint/2010/main" val="1167199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7594" y="113236"/>
            <a:ext cx="6452316" cy="1011509"/>
          </a:xfrm>
        </p:spPr>
        <p:txBody>
          <a:bodyPr/>
          <a:lstStyle/>
          <a:p>
            <a:r>
              <a:rPr lang="en-GB" dirty="0"/>
              <a:t>Your Mind</a:t>
            </a:r>
          </a:p>
        </p:txBody>
      </p:sp>
      <p:sp>
        <p:nvSpPr>
          <p:cNvPr id="3" name="Content Placeholder 2"/>
          <p:cNvSpPr>
            <a:spLocks noGrp="1"/>
          </p:cNvSpPr>
          <p:nvPr>
            <p:ph idx="1"/>
          </p:nvPr>
        </p:nvSpPr>
        <p:spPr>
          <a:xfrm>
            <a:off x="1815921" y="1815921"/>
            <a:ext cx="9766479" cy="4310243"/>
          </a:xfrm>
        </p:spPr>
        <p:txBody>
          <a:bodyPr>
            <a:normAutofit lnSpcReduction="10000"/>
          </a:bodyPr>
          <a:lstStyle/>
          <a:p>
            <a:pPr marL="0" indent="0">
              <a:buNone/>
            </a:pPr>
            <a:r>
              <a:rPr lang="en-GB" sz="2800" b="1" dirty="0"/>
              <a:t>Everything you see</a:t>
            </a:r>
          </a:p>
          <a:p>
            <a:pPr marL="0" indent="0">
              <a:buNone/>
            </a:pPr>
            <a:r>
              <a:rPr lang="en-GB" sz="2800" dirty="0"/>
              <a:t>Everything you </a:t>
            </a:r>
            <a:r>
              <a:rPr lang="en-GB" sz="2800" b="1" dirty="0"/>
              <a:t>hear</a:t>
            </a:r>
          </a:p>
          <a:p>
            <a:pPr marL="0" indent="0">
              <a:buNone/>
            </a:pPr>
            <a:r>
              <a:rPr lang="en-GB" sz="2800" dirty="0"/>
              <a:t>Everything you taste, smell, touch, feel</a:t>
            </a:r>
          </a:p>
          <a:p>
            <a:pPr marL="0" indent="0">
              <a:buNone/>
            </a:pPr>
            <a:r>
              <a:rPr lang="en-GB" sz="2800" b="1" dirty="0"/>
              <a:t>Everything </a:t>
            </a:r>
            <a:r>
              <a:rPr lang="en-GB" sz="2800" dirty="0"/>
              <a:t>you experience is filtered though your mind.</a:t>
            </a:r>
          </a:p>
          <a:p>
            <a:pPr marL="0" indent="0">
              <a:buNone/>
            </a:pPr>
            <a:endParaRPr lang="en-GB" sz="2800" dirty="0"/>
          </a:p>
          <a:p>
            <a:pPr marL="0" indent="0">
              <a:buNone/>
            </a:pPr>
            <a:r>
              <a:rPr lang="en-GB" sz="2800" dirty="0"/>
              <a:t>Your mind can be your best friend or your worst enemy. It can make life wonderful or you can make it miserable.</a:t>
            </a:r>
          </a:p>
        </p:txBody>
      </p:sp>
    </p:spTree>
    <p:extLst>
      <p:ext uri="{BB962C8B-B14F-4D97-AF65-F5344CB8AC3E}">
        <p14:creationId xmlns:p14="http://schemas.microsoft.com/office/powerpoint/2010/main" val="25052699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1982" y="113236"/>
            <a:ext cx="7968723" cy="1011509"/>
          </a:xfrm>
        </p:spPr>
        <p:txBody>
          <a:bodyPr/>
          <a:lstStyle/>
          <a:p>
            <a:r>
              <a:rPr lang="en-GB" dirty="0"/>
              <a:t>Where is your mind?</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1092" y="36724"/>
            <a:ext cx="10537434" cy="6783954"/>
          </a:xfrm>
          <a:prstGeom prst="rect">
            <a:avLst/>
          </a:prstGeom>
        </p:spPr>
      </p:pic>
    </p:spTree>
    <p:extLst>
      <p:ext uri="{BB962C8B-B14F-4D97-AF65-F5344CB8AC3E}">
        <p14:creationId xmlns:p14="http://schemas.microsoft.com/office/powerpoint/2010/main" val="227565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8559637" y="2274204"/>
            <a:ext cx="1417865" cy="1565657"/>
            <a:chOff x="1251892" y="556893"/>
            <a:chExt cx="1815091" cy="2309465"/>
          </a:xfrm>
        </p:grpSpPr>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3586" t="5047" r="4266" b="4086"/>
            <a:stretch/>
          </p:blipFill>
          <p:spPr>
            <a:xfrm>
              <a:off x="1251892" y="556893"/>
              <a:ext cx="1815091" cy="2309465"/>
            </a:xfrm>
            <a:prstGeom prst="rect">
              <a:avLst/>
            </a:prstGeom>
          </p:spPr>
        </p:pic>
        <p:sp>
          <p:nvSpPr>
            <p:cNvPr id="7" name="Rectangle 28"/>
            <p:cNvSpPr>
              <a:spLocks noChangeArrowheads="1"/>
            </p:cNvSpPr>
            <p:nvPr/>
          </p:nvSpPr>
          <p:spPr bwMode="auto">
            <a:xfrm>
              <a:off x="1630363" y="2447926"/>
              <a:ext cx="1071563" cy="252413"/>
            </a:xfrm>
            <a:prstGeom prst="rect">
              <a:avLst/>
            </a:prstGeom>
            <a:solidFill>
              <a:srgbClr val="381850"/>
            </a:solidFill>
            <a:ln w="9525">
              <a:solidFill>
                <a:srgbClr val="381850"/>
              </a:solidFill>
              <a:miter lim="800000"/>
              <a:headEnd/>
              <a:tailEnd/>
            </a:ln>
          </p:spPr>
          <p:txBody>
            <a:bodyPr wrap="none" anchor="ctr"/>
            <a:lstStyle/>
            <a:p>
              <a:pPr algn="ctr"/>
              <a:r>
                <a:rPr lang="en-US" sz="2000">
                  <a:solidFill>
                    <a:schemeClr val="bg1"/>
                  </a:solidFill>
                </a:rPr>
                <a:t>Pain</a:t>
              </a:r>
            </a:p>
          </p:txBody>
        </p:sp>
      </p:grpSp>
      <p:sp>
        <p:nvSpPr>
          <p:cNvPr id="2" name="Title 1"/>
          <p:cNvSpPr>
            <a:spLocks noGrp="1"/>
          </p:cNvSpPr>
          <p:nvPr>
            <p:ph type="title"/>
          </p:nvPr>
        </p:nvSpPr>
        <p:spPr>
          <a:xfrm>
            <a:off x="4526685" y="113236"/>
            <a:ext cx="7055715" cy="1011509"/>
          </a:xfrm>
        </p:spPr>
        <p:txBody>
          <a:bodyPr/>
          <a:lstStyle/>
          <a:p>
            <a:r>
              <a:rPr lang="en-GB" dirty="0"/>
              <a:t>Mind full</a:t>
            </a:r>
          </a:p>
        </p:txBody>
      </p:sp>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l="10626" t="2484" r="45986" b="17468"/>
          <a:stretch/>
        </p:blipFill>
        <p:spPr>
          <a:xfrm>
            <a:off x="183714" y="222008"/>
            <a:ext cx="4595708" cy="6350799"/>
          </a:xfrm>
          <a:prstGeom prst="rect">
            <a:avLst/>
          </a:prstGeom>
          <a:ln>
            <a:noFill/>
          </a:ln>
          <a:effectLst>
            <a:outerShdw blurRad="190500" algn="tl" rotWithShape="0">
              <a:srgbClr val="000000">
                <a:alpha val="70000"/>
              </a:srgbClr>
            </a:outerShdw>
          </a:effectLst>
        </p:spPr>
      </p:pic>
      <p:grpSp>
        <p:nvGrpSpPr>
          <p:cNvPr id="8" name="Group 7"/>
          <p:cNvGrpSpPr/>
          <p:nvPr/>
        </p:nvGrpSpPr>
        <p:grpSpPr>
          <a:xfrm>
            <a:off x="9021183" y="5281531"/>
            <a:ext cx="1357932" cy="1503972"/>
            <a:chOff x="3641942" y="579400"/>
            <a:chExt cx="1747252" cy="2232080"/>
          </a:xfrm>
        </p:grpSpPr>
        <p:pic>
          <p:nvPicPr>
            <p:cNvPr id="9" name="Picture 8"/>
            <p:cNvPicPr>
              <a:picLocks noChangeAspect="1"/>
            </p:cNvPicPr>
            <p:nvPr/>
          </p:nvPicPr>
          <p:blipFill rotWithShape="1">
            <a:blip r:embed="rId5">
              <a:extLst>
                <a:ext uri="{28A0092B-C50C-407E-A947-70E740481C1C}">
                  <a14:useLocalDpi xmlns:a14="http://schemas.microsoft.com/office/drawing/2010/main" val="0"/>
                </a:ext>
              </a:extLst>
            </a:blip>
            <a:srcRect l="6847" t="5932" r="8632" b="6245"/>
            <a:stretch/>
          </p:blipFill>
          <p:spPr>
            <a:xfrm>
              <a:off x="3641942" y="579400"/>
              <a:ext cx="1747252" cy="2232080"/>
            </a:xfrm>
            <a:prstGeom prst="rect">
              <a:avLst/>
            </a:prstGeom>
          </p:spPr>
        </p:pic>
        <p:sp>
          <p:nvSpPr>
            <p:cNvPr id="10" name="Rectangle 31"/>
            <p:cNvSpPr>
              <a:spLocks noChangeArrowheads="1"/>
            </p:cNvSpPr>
            <p:nvPr/>
          </p:nvSpPr>
          <p:spPr bwMode="auto">
            <a:xfrm>
              <a:off x="3946525" y="2447926"/>
              <a:ext cx="1071562" cy="252412"/>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Anger</a:t>
              </a:r>
            </a:p>
          </p:txBody>
        </p:sp>
      </p:grpSp>
      <p:grpSp>
        <p:nvGrpSpPr>
          <p:cNvPr id="11" name="Group 10"/>
          <p:cNvGrpSpPr/>
          <p:nvPr/>
        </p:nvGrpSpPr>
        <p:grpSpPr>
          <a:xfrm>
            <a:off x="7550611" y="5262870"/>
            <a:ext cx="1299785" cy="1550066"/>
            <a:chOff x="5989618" y="600720"/>
            <a:chExt cx="1685249" cy="2211402"/>
          </a:xfrm>
        </p:grpSpPr>
        <p:pic>
          <p:nvPicPr>
            <p:cNvPr id="12" name="Picture 11"/>
            <p:cNvPicPr>
              <a:picLocks noChangeAspect="1"/>
            </p:cNvPicPr>
            <p:nvPr/>
          </p:nvPicPr>
          <p:blipFill rotWithShape="1">
            <a:blip r:embed="rId6">
              <a:extLst>
                <a:ext uri="{28A0092B-C50C-407E-A947-70E740481C1C}">
                  <a14:useLocalDpi xmlns:a14="http://schemas.microsoft.com/office/drawing/2010/main" val="0"/>
                </a:ext>
              </a:extLst>
            </a:blip>
            <a:srcRect l="8476" t="6772" r="7429" b="6220"/>
            <a:stretch/>
          </p:blipFill>
          <p:spPr>
            <a:xfrm>
              <a:off x="5989618" y="600720"/>
              <a:ext cx="1685249" cy="2211402"/>
            </a:xfrm>
            <a:prstGeom prst="rect">
              <a:avLst/>
            </a:prstGeom>
          </p:spPr>
        </p:pic>
        <p:sp>
          <p:nvSpPr>
            <p:cNvPr id="13" name="Rectangle 34"/>
            <p:cNvSpPr>
              <a:spLocks noChangeArrowheads="1"/>
            </p:cNvSpPr>
            <p:nvPr/>
          </p:nvSpPr>
          <p:spPr bwMode="auto">
            <a:xfrm>
              <a:off x="6286500" y="2447926"/>
              <a:ext cx="1071563" cy="252413"/>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Eating</a:t>
              </a:r>
            </a:p>
          </p:txBody>
        </p:sp>
      </p:grpSp>
      <p:grpSp>
        <p:nvGrpSpPr>
          <p:cNvPr id="14" name="Group 13"/>
          <p:cNvGrpSpPr/>
          <p:nvPr/>
        </p:nvGrpSpPr>
        <p:grpSpPr>
          <a:xfrm>
            <a:off x="10139153" y="2472627"/>
            <a:ext cx="2012798" cy="1376588"/>
            <a:chOff x="676833" y="2988786"/>
            <a:chExt cx="2603514" cy="1738648"/>
          </a:xfrm>
        </p:grpSpPr>
        <p:pic>
          <p:nvPicPr>
            <p:cNvPr id="15" name="Picture 14"/>
            <p:cNvPicPr>
              <a:picLocks noChangeAspect="1"/>
            </p:cNvPicPr>
            <p:nvPr/>
          </p:nvPicPr>
          <p:blipFill rotWithShape="1">
            <a:blip r:embed="rId7">
              <a:extLst>
                <a:ext uri="{28A0092B-C50C-407E-A947-70E740481C1C}">
                  <a14:useLocalDpi xmlns:a14="http://schemas.microsoft.com/office/drawing/2010/main" val="0"/>
                </a:ext>
              </a:extLst>
            </a:blip>
            <a:srcRect l="4763" t="6750" r="3785" b="7007"/>
            <a:stretch/>
          </p:blipFill>
          <p:spPr>
            <a:xfrm>
              <a:off x="676833" y="2988786"/>
              <a:ext cx="2603514" cy="1738648"/>
            </a:xfrm>
            <a:prstGeom prst="rect">
              <a:avLst/>
            </a:prstGeom>
          </p:spPr>
        </p:pic>
        <p:sp>
          <p:nvSpPr>
            <p:cNvPr id="16" name="Rectangle 37"/>
            <p:cNvSpPr>
              <a:spLocks noChangeArrowheads="1"/>
            </p:cNvSpPr>
            <p:nvPr/>
          </p:nvSpPr>
          <p:spPr bwMode="auto">
            <a:xfrm>
              <a:off x="2024063" y="3124200"/>
              <a:ext cx="1170756" cy="302803"/>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Sleeping</a:t>
              </a:r>
            </a:p>
          </p:txBody>
        </p:sp>
      </p:grpSp>
      <p:grpSp>
        <p:nvGrpSpPr>
          <p:cNvPr id="17" name="Group 16"/>
          <p:cNvGrpSpPr/>
          <p:nvPr/>
        </p:nvGrpSpPr>
        <p:grpSpPr>
          <a:xfrm>
            <a:off x="9285784" y="1830522"/>
            <a:ext cx="1535181" cy="1285336"/>
            <a:chOff x="3585637" y="2969308"/>
            <a:chExt cx="2348924" cy="1776053"/>
          </a:xfrm>
        </p:grpSpPr>
        <p:pic>
          <p:nvPicPr>
            <p:cNvPr id="18" name="Picture 17"/>
            <p:cNvPicPr>
              <a:picLocks noChangeAspect="1"/>
            </p:cNvPicPr>
            <p:nvPr/>
          </p:nvPicPr>
          <p:blipFill rotWithShape="1">
            <a:blip r:embed="rId8">
              <a:extLst>
                <a:ext uri="{28A0092B-C50C-407E-A947-70E740481C1C}">
                  <a14:useLocalDpi xmlns:a14="http://schemas.microsoft.com/office/drawing/2010/main" val="0"/>
                </a:ext>
              </a:extLst>
            </a:blip>
            <a:srcRect l="4316" t="7175" r="3768" b="4413"/>
            <a:stretch/>
          </p:blipFill>
          <p:spPr>
            <a:xfrm>
              <a:off x="3585637" y="2969308"/>
              <a:ext cx="2348924" cy="1776053"/>
            </a:xfrm>
            <a:prstGeom prst="rect">
              <a:avLst/>
            </a:prstGeom>
          </p:spPr>
        </p:pic>
        <p:sp>
          <p:nvSpPr>
            <p:cNvPr id="19" name="Rectangle 40"/>
            <p:cNvSpPr>
              <a:spLocks noChangeArrowheads="1"/>
            </p:cNvSpPr>
            <p:nvPr/>
          </p:nvSpPr>
          <p:spPr bwMode="auto">
            <a:xfrm>
              <a:off x="4233863" y="4403726"/>
              <a:ext cx="1071563" cy="252413"/>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Stress</a:t>
              </a:r>
            </a:p>
          </p:txBody>
        </p:sp>
      </p:grpSp>
      <p:grpSp>
        <p:nvGrpSpPr>
          <p:cNvPr id="20" name="Group 19"/>
          <p:cNvGrpSpPr/>
          <p:nvPr/>
        </p:nvGrpSpPr>
        <p:grpSpPr>
          <a:xfrm>
            <a:off x="10587224" y="5286317"/>
            <a:ext cx="1448810" cy="1507957"/>
            <a:chOff x="6335561" y="3282167"/>
            <a:chExt cx="2246868" cy="3193961"/>
          </a:xfrm>
        </p:grpSpPr>
        <p:pic>
          <p:nvPicPr>
            <p:cNvPr id="21" name="Picture 20"/>
            <p:cNvPicPr>
              <a:picLocks noChangeAspect="1"/>
            </p:cNvPicPr>
            <p:nvPr/>
          </p:nvPicPr>
          <p:blipFill rotWithShape="1">
            <a:blip r:embed="rId9">
              <a:extLst>
                <a:ext uri="{28A0092B-C50C-407E-A947-70E740481C1C}">
                  <a14:useLocalDpi xmlns:a14="http://schemas.microsoft.com/office/drawing/2010/main" val="0"/>
                </a:ext>
              </a:extLst>
            </a:blip>
            <a:srcRect l="5290" t="4780" r="6515" b="3184"/>
            <a:stretch/>
          </p:blipFill>
          <p:spPr>
            <a:xfrm>
              <a:off x="6335561" y="3282167"/>
              <a:ext cx="2246868" cy="3193961"/>
            </a:xfrm>
            <a:prstGeom prst="rect">
              <a:avLst/>
            </a:prstGeom>
          </p:spPr>
        </p:pic>
        <p:sp>
          <p:nvSpPr>
            <p:cNvPr id="22" name="Rectangle 43"/>
            <p:cNvSpPr>
              <a:spLocks noChangeArrowheads="1"/>
            </p:cNvSpPr>
            <p:nvPr/>
          </p:nvSpPr>
          <p:spPr bwMode="auto">
            <a:xfrm>
              <a:off x="6618089" y="5971530"/>
              <a:ext cx="1644040" cy="299322"/>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Depression</a:t>
              </a:r>
            </a:p>
          </p:txBody>
        </p:sp>
      </p:grpSp>
      <p:grpSp>
        <p:nvGrpSpPr>
          <p:cNvPr id="23" name="Group 22"/>
          <p:cNvGrpSpPr/>
          <p:nvPr/>
        </p:nvGrpSpPr>
        <p:grpSpPr>
          <a:xfrm>
            <a:off x="5514288" y="5558785"/>
            <a:ext cx="1805431" cy="1246149"/>
            <a:chOff x="3689964" y="5047297"/>
            <a:chExt cx="2419911" cy="1751353"/>
          </a:xfrm>
        </p:grpSpPr>
        <p:pic>
          <p:nvPicPr>
            <p:cNvPr id="24" name="Picture 23"/>
            <p:cNvPicPr>
              <a:picLocks noChangeAspect="1"/>
            </p:cNvPicPr>
            <p:nvPr/>
          </p:nvPicPr>
          <p:blipFill rotWithShape="1">
            <a:blip r:embed="rId10">
              <a:extLst>
                <a:ext uri="{28A0092B-C50C-407E-A947-70E740481C1C}">
                  <a14:useLocalDpi xmlns:a14="http://schemas.microsoft.com/office/drawing/2010/main" val="0"/>
                </a:ext>
              </a:extLst>
            </a:blip>
            <a:srcRect l="4956" t="9335" r="3688" b="6497"/>
            <a:stretch/>
          </p:blipFill>
          <p:spPr>
            <a:xfrm>
              <a:off x="3689964" y="5047297"/>
              <a:ext cx="2419911" cy="1751353"/>
            </a:xfrm>
            <a:prstGeom prst="rect">
              <a:avLst/>
            </a:prstGeom>
          </p:spPr>
        </p:pic>
        <p:sp>
          <p:nvSpPr>
            <p:cNvPr id="25" name="Rectangle 46"/>
            <p:cNvSpPr>
              <a:spLocks noChangeArrowheads="1"/>
            </p:cNvSpPr>
            <p:nvPr/>
          </p:nvSpPr>
          <p:spPr bwMode="auto">
            <a:xfrm>
              <a:off x="4840288" y="6383338"/>
              <a:ext cx="1071562" cy="252412"/>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Exams</a:t>
              </a:r>
            </a:p>
          </p:txBody>
        </p:sp>
      </p:grpSp>
      <p:grpSp>
        <p:nvGrpSpPr>
          <p:cNvPr id="26" name="Group 25"/>
          <p:cNvGrpSpPr/>
          <p:nvPr/>
        </p:nvGrpSpPr>
        <p:grpSpPr>
          <a:xfrm>
            <a:off x="6731702" y="1802896"/>
            <a:ext cx="1719118" cy="1151880"/>
            <a:chOff x="913156" y="4944928"/>
            <a:chExt cx="2524150" cy="1788099"/>
          </a:xfrm>
        </p:grpSpPr>
        <p:pic>
          <p:nvPicPr>
            <p:cNvPr id="27" name="Picture 26"/>
            <p:cNvPicPr>
              <a:picLocks noChangeAspect="1"/>
            </p:cNvPicPr>
            <p:nvPr/>
          </p:nvPicPr>
          <p:blipFill rotWithShape="1">
            <a:blip r:embed="rId11">
              <a:extLst>
                <a:ext uri="{28A0092B-C50C-407E-A947-70E740481C1C}">
                  <a14:useLocalDpi xmlns:a14="http://schemas.microsoft.com/office/drawing/2010/main" val="0"/>
                </a:ext>
              </a:extLst>
            </a:blip>
            <a:srcRect l="5011" t="6534" r="4358" b="7533"/>
            <a:stretch/>
          </p:blipFill>
          <p:spPr>
            <a:xfrm>
              <a:off x="913156" y="4944928"/>
              <a:ext cx="2524150" cy="1788099"/>
            </a:xfrm>
            <a:prstGeom prst="rect">
              <a:avLst/>
            </a:prstGeom>
          </p:spPr>
        </p:pic>
        <p:sp>
          <p:nvSpPr>
            <p:cNvPr id="28" name="Rectangle 49"/>
            <p:cNvSpPr>
              <a:spLocks noChangeArrowheads="1"/>
            </p:cNvSpPr>
            <p:nvPr/>
          </p:nvSpPr>
          <p:spPr bwMode="auto">
            <a:xfrm>
              <a:off x="1210501" y="6383337"/>
              <a:ext cx="1923925" cy="271188"/>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Relationships</a:t>
              </a:r>
            </a:p>
          </p:txBody>
        </p:sp>
      </p:grpSp>
      <p:grpSp>
        <p:nvGrpSpPr>
          <p:cNvPr id="29" name="Group 28"/>
          <p:cNvGrpSpPr/>
          <p:nvPr/>
        </p:nvGrpSpPr>
        <p:grpSpPr>
          <a:xfrm>
            <a:off x="10570639" y="4053739"/>
            <a:ext cx="1467270" cy="1116275"/>
            <a:chOff x="7252257" y="4895377"/>
            <a:chExt cx="2456185" cy="1719330"/>
          </a:xfrm>
        </p:grpSpPr>
        <p:pic>
          <p:nvPicPr>
            <p:cNvPr id="30" name="Picture 2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252257" y="4895377"/>
              <a:ext cx="2456185" cy="1719330"/>
            </a:xfrm>
            <a:prstGeom prst="rect">
              <a:avLst/>
            </a:prstGeom>
            <a:ln>
              <a:noFill/>
            </a:ln>
            <a:effectLst>
              <a:outerShdw blurRad="190500" algn="tl" rotWithShape="0">
                <a:srgbClr val="000000">
                  <a:alpha val="70000"/>
                </a:srgbClr>
              </a:outerShdw>
            </a:effectLst>
          </p:spPr>
        </p:pic>
        <p:sp>
          <p:nvSpPr>
            <p:cNvPr id="31" name="Rectangle 40"/>
            <p:cNvSpPr>
              <a:spLocks noChangeArrowheads="1"/>
            </p:cNvSpPr>
            <p:nvPr/>
          </p:nvSpPr>
          <p:spPr bwMode="auto">
            <a:xfrm>
              <a:off x="7421303" y="6219698"/>
              <a:ext cx="1060496" cy="292067"/>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Sport</a:t>
              </a:r>
            </a:p>
          </p:txBody>
        </p:sp>
      </p:grpSp>
      <p:grpSp>
        <p:nvGrpSpPr>
          <p:cNvPr id="32" name="Group 31"/>
          <p:cNvGrpSpPr/>
          <p:nvPr/>
        </p:nvGrpSpPr>
        <p:grpSpPr>
          <a:xfrm>
            <a:off x="6226005" y="4321846"/>
            <a:ext cx="1828537" cy="1618366"/>
            <a:chOff x="3106102" y="2163651"/>
            <a:chExt cx="2343275" cy="2033876"/>
          </a:xfrm>
        </p:grpSpPr>
        <p:pic>
          <p:nvPicPr>
            <p:cNvPr id="33" name="Picture 32"/>
            <p:cNvPicPr>
              <a:picLocks noChangeAspect="1"/>
            </p:cNvPicPr>
            <p:nvPr/>
          </p:nvPicPr>
          <p:blipFill rotWithShape="1">
            <a:blip r:embed="rId13" cstate="print">
              <a:extLst>
                <a:ext uri="{28A0092B-C50C-407E-A947-70E740481C1C}">
                  <a14:useLocalDpi xmlns:a14="http://schemas.microsoft.com/office/drawing/2010/main" val="0"/>
                </a:ext>
              </a:extLst>
            </a:blip>
            <a:srcRect l="15462"/>
            <a:stretch/>
          </p:blipFill>
          <p:spPr>
            <a:xfrm>
              <a:off x="3106102" y="2163651"/>
              <a:ext cx="2343275" cy="2033876"/>
            </a:xfrm>
            <a:prstGeom prst="rect">
              <a:avLst/>
            </a:prstGeom>
            <a:ln>
              <a:noFill/>
            </a:ln>
            <a:effectLst>
              <a:outerShdw blurRad="190500" algn="tl" rotWithShape="0">
                <a:srgbClr val="000000">
                  <a:alpha val="70000"/>
                </a:srgbClr>
              </a:outerShdw>
            </a:effectLst>
          </p:spPr>
        </p:pic>
        <p:sp>
          <p:nvSpPr>
            <p:cNvPr id="34" name="Rectangle 28"/>
            <p:cNvSpPr>
              <a:spLocks noChangeArrowheads="1"/>
            </p:cNvSpPr>
            <p:nvPr/>
          </p:nvSpPr>
          <p:spPr bwMode="auto">
            <a:xfrm>
              <a:off x="3682023" y="3796189"/>
              <a:ext cx="1595473" cy="257689"/>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Happiness</a:t>
              </a:r>
            </a:p>
          </p:txBody>
        </p:sp>
      </p:grpSp>
      <p:grpSp>
        <p:nvGrpSpPr>
          <p:cNvPr id="35" name="Group 34"/>
          <p:cNvGrpSpPr/>
          <p:nvPr/>
        </p:nvGrpSpPr>
        <p:grpSpPr>
          <a:xfrm>
            <a:off x="5989284" y="2993111"/>
            <a:ext cx="2679854" cy="1586373"/>
            <a:chOff x="2727865" y="2503704"/>
            <a:chExt cx="2897746" cy="2036120"/>
          </a:xfrm>
        </p:grpSpPr>
        <p:grpSp>
          <p:nvGrpSpPr>
            <p:cNvPr id="36" name="Group 35"/>
            <p:cNvGrpSpPr/>
            <p:nvPr/>
          </p:nvGrpSpPr>
          <p:grpSpPr>
            <a:xfrm>
              <a:off x="2727865" y="2503704"/>
              <a:ext cx="2897746" cy="2036120"/>
              <a:chOff x="6643984" y="4624842"/>
              <a:chExt cx="2897746" cy="2036120"/>
            </a:xfrm>
          </p:grpSpPr>
          <p:pic>
            <p:nvPicPr>
              <p:cNvPr id="38" name="Picture 37"/>
              <p:cNvPicPr>
                <a:picLocks noChangeAspect="1"/>
              </p:cNvPicPr>
              <p:nvPr/>
            </p:nvPicPr>
            <p:blipFill rotWithShape="1">
              <a:blip r:embed="rId14" cstate="print">
                <a:extLst>
                  <a:ext uri="{28A0092B-C50C-407E-A947-70E740481C1C}">
                    <a14:useLocalDpi xmlns:a14="http://schemas.microsoft.com/office/drawing/2010/main" val="0"/>
                  </a:ext>
                </a:extLst>
              </a:blip>
              <a:srcRect l="2932" t="1458" r="2056"/>
              <a:stretch/>
            </p:blipFill>
            <p:spPr>
              <a:xfrm>
                <a:off x="6643984" y="4624842"/>
                <a:ext cx="2897746" cy="2036120"/>
              </a:xfrm>
              <a:prstGeom prst="rect">
                <a:avLst/>
              </a:prstGeom>
              <a:ln>
                <a:noFill/>
              </a:ln>
              <a:effectLst>
                <a:outerShdw blurRad="190500" algn="tl" rotWithShape="0">
                  <a:srgbClr val="000000">
                    <a:alpha val="70000"/>
                  </a:srgbClr>
                </a:outerShdw>
              </a:effectLst>
            </p:spPr>
          </p:pic>
          <p:pic>
            <p:nvPicPr>
              <p:cNvPr id="39" name="Picture 3"/>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936717" y="5636372"/>
                <a:ext cx="1234706" cy="76084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7" name="Rectangle 31"/>
            <p:cNvSpPr>
              <a:spLocks noChangeArrowheads="1"/>
            </p:cNvSpPr>
            <p:nvPr/>
          </p:nvSpPr>
          <p:spPr bwMode="auto">
            <a:xfrm>
              <a:off x="3651493" y="2784707"/>
              <a:ext cx="1885375" cy="352244"/>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Concentration</a:t>
              </a:r>
            </a:p>
          </p:txBody>
        </p:sp>
      </p:grpSp>
      <p:grpSp>
        <p:nvGrpSpPr>
          <p:cNvPr id="40" name="Group 39"/>
          <p:cNvGrpSpPr/>
          <p:nvPr/>
        </p:nvGrpSpPr>
        <p:grpSpPr>
          <a:xfrm>
            <a:off x="8707221" y="3956163"/>
            <a:ext cx="1660079" cy="1334107"/>
            <a:chOff x="193943" y="2596896"/>
            <a:chExt cx="5207114" cy="4132666"/>
          </a:xfrm>
        </p:grpSpPr>
        <p:pic>
          <p:nvPicPr>
            <p:cNvPr id="41" name="Picture 40"/>
            <p:cNvPicPr>
              <a:picLocks noChangeAspect="1"/>
            </p:cNvPicPr>
            <p:nvPr/>
          </p:nvPicPr>
          <p:blipFill rotWithShape="1">
            <a:blip r:embed="rId16" cstate="print">
              <a:extLst>
                <a:ext uri="{28A0092B-C50C-407E-A947-70E740481C1C}">
                  <a14:useLocalDpi xmlns:a14="http://schemas.microsoft.com/office/drawing/2010/main" val="0"/>
                </a:ext>
              </a:extLst>
            </a:blip>
            <a:srcRect t="31676" r="45292"/>
            <a:stretch/>
          </p:blipFill>
          <p:spPr>
            <a:xfrm>
              <a:off x="193943" y="2596896"/>
              <a:ext cx="5207114" cy="4132666"/>
            </a:xfrm>
            <a:prstGeom prst="rect">
              <a:avLst/>
            </a:prstGeom>
            <a:ln>
              <a:noFill/>
            </a:ln>
            <a:effectLst>
              <a:outerShdw blurRad="190500" algn="tl" rotWithShape="0">
                <a:srgbClr val="000000">
                  <a:alpha val="70000"/>
                </a:srgbClr>
              </a:outerShdw>
            </a:effectLst>
          </p:spPr>
        </p:pic>
        <p:sp>
          <p:nvSpPr>
            <p:cNvPr id="42" name="Rectangle 6"/>
            <p:cNvSpPr>
              <a:spLocks noChangeArrowheads="1"/>
            </p:cNvSpPr>
            <p:nvPr/>
          </p:nvSpPr>
          <p:spPr bwMode="auto">
            <a:xfrm>
              <a:off x="3320272" y="2841450"/>
              <a:ext cx="1580825" cy="719137"/>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Music</a:t>
              </a:r>
            </a:p>
          </p:txBody>
        </p:sp>
      </p:grpSp>
      <p:sp>
        <p:nvSpPr>
          <p:cNvPr id="43" name="Oval Callout 42"/>
          <p:cNvSpPr/>
          <p:nvPr/>
        </p:nvSpPr>
        <p:spPr>
          <a:xfrm>
            <a:off x="9977501" y="222008"/>
            <a:ext cx="2214499" cy="1396337"/>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Our mind can process 126 pieces of information every second.</a:t>
            </a:r>
          </a:p>
        </p:txBody>
      </p:sp>
    </p:spTree>
    <p:extLst>
      <p:ext uri="{BB962C8B-B14F-4D97-AF65-F5344CB8AC3E}">
        <p14:creationId xmlns:p14="http://schemas.microsoft.com/office/powerpoint/2010/main" val="1808608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3499" y="113236"/>
            <a:ext cx="4630689" cy="1011509"/>
          </a:xfrm>
        </p:spPr>
        <p:txBody>
          <a:bodyPr/>
          <a:lstStyle/>
          <a:p>
            <a:r>
              <a:rPr lang="en-GB" dirty="0"/>
              <a:t>Mindful</a:t>
            </a: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46222" b="14055"/>
          <a:stretch/>
        </p:blipFill>
        <p:spPr>
          <a:xfrm>
            <a:off x="6885992" y="113236"/>
            <a:ext cx="4953515" cy="6440641"/>
          </a:xfrm>
          <a:prstGeom prst="rect">
            <a:avLst/>
          </a:prstGeom>
          <a:ln>
            <a:noFill/>
          </a:ln>
          <a:effectLst>
            <a:outerShdw blurRad="190500" algn="tl" rotWithShape="0">
              <a:srgbClr val="000000">
                <a:alpha val="70000"/>
              </a:srgbClr>
            </a:outerShdw>
          </a:effectLst>
        </p:spPr>
      </p:pic>
      <p:sp>
        <p:nvSpPr>
          <p:cNvPr id="5" name="Rounded Rectangle 4">
            <a:hlinkClick r:id="rId4" action="ppaction://hlinkfile"/>
          </p:cNvPr>
          <p:cNvSpPr/>
          <p:nvPr/>
        </p:nvSpPr>
        <p:spPr>
          <a:xfrm>
            <a:off x="2071922" y="4081452"/>
            <a:ext cx="3321698" cy="1624795"/>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Kung Fu Panda</a:t>
            </a:r>
          </a:p>
        </p:txBody>
      </p:sp>
      <p:sp>
        <p:nvSpPr>
          <p:cNvPr id="3" name="Cloud Callout 2"/>
          <p:cNvSpPr/>
          <p:nvPr/>
        </p:nvSpPr>
        <p:spPr>
          <a:xfrm>
            <a:off x="4243641" y="1124745"/>
            <a:ext cx="2306449" cy="1505243"/>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Present moments last 3-4 seconds on average</a:t>
            </a:r>
          </a:p>
        </p:txBody>
      </p:sp>
      <p:sp>
        <p:nvSpPr>
          <p:cNvPr id="7" name="Content Placeholder 2"/>
          <p:cNvSpPr>
            <a:spLocks noGrp="1"/>
          </p:cNvSpPr>
          <p:nvPr>
            <p:ph idx="1"/>
          </p:nvPr>
        </p:nvSpPr>
        <p:spPr>
          <a:xfrm>
            <a:off x="579550" y="2923543"/>
            <a:ext cx="6306442" cy="1079453"/>
          </a:xfrm>
        </p:spPr>
        <p:txBody>
          <a:bodyPr>
            <a:normAutofit/>
          </a:bodyPr>
          <a:lstStyle/>
          <a:p>
            <a:pPr marL="0" indent="0" algn="ctr">
              <a:buNone/>
            </a:pPr>
            <a:r>
              <a:rPr lang="en-GB" sz="2800" dirty="0"/>
              <a:t>Being mindful, being in the present.</a:t>
            </a:r>
          </a:p>
        </p:txBody>
      </p:sp>
    </p:spTree>
    <p:extLst>
      <p:ext uri="{BB962C8B-B14F-4D97-AF65-F5344CB8AC3E}">
        <p14:creationId xmlns:p14="http://schemas.microsoft.com/office/powerpoint/2010/main" val="454018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Mindfulness</a:t>
            </a:r>
          </a:p>
        </p:txBody>
      </p:sp>
      <p:pic>
        <p:nvPicPr>
          <p:cNvPr id="5" name="Picture 3" descr="note book png"/>
          <p:cNvPicPr>
            <a:picLocks noChangeAspect="1" noChangeArrowheads="1"/>
          </p:cNvPicPr>
          <p:nvPr/>
        </p:nvPicPr>
        <p:blipFill rotWithShape="1">
          <a:blip r:embed="rId3">
            <a:extLst>
              <a:ext uri="{28A0092B-C50C-407E-A947-70E740481C1C}">
                <a14:useLocalDpi xmlns:a14="http://schemas.microsoft.com/office/drawing/2010/main" val="0"/>
              </a:ext>
            </a:extLst>
          </a:blip>
          <a:srcRect b="30692"/>
          <a:stretch/>
        </p:blipFill>
        <p:spPr bwMode="auto">
          <a:xfrm>
            <a:off x="2389534" y="834959"/>
            <a:ext cx="8194807" cy="605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a:spLocks noChangeArrowheads="1"/>
          </p:cNvSpPr>
          <p:nvPr/>
        </p:nvSpPr>
        <p:spPr bwMode="auto">
          <a:xfrm rot="-257880">
            <a:off x="3361473" y="1615085"/>
            <a:ext cx="5792258" cy="498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ts val="3600"/>
              </a:spcBef>
            </a:pPr>
            <a:r>
              <a:rPr lang="en-GB" sz="3800" dirty="0">
                <a:solidFill>
                  <a:srgbClr val="000000"/>
                </a:solidFill>
              </a:rPr>
              <a:t>Yesterday is history,</a:t>
            </a:r>
          </a:p>
          <a:p>
            <a:pPr algn="ctr">
              <a:spcBef>
                <a:spcPts val="3600"/>
              </a:spcBef>
            </a:pPr>
            <a:r>
              <a:rPr lang="en-GB" sz="3800" dirty="0">
                <a:solidFill>
                  <a:srgbClr val="000000"/>
                </a:solidFill>
              </a:rPr>
              <a:t>Tomorrow is a mystery,</a:t>
            </a:r>
          </a:p>
          <a:p>
            <a:pPr algn="ctr">
              <a:spcBef>
                <a:spcPts val="3600"/>
              </a:spcBef>
            </a:pPr>
            <a:r>
              <a:rPr lang="en-GB" sz="3800" dirty="0">
                <a:solidFill>
                  <a:srgbClr val="000000"/>
                </a:solidFill>
              </a:rPr>
              <a:t>But today is a gift,</a:t>
            </a:r>
          </a:p>
          <a:p>
            <a:pPr algn="ctr">
              <a:spcBef>
                <a:spcPts val="3600"/>
              </a:spcBef>
            </a:pPr>
            <a:r>
              <a:rPr lang="en-GB" sz="3800" dirty="0">
                <a:solidFill>
                  <a:srgbClr val="000000"/>
                </a:solidFill>
              </a:rPr>
              <a:t>And that’s why it is called the present.</a:t>
            </a: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332" y="1846468"/>
            <a:ext cx="3916784" cy="4043952"/>
          </a:xfrm>
          <a:prstGeom prst="rect">
            <a:avLst/>
          </a:prstGeom>
        </p:spPr>
      </p:pic>
    </p:spTree>
    <p:extLst>
      <p:ext uri="{BB962C8B-B14F-4D97-AF65-F5344CB8AC3E}">
        <p14:creationId xmlns:p14="http://schemas.microsoft.com/office/powerpoint/2010/main" val="1829647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500"/>
                                        <p:tgtEl>
                                          <p:spTgt spid="6">
                                            <p:txEl>
                                              <p:pRg st="1" end="1"/>
                                            </p:txEl>
                                          </p:spTgt>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par>
                          <p:cTn id="16" fill="hold">
                            <p:stCondLst>
                              <p:cond delay="2500"/>
                            </p:stCondLst>
                            <p:childTnLst>
                              <p:par>
                                <p:cTn id="17" presetID="10" presetClass="entr" presetSubtype="0" fill="hold" grpId="0" nodeType="afterEffect">
                                  <p:stCondLst>
                                    <p:cond delay="50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95050" y="121512"/>
            <a:ext cx="5975797" cy="1011509"/>
          </a:xfrm>
        </p:spPr>
        <p:txBody>
          <a:bodyPr/>
          <a:lstStyle/>
          <a:p>
            <a:r>
              <a:rPr lang="en-GB" dirty="0"/>
              <a:t>Training our mind</a:t>
            </a:r>
          </a:p>
        </p:txBody>
      </p:sp>
      <p:sp>
        <p:nvSpPr>
          <p:cNvPr id="3" name="Content Placeholder 2"/>
          <p:cNvSpPr>
            <a:spLocks noGrp="1"/>
          </p:cNvSpPr>
          <p:nvPr>
            <p:ph idx="1"/>
          </p:nvPr>
        </p:nvSpPr>
        <p:spPr>
          <a:xfrm>
            <a:off x="579550" y="1880315"/>
            <a:ext cx="11410682" cy="3786389"/>
          </a:xfrm>
        </p:spPr>
        <p:txBody>
          <a:bodyPr>
            <a:normAutofit fontScale="85000" lnSpcReduction="10000"/>
          </a:bodyPr>
          <a:lstStyle/>
          <a:p>
            <a:pPr marL="0" indent="0">
              <a:buNone/>
            </a:pPr>
            <a:r>
              <a:rPr lang="en-GB" sz="2800" dirty="0"/>
              <a:t>The wonderful thing is that you can shape this remarkable instrument.</a:t>
            </a:r>
          </a:p>
          <a:p>
            <a:pPr marL="0" indent="0">
              <a:buNone/>
            </a:pPr>
            <a:endParaRPr lang="en-GB" sz="1800" dirty="0"/>
          </a:p>
          <a:p>
            <a:pPr marL="0" indent="0">
              <a:buNone/>
            </a:pPr>
            <a:r>
              <a:rPr lang="en-GB" sz="2800" dirty="0"/>
              <a:t>You can, literally, change your mind.</a:t>
            </a:r>
          </a:p>
          <a:p>
            <a:pPr marL="0" indent="0">
              <a:buNone/>
            </a:pPr>
            <a:endParaRPr lang="en-GB" sz="1800" dirty="0"/>
          </a:p>
          <a:p>
            <a:pPr marL="0" indent="0">
              <a:buNone/>
            </a:pPr>
            <a:r>
              <a:rPr lang="en-GB" sz="2800" dirty="0"/>
              <a:t>We know that you can physiologically, change your brain by the way that you think.</a:t>
            </a:r>
          </a:p>
          <a:p>
            <a:pPr marL="0" indent="0">
              <a:buNone/>
            </a:pPr>
            <a:endParaRPr lang="en-GB" sz="2800" dirty="0"/>
          </a:p>
          <a:p>
            <a:pPr marL="0" indent="0">
              <a:buNone/>
            </a:pPr>
            <a:r>
              <a:rPr lang="en-GB" sz="2800" dirty="0"/>
              <a:t>We can train our brains to get better at certain things.</a:t>
            </a:r>
          </a:p>
          <a:p>
            <a:pPr marL="0" indent="0">
              <a:buNone/>
            </a:pPr>
            <a:r>
              <a:rPr lang="en-GB" sz="2800" dirty="0"/>
              <a:t>Fitness training for the brain, like the body, takes </a:t>
            </a:r>
            <a:r>
              <a:rPr lang="en-GB" sz="2800" b="1" dirty="0"/>
              <a:t>a bit of effort and a bit of self-discipline</a:t>
            </a:r>
            <a:r>
              <a:rPr lang="en-GB" sz="2800" dirty="0"/>
              <a:t>- but it pays off.</a:t>
            </a:r>
          </a:p>
        </p:txBody>
      </p:sp>
      <p:pic>
        <p:nvPicPr>
          <p:cNvPr id="4" name="Picture 2" descr="http://f00.inventorspot.com/images/brainWeight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8847" y="121512"/>
            <a:ext cx="1278763" cy="92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a:hlinkClick r:id="rId4"/>
          </p:cNvPr>
          <p:cNvSpPr/>
          <p:nvPr/>
        </p:nvSpPr>
        <p:spPr>
          <a:xfrm>
            <a:off x="7982535" y="5403524"/>
            <a:ext cx="2871988" cy="10947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Brain tour</a:t>
            </a:r>
          </a:p>
        </p:txBody>
      </p:sp>
    </p:spTree>
    <p:extLst>
      <p:ext uri="{BB962C8B-B14F-4D97-AF65-F5344CB8AC3E}">
        <p14:creationId xmlns:p14="http://schemas.microsoft.com/office/powerpoint/2010/main" val="4178883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0-#ppt_w/2"/>
                                          </p:val>
                                        </p:tav>
                                        <p:tav tm="100000">
                                          <p:val>
                                            <p:strVal val="#ppt_x"/>
                                          </p:val>
                                        </p:tav>
                                      </p:tavLst>
                                    </p:anim>
                                    <p:anim calcmode="lin" valueType="num">
                                      <p:cBhvr additive="base">
                                        <p:cTn id="8"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Mindfulness</a:t>
            </a:r>
          </a:p>
        </p:txBody>
      </p:sp>
      <p:sp>
        <p:nvSpPr>
          <p:cNvPr id="3" name="Content Placeholder 2"/>
          <p:cNvSpPr>
            <a:spLocks noGrp="1"/>
          </p:cNvSpPr>
          <p:nvPr>
            <p:ph idx="1"/>
          </p:nvPr>
        </p:nvSpPr>
        <p:spPr>
          <a:xfrm>
            <a:off x="914400" y="1870364"/>
            <a:ext cx="10668000" cy="2098963"/>
          </a:xfrm>
        </p:spPr>
        <p:txBody>
          <a:bodyPr>
            <a:normAutofit fontScale="92500" lnSpcReduction="10000"/>
          </a:bodyPr>
          <a:lstStyle/>
          <a:p>
            <a:pPr marL="0" indent="0" algn="ctr">
              <a:buNone/>
            </a:pPr>
            <a:r>
              <a:rPr lang="en-GB" dirty="0"/>
              <a:t>Being Mindful!</a:t>
            </a:r>
          </a:p>
          <a:p>
            <a:pPr marL="0" indent="0" algn="ctr">
              <a:buNone/>
            </a:pPr>
            <a:r>
              <a:rPr lang="en-GB" dirty="0"/>
              <a:t>Paying attention to the present moment</a:t>
            </a:r>
          </a:p>
          <a:p>
            <a:pPr marL="0" indent="0" algn="ctr">
              <a:buNone/>
            </a:pPr>
            <a:r>
              <a:rPr lang="en-GB" dirty="0"/>
              <a:t>Sitting in silence</a:t>
            </a:r>
          </a:p>
          <a:p>
            <a:pPr marL="0" indent="0" algn="ctr">
              <a:buNone/>
            </a:pPr>
            <a:r>
              <a:rPr lang="en-GB" dirty="0"/>
              <a:t>Being aware of where your attention is at</a:t>
            </a:r>
          </a:p>
          <a:p>
            <a:pPr marL="0" indent="0" algn="ctr">
              <a:buNone/>
            </a:pPr>
            <a:endParaRPr lang="en-GB" dirty="0"/>
          </a:p>
        </p:txBody>
      </p:sp>
      <p:sp>
        <p:nvSpPr>
          <p:cNvPr id="4" name="Rounded Rectangle 3">
            <a:hlinkClick r:id="rId3"/>
          </p:cNvPr>
          <p:cNvSpPr/>
          <p:nvPr/>
        </p:nvSpPr>
        <p:spPr>
          <a:xfrm>
            <a:off x="4892760" y="4714946"/>
            <a:ext cx="2711279" cy="16298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HEAD SPACE</a:t>
            </a:r>
          </a:p>
        </p:txBody>
      </p:sp>
    </p:spTree>
    <p:extLst>
      <p:ext uri="{BB962C8B-B14F-4D97-AF65-F5344CB8AC3E}">
        <p14:creationId xmlns:p14="http://schemas.microsoft.com/office/powerpoint/2010/main" val="4283965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 name="Group 70"/>
          <p:cNvGrpSpPr/>
          <p:nvPr/>
        </p:nvGrpSpPr>
        <p:grpSpPr>
          <a:xfrm>
            <a:off x="3287876" y="4703390"/>
            <a:ext cx="2866442" cy="1970955"/>
            <a:chOff x="3689964" y="5047297"/>
            <a:chExt cx="2419911" cy="1751353"/>
          </a:xfrm>
        </p:grpSpPr>
        <p:pic>
          <p:nvPicPr>
            <p:cNvPr id="72" name="Picture 71"/>
            <p:cNvPicPr>
              <a:picLocks noChangeAspect="1"/>
            </p:cNvPicPr>
            <p:nvPr/>
          </p:nvPicPr>
          <p:blipFill rotWithShape="1">
            <a:blip r:embed="rId3">
              <a:extLst>
                <a:ext uri="{28A0092B-C50C-407E-A947-70E740481C1C}">
                  <a14:useLocalDpi xmlns:a14="http://schemas.microsoft.com/office/drawing/2010/main" val="0"/>
                </a:ext>
              </a:extLst>
            </a:blip>
            <a:srcRect l="4956" t="9335" r="3688" b="6497"/>
            <a:stretch/>
          </p:blipFill>
          <p:spPr>
            <a:xfrm>
              <a:off x="3689964" y="5047297"/>
              <a:ext cx="2419911" cy="1751353"/>
            </a:xfrm>
            <a:prstGeom prst="rect">
              <a:avLst/>
            </a:prstGeom>
          </p:spPr>
        </p:pic>
        <p:sp>
          <p:nvSpPr>
            <p:cNvPr id="73" name="Rectangle 46"/>
            <p:cNvSpPr>
              <a:spLocks noChangeArrowheads="1"/>
            </p:cNvSpPr>
            <p:nvPr/>
          </p:nvSpPr>
          <p:spPr bwMode="auto">
            <a:xfrm>
              <a:off x="4840288" y="6383338"/>
              <a:ext cx="1071562" cy="252412"/>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Exams</a:t>
              </a:r>
            </a:p>
          </p:txBody>
        </p:sp>
      </p:grpSp>
      <p:sp>
        <p:nvSpPr>
          <p:cNvPr id="28" name="Title 27"/>
          <p:cNvSpPr>
            <a:spLocks noGrp="1"/>
          </p:cNvSpPr>
          <p:nvPr>
            <p:ph type="title"/>
          </p:nvPr>
        </p:nvSpPr>
        <p:spPr>
          <a:xfrm>
            <a:off x="2949539" y="128584"/>
            <a:ext cx="4945487" cy="1011509"/>
          </a:xfrm>
        </p:spPr>
        <p:txBody>
          <a:bodyPr/>
          <a:lstStyle/>
          <a:p>
            <a:r>
              <a:rPr lang="en-GB" dirty="0"/>
              <a:t>How can it help?</a:t>
            </a:r>
          </a:p>
        </p:txBody>
      </p:sp>
      <p:grpSp>
        <p:nvGrpSpPr>
          <p:cNvPr id="53" name="Group 52"/>
          <p:cNvGrpSpPr/>
          <p:nvPr/>
        </p:nvGrpSpPr>
        <p:grpSpPr>
          <a:xfrm>
            <a:off x="3992252" y="3012024"/>
            <a:ext cx="1901342" cy="2065617"/>
            <a:chOff x="1251892" y="556893"/>
            <a:chExt cx="1815091" cy="2309465"/>
          </a:xfrm>
        </p:grpSpPr>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l="3586" t="5047" r="4266" b="4086"/>
            <a:stretch/>
          </p:blipFill>
          <p:spPr>
            <a:xfrm>
              <a:off x="1251892" y="556893"/>
              <a:ext cx="1815091" cy="2309465"/>
            </a:xfrm>
            <a:prstGeom prst="rect">
              <a:avLst/>
            </a:prstGeom>
          </p:spPr>
        </p:pic>
        <p:sp>
          <p:nvSpPr>
            <p:cNvPr id="55" name="Rectangle 28"/>
            <p:cNvSpPr>
              <a:spLocks noChangeArrowheads="1"/>
            </p:cNvSpPr>
            <p:nvPr/>
          </p:nvSpPr>
          <p:spPr bwMode="auto">
            <a:xfrm>
              <a:off x="1630363" y="2447926"/>
              <a:ext cx="1071563" cy="252413"/>
            </a:xfrm>
            <a:prstGeom prst="rect">
              <a:avLst/>
            </a:prstGeom>
            <a:solidFill>
              <a:srgbClr val="381850"/>
            </a:solidFill>
            <a:ln w="9525">
              <a:solidFill>
                <a:srgbClr val="381850"/>
              </a:solidFill>
              <a:miter lim="800000"/>
              <a:headEnd/>
              <a:tailEnd/>
            </a:ln>
          </p:spPr>
          <p:txBody>
            <a:bodyPr wrap="none" anchor="ctr"/>
            <a:lstStyle/>
            <a:p>
              <a:pPr algn="ctr"/>
              <a:r>
                <a:rPr lang="en-US" sz="2000">
                  <a:solidFill>
                    <a:schemeClr val="bg1"/>
                  </a:solidFill>
                </a:rPr>
                <a:t>Pain</a:t>
              </a:r>
            </a:p>
          </p:txBody>
        </p:sp>
      </p:grpSp>
      <p:grpSp>
        <p:nvGrpSpPr>
          <p:cNvPr id="56" name="Group 55"/>
          <p:cNvGrpSpPr/>
          <p:nvPr/>
        </p:nvGrpSpPr>
        <p:grpSpPr>
          <a:xfrm>
            <a:off x="7488293" y="4042449"/>
            <a:ext cx="1782538" cy="2059735"/>
            <a:chOff x="3641942" y="579400"/>
            <a:chExt cx="1747252" cy="2232080"/>
          </a:xfrm>
        </p:grpSpPr>
        <p:pic>
          <p:nvPicPr>
            <p:cNvPr id="57" name="Picture 56"/>
            <p:cNvPicPr>
              <a:picLocks noChangeAspect="1"/>
            </p:cNvPicPr>
            <p:nvPr/>
          </p:nvPicPr>
          <p:blipFill rotWithShape="1">
            <a:blip r:embed="rId5">
              <a:extLst>
                <a:ext uri="{28A0092B-C50C-407E-A947-70E740481C1C}">
                  <a14:useLocalDpi xmlns:a14="http://schemas.microsoft.com/office/drawing/2010/main" val="0"/>
                </a:ext>
              </a:extLst>
            </a:blip>
            <a:srcRect l="6847" t="5932" r="8632" b="6245"/>
            <a:stretch/>
          </p:blipFill>
          <p:spPr>
            <a:xfrm>
              <a:off x="3641942" y="579400"/>
              <a:ext cx="1747252" cy="2232080"/>
            </a:xfrm>
            <a:prstGeom prst="rect">
              <a:avLst/>
            </a:prstGeom>
          </p:spPr>
        </p:pic>
        <p:sp>
          <p:nvSpPr>
            <p:cNvPr id="58" name="Rectangle 31"/>
            <p:cNvSpPr>
              <a:spLocks noChangeArrowheads="1"/>
            </p:cNvSpPr>
            <p:nvPr/>
          </p:nvSpPr>
          <p:spPr bwMode="auto">
            <a:xfrm>
              <a:off x="3946525" y="2447926"/>
              <a:ext cx="1071562" cy="252412"/>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Anger</a:t>
              </a:r>
            </a:p>
          </p:txBody>
        </p:sp>
      </p:grpSp>
      <p:grpSp>
        <p:nvGrpSpPr>
          <p:cNvPr id="59" name="Group 58"/>
          <p:cNvGrpSpPr/>
          <p:nvPr/>
        </p:nvGrpSpPr>
        <p:grpSpPr>
          <a:xfrm>
            <a:off x="6010461" y="4764545"/>
            <a:ext cx="1633199" cy="2087056"/>
            <a:chOff x="5989618" y="600720"/>
            <a:chExt cx="1685249" cy="2211402"/>
          </a:xfrm>
        </p:grpSpPr>
        <p:pic>
          <p:nvPicPr>
            <p:cNvPr id="60" name="Picture 59"/>
            <p:cNvPicPr>
              <a:picLocks noChangeAspect="1"/>
            </p:cNvPicPr>
            <p:nvPr/>
          </p:nvPicPr>
          <p:blipFill rotWithShape="1">
            <a:blip r:embed="rId6">
              <a:extLst>
                <a:ext uri="{28A0092B-C50C-407E-A947-70E740481C1C}">
                  <a14:useLocalDpi xmlns:a14="http://schemas.microsoft.com/office/drawing/2010/main" val="0"/>
                </a:ext>
              </a:extLst>
            </a:blip>
            <a:srcRect l="8476" t="6772" r="7429" b="6220"/>
            <a:stretch/>
          </p:blipFill>
          <p:spPr>
            <a:xfrm>
              <a:off x="5989618" y="600720"/>
              <a:ext cx="1685249" cy="2211402"/>
            </a:xfrm>
            <a:prstGeom prst="rect">
              <a:avLst/>
            </a:prstGeom>
          </p:spPr>
        </p:pic>
        <p:sp>
          <p:nvSpPr>
            <p:cNvPr id="61" name="Rectangle 34"/>
            <p:cNvSpPr>
              <a:spLocks noChangeArrowheads="1"/>
            </p:cNvSpPr>
            <p:nvPr/>
          </p:nvSpPr>
          <p:spPr bwMode="auto">
            <a:xfrm>
              <a:off x="6286500" y="2447926"/>
              <a:ext cx="1071563" cy="252413"/>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Eating</a:t>
              </a:r>
            </a:p>
          </p:txBody>
        </p:sp>
      </p:grpSp>
      <p:grpSp>
        <p:nvGrpSpPr>
          <p:cNvPr id="62" name="Group 61"/>
          <p:cNvGrpSpPr/>
          <p:nvPr/>
        </p:nvGrpSpPr>
        <p:grpSpPr>
          <a:xfrm>
            <a:off x="6310754" y="2490707"/>
            <a:ext cx="2565635" cy="1878918"/>
            <a:chOff x="676833" y="2988786"/>
            <a:chExt cx="2603514" cy="1738648"/>
          </a:xfrm>
        </p:grpSpPr>
        <p:pic>
          <p:nvPicPr>
            <p:cNvPr id="63" name="Picture 62"/>
            <p:cNvPicPr>
              <a:picLocks noChangeAspect="1"/>
            </p:cNvPicPr>
            <p:nvPr/>
          </p:nvPicPr>
          <p:blipFill rotWithShape="1">
            <a:blip r:embed="rId7">
              <a:extLst>
                <a:ext uri="{28A0092B-C50C-407E-A947-70E740481C1C}">
                  <a14:useLocalDpi xmlns:a14="http://schemas.microsoft.com/office/drawing/2010/main" val="0"/>
                </a:ext>
              </a:extLst>
            </a:blip>
            <a:srcRect l="4763" t="6750" r="3785" b="7007"/>
            <a:stretch/>
          </p:blipFill>
          <p:spPr>
            <a:xfrm>
              <a:off x="676833" y="2988786"/>
              <a:ext cx="2603514" cy="1738648"/>
            </a:xfrm>
            <a:prstGeom prst="rect">
              <a:avLst/>
            </a:prstGeom>
          </p:spPr>
        </p:pic>
        <p:sp>
          <p:nvSpPr>
            <p:cNvPr id="64" name="Rectangle 37"/>
            <p:cNvSpPr>
              <a:spLocks noChangeArrowheads="1"/>
            </p:cNvSpPr>
            <p:nvPr/>
          </p:nvSpPr>
          <p:spPr bwMode="auto">
            <a:xfrm>
              <a:off x="2024063" y="3124200"/>
              <a:ext cx="1170756" cy="302803"/>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Sleeping</a:t>
              </a:r>
            </a:p>
          </p:txBody>
        </p:sp>
      </p:grpSp>
      <p:grpSp>
        <p:nvGrpSpPr>
          <p:cNvPr id="65" name="Group 64"/>
          <p:cNvGrpSpPr/>
          <p:nvPr/>
        </p:nvGrpSpPr>
        <p:grpSpPr>
          <a:xfrm>
            <a:off x="5550263" y="3535663"/>
            <a:ext cx="2321528" cy="1521565"/>
            <a:chOff x="3585637" y="2969308"/>
            <a:chExt cx="2348924" cy="1776053"/>
          </a:xfrm>
        </p:grpSpPr>
        <p:pic>
          <p:nvPicPr>
            <p:cNvPr id="66" name="Picture 65"/>
            <p:cNvPicPr>
              <a:picLocks noChangeAspect="1"/>
            </p:cNvPicPr>
            <p:nvPr/>
          </p:nvPicPr>
          <p:blipFill rotWithShape="1">
            <a:blip r:embed="rId8">
              <a:extLst>
                <a:ext uri="{28A0092B-C50C-407E-A947-70E740481C1C}">
                  <a14:useLocalDpi xmlns:a14="http://schemas.microsoft.com/office/drawing/2010/main" val="0"/>
                </a:ext>
              </a:extLst>
            </a:blip>
            <a:srcRect l="4316" t="7175" r="3768" b="4413"/>
            <a:stretch/>
          </p:blipFill>
          <p:spPr>
            <a:xfrm>
              <a:off x="3585637" y="2969308"/>
              <a:ext cx="2348924" cy="1776053"/>
            </a:xfrm>
            <a:prstGeom prst="rect">
              <a:avLst/>
            </a:prstGeom>
          </p:spPr>
        </p:pic>
        <p:sp>
          <p:nvSpPr>
            <p:cNvPr id="67" name="Rectangle 40"/>
            <p:cNvSpPr>
              <a:spLocks noChangeArrowheads="1"/>
            </p:cNvSpPr>
            <p:nvPr/>
          </p:nvSpPr>
          <p:spPr bwMode="auto">
            <a:xfrm>
              <a:off x="4233863" y="4403726"/>
              <a:ext cx="1071563" cy="252413"/>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Stress</a:t>
              </a:r>
            </a:p>
          </p:txBody>
        </p:sp>
      </p:grpSp>
      <p:grpSp>
        <p:nvGrpSpPr>
          <p:cNvPr id="68" name="Group 67"/>
          <p:cNvGrpSpPr/>
          <p:nvPr/>
        </p:nvGrpSpPr>
        <p:grpSpPr>
          <a:xfrm>
            <a:off x="9906679" y="4557346"/>
            <a:ext cx="2009197" cy="2211394"/>
            <a:chOff x="6335561" y="3282167"/>
            <a:chExt cx="2246868" cy="3193961"/>
          </a:xfrm>
        </p:grpSpPr>
        <p:pic>
          <p:nvPicPr>
            <p:cNvPr id="69" name="Picture 68"/>
            <p:cNvPicPr>
              <a:picLocks noChangeAspect="1"/>
            </p:cNvPicPr>
            <p:nvPr/>
          </p:nvPicPr>
          <p:blipFill rotWithShape="1">
            <a:blip r:embed="rId9">
              <a:extLst>
                <a:ext uri="{28A0092B-C50C-407E-A947-70E740481C1C}">
                  <a14:useLocalDpi xmlns:a14="http://schemas.microsoft.com/office/drawing/2010/main" val="0"/>
                </a:ext>
              </a:extLst>
            </a:blip>
            <a:srcRect l="5290" t="4780" r="6515" b="3184"/>
            <a:stretch/>
          </p:blipFill>
          <p:spPr>
            <a:xfrm>
              <a:off x="6335561" y="3282167"/>
              <a:ext cx="2246868" cy="3193961"/>
            </a:xfrm>
            <a:prstGeom prst="rect">
              <a:avLst/>
            </a:prstGeom>
          </p:spPr>
        </p:pic>
        <p:sp>
          <p:nvSpPr>
            <p:cNvPr id="70" name="Rectangle 43"/>
            <p:cNvSpPr>
              <a:spLocks noChangeArrowheads="1"/>
            </p:cNvSpPr>
            <p:nvPr/>
          </p:nvSpPr>
          <p:spPr bwMode="auto">
            <a:xfrm>
              <a:off x="6618089" y="5971530"/>
              <a:ext cx="1644040" cy="299322"/>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Depression</a:t>
              </a:r>
            </a:p>
          </p:txBody>
        </p:sp>
      </p:grpSp>
      <p:grpSp>
        <p:nvGrpSpPr>
          <p:cNvPr id="90" name="Group 89"/>
          <p:cNvGrpSpPr/>
          <p:nvPr/>
        </p:nvGrpSpPr>
        <p:grpSpPr>
          <a:xfrm>
            <a:off x="-42356" y="241192"/>
            <a:ext cx="2431859" cy="1712876"/>
            <a:chOff x="193943" y="2596896"/>
            <a:chExt cx="5207114" cy="4132666"/>
          </a:xfrm>
        </p:grpSpPr>
        <p:pic>
          <p:nvPicPr>
            <p:cNvPr id="91" name="Picture 90"/>
            <p:cNvPicPr>
              <a:picLocks noChangeAspect="1"/>
            </p:cNvPicPr>
            <p:nvPr/>
          </p:nvPicPr>
          <p:blipFill rotWithShape="1">
            <a:blip r:embed="rId10">
              <a:extLst>
                <a:ext uri="{28A0092B-C50C-407E-A947-70E740481C1C}">
                  <a14:useLocalDpi xmlns:a14="http://schemas.microsoft.com/office/drawing/2010/main" val="0"/>
                </a:ext>
              </a:extLst>
            </a:blip>
            <a:srcRect t="31676" r="45292"/>
            <a:stretch/>
          </p:blipFill>
          <p:spPr>
            <a:xfrm>
              <a:off x="193943" y="2596896"/>
              <a:ext cx="5207114" cy="4132666"/>
            </a:xfrm>
            <a:prstGeom prst="rect">
              <a:avLst/>
            </a:prstGeom>
            <a:ln>
              <a:noFill/>
            </a:ln>
            <a:effectLst>
              <a:outerShdw blurRad="190500" algn="tl" rotWithShape="0">
                <a:srgbClr val="000000">
                  <a:alpha val="70000"/>
                </a:srgbClr>
              </a:outerShdw>
            </a:effectLst>
          </p:spPr>
        </p:pic>
        <p:sp>
          <p:nvSpPr>
            <p:cNvPr id="92" name="Rectangle 6"/>
            <p:cNvSpPr>
              <a:spLocks noChangeArrowheads="1"/>
            </p:cNvSpPr>
            <p:nvPr/>
          </p:nvSpPr>
          <p:spPr bwMode="auto">
            <a:xfrm>
              <a:off x="3320272" y="2841450"/>
              <a:ext cx="1580825" cy="719137"/>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Music</a:t>
              </a:r>
            </a:p>
          </p:txBody>
        </p:sp>
      </p:grpSp>
      <p:pic>
        <p:nvPicPr>
          <p:cNvPr id="2" name="Picture 1"/>
          <p:cNvPicPr>
            <a:picLocks noChangeAspect="1"/>
          </p:cNvPicPr>
          <p:nvPr/>
        </p:nvPicPr>
        <p:blipFill rotWithShape="1">
          <a:blip r:embed="rId11" cstate="print">
            <a:extLst>
              <a:ext uri="{28A0092B-C50C-407E-A947-70E740481C1C}">
                <a14:useLocalDpi xmlns:a14="http://schemas.microsoft.com/office/drawing/2010/main" val="0"/>
              </a:ext>
            </a:extLst>
          </a:blip>
          <a:srcRect l="12413" r="12707"/>
          <a:stretch/>
        </p:blipFill>
        <p:spPr>
          <a:xfrm>
            <a:off x="298156" y="1636853"/>
            <a:ext cx="1745561" cy="1554089"/>
          </a:xfrm>
          <a:prstGeom prst="rect">
            <a:avLst/>
          </a:prstGeom>
        </p:spPr>
      </p:pic>
      <p:pic>
        <p:nvPicPr>
          <p:cNvPr id="42" name="Picture 41"/>
          <p:cNvPicPr>
            <a:picLocks noChangeAspect="1"/>
          </p:cNvPicPr>
          <p:nvPr/>
        </p:nvPicPr>
        <p:blipFill rotWithShape="1">
          <a:blip r:embed="rId12">
            <a:extLst>
              <a:ext uri="{28A0092B-C50C-407E-A947-70E740481C1C}">
                <a14:useLocalDpi xmlns:a14="http://schemas.microsoft.com/office/drawing/2010/main" val="0"/>
              </a:ext>
            </a:extLst>
          </a:blip>
          <a:srcRect l="6266" t="2014" r="11371" b="2217"/>
          <a:stretch/>
        </p:blipFill>
        <p:spPr>
          <a:xfrm>
            <a:off x="67156" y="4353244"/>
            <a:ext cx="1902498" cy="1748940"/>
          </a:xfrm>
          <a:prstGeom prst="rect">
            <a:avLst/>
          </a:prstGeom>
          <a:ln>
            <a:noFill/>
          </a:ln>
          <a:effectLst>
            <a:outerShdw blurRad="190500" algn="tl" rotWithShape="0">
              <a:srgbClr val="000000">
                <a:alpha val="70000"/>
              </a:srgbClr>
            </a:outerShdw>
          </a:effectLst>
        </p:spPr>
      </p:pic>
      <p:grpSp>
        <p:nvGrpSpPr>
          <p:cNvPr id="43" name="Group 42"/>
          <p:cNvGrpSpPr/>
          <p:nvPr/>
        </p:nvGrpSpPr>
        <p:grpSpPr>
          <a:xfrm>
            <a:off x="717862" y="5347156"/>
            <a:ext cx="1867394" cy="1304935"/>
            <a:chOff x="7252257" y="4895377"/>
            <a:chExt cx="2456185" cy="1719330"/>
          </a:xfrm>
        </p:grpSpPr>
        <p:pic>
          <p:nvPicPr>
            <p:cNvPr id="44" name="Picture 4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252257" y="4895377"/>
              <a:ext cx="2456185" cy="1719330"/>
            </a:xfrm>
            <a:prstGeom prst="rect">
              <a:avLst/>
            </a:prstGeom>
            <a:ln>
              <a:noFill/>
            </a:ln>
            <a:effectLst>
              <a:outerShdw blurRad="190500" algn="tl" rotWithShape="0">
                <a:srgbClr val="000000">
                  <a:alpha val="70000"/>
                </a:srgbClr>
              </a:outerShdw>
            </a:effectLst>
          </p:spPr>
        </p:pic>
        <p:sp>
          <p:nvSpPr>
            <p:cNvPr id="45" name="Rectangle 40"/>
            <p:cNvSpPr>
              <a:spLocks noChangeArrowheads="1"/>
            </p:cNvSpPr>
            <p:nvPr/>
          </p:nvSpPr>
          <p:spPr bwMode="auto">
            <a:xfrm>
              <a:off x="7421303" y="6219698"/>
              <a:ext cx="1060496" cy="292067"/>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Sport</a:t>
              </a:r>
            </a:p>
          </p:txBody>
        </p:sp>
      </p:grpSp>
      <p:pic>
        <p:nvPicPr>
          <p:cNvPr id="46" name="Picture 4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8475390" y="194016"/>
            <a:ext cx="1546653" cy="1328144"/>
          </a:xfrm>
          <a:prstGeom prst="rect">
            <a:avLst/>
          </a:prstGeom>
          <a:ln>
            <a:noFill/>
          </a:ln>
          <a:effectLst>
            <a:outerShdw blurRad="190500" algn="tl" rotWithShape="0">
              <a:srgbClr val="000000">
                <a:alpha val="70000"/>
              </a:srgbClr>
            </a:outerShdw>
          </a:effectLst>
        </p:spPr>
      </p:pic>
      <p:grpSp>
        <p:nvGrpSpPr>
          <p:cNvPr id="47" name="Group 46"/>
          <p:cNvGrpSpPr/>
          <p:nvPr/>
        </p:nvGrpSpPr>
        <p:grpSpPr>
          <a:xfrm>
            <a:off x="9833339" y="35523"/>
            <a:ext cx="2358661" cy="1852106"/>
            <a:chOff x="3106102" y="2163651"/>
            <a:chExt cx="2343275" cy="2033876"/>
          </a:xfrm>
        </p:grpSpPr>
        <p:pic>
          <p:nvPicPr>
            <p:cNvPr id="48" name="Picture 47"/>
            <p:cNvPicPr>
              <a:picLocks noChangeAspect="1"/>
            </p:cNvPicPr>
            <p:nvPr/>
          </p:nvPicPr>
          <p:blipFill rotWithShape="1">
            <a:blip r:embed="rId15" cstate="print">
              <a:extLst>
                <a:ext uri="{28A0092B-C50C-407E-A947-70E740481C1C}">
                  <a14:useLocalDpi xmlns:a14="http://schemas.microsoft.com/office/drawing/2010/main" val="0"/>
                </a:ext>
              </a:extLst>
            </a:blip>
            <a:srcRect l="15462"/>
            <a:stretch/>
          </p:blipFill>
          <p:spPr>
            <a:xfrm>
              <a:off x="3106102" y="2163651"/>
              <a:ext cx="2343275" cy="2033876"/>
            </a:xfrm>
            <a:prstGeom prst="rect">
              <a:avLst/>
            </a:prstGeom>
            <a:ln>
              <a:noFill/>
            </a:ln>
            <a:effectLst>
              <a:outerShdw blurRad="190500" algn="tl" rotWithShape="0">
                <a:srgbClr val="000000">
                  <a:alpha val="70000"/>
                </a:srgbClr>
              </a:outerShdw>
            </a:effectLst>
          </p:spPr>
        </p:pic>
        <p:sp>
          <p:nvSpPr>
            <p:cNvPr id="49" name="Rectangle 28"/>
            <p:cNvSpPr>
              <a:spLocks noChangeArrowheads="1"/>
            </p:cNvSpPr>
            <p:nvPr/>
          </p:nvSpPr>
          <p:spPr bwMode="auto">
            <a:xfrm>
              <a:off x="3957964" y="3796190"/>
              <a:ext cx="1319530" cy="251898"/>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Happiness</a:t>
              </a:r>
            </a:p>
          </p:txBody>
        </p:sp>
      </p:grpSp>
      <p:pic>
        <p:nvPicPr>
          <p:cNvPr id="50" name="Content Placeholder 3"/>
          <p:cNvPicPr>
            <a:picLocks noGrp="1" noChangeAspect="1"/>
          </p:cNvPicPr>
          <p:nvPr>
            <p:ph idx="1"/>
          </p:nvPr>
        </p:nvPicPr>
        <p:blipFill>
          <a:blip r:embed="rId16">
            <a:extLst>
              <a:ext uri="{28A0092B-C50C-407E-A947-70E740481C1C}">
                <a14:useLocalDpi xmlns:a14="http://schemas.microsoft.com/office/drawing/2010/main" val="0"/>
              </a:ext>
            </a:extLst>
          </a:blip>
          <a:stretch>
            <a:fillRect/>
          </a:stretch>
        </p:blipFill>
        <p:spPr>
          <a:xfrm>
            <a:off x="10297842" y="2046149"/>
            <a:ext cx="1466762" cy="1836258"/>
          </a:xfrm>
          <a:prstGeom prst="rect">
            <a:avLst/>
          </a:prstGeom>
          <a:ln>
            <a:noFill/>
          </a:ln>
          <a:effectLst>
            <a:outerShdw blurRad="190500" algn="tl" rotWithShape="0">
              <a:srgbClr val="000000">
                <a:alpha val="70000"/>
              </a:srgbClr>
            </a:outerShdw>
          </a:effectLst>
        </p:spPr>
      </p:pic>
      <p:grpSp>
        <p:nvGrpSpPr>
          <p:cNvPr id="51" name="Group 50"/>
          <p:cNvGrpSpPr/>
          <p:nvPr/>
        </p:nvGrpSpPr>
        <p:grpSpPr>
          <a:xfrm>
            <a:off x="9890835" y="3121301"/>
            <a:ext cx="2301165" cy="1309742"/>
            <a:chOff x="913156" y="4944928"/>
            <a:chExt cx="2524150" cy="1788099"/>
          </a:xfrm>
        </p:grpSpPr>
        <p:pic>
          <p:nvPicPr>
            <p:cNvPr id="52" name="Picture 51"/>
            <p:cNvPicPr>
              <a:picLocks noChangeAspect="1"/>
            </p:cNvPicPr>
            <p:nvPr/>
          </p:nvPicPr>
          <p:blipFill rotWithShape="1">
            <a:blip r:embed="rId17">
              <a:extLst>
                <a:ext uri="{28A0092B-C50C-407E-A947-70E740481C1C}">
                  <a14:useLocalDpi xmlns:a14="http://schemas.microsoft.com/office/drawing/2010/main" val="0"/>
                </a:ext>
              </a:extLst>
            </a:blip>
            <a:srcRect l="5011" t="6534" r="4358" b="7533"/>
            <a:stretch/>
          </p:blipFill>
          <p:spPr>
            <a:xfrm>
              <a:off x="913156" y="4944928"/>
              <a:ext cx="2524150" cy="1788099"/>
            </a:xfrm>
            <a:prstGeom prst="rect">
              <a:avLst/>
            </a:prstGeom>
          </p:spPr>
        </p:pic>
        <p:sp>
          <p:nvSpPr>
            <p:cNvPr id="79" name="Rectangle 49"/>
            <p:cNvSpPr>
              <a:spLocks noChangeArrowheads="1"/>
            </p:cNvSpPr>
            <p:nvPr/>
          </p:nvSpPr>
          <p:spPr bwMode="auto">
            <a:xfrm>
              <a:off x="1210501" y="6383337"/>
              <a:ext cx="1923925" cy="271188"/>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Relationships</a:t>
              </a:r>
            </a:p>
          </p:txBody>
        </p:sp>
      </p:grpSp>
      <p:pic>
        <p:nvPicPr>
          <p:cNvPr id="81" name="Picture 80"/>
          <p:cNvPicPr>
            <a:picLocks noChangeAspect="1"/>
          </p:cNvPicPr>
          <p:nvPr/>
        </p:nvPicPr>
        <p:blipFill rotWithShape="1">
          <a:blip r:embed="rId18" cstate="print">
            <a:extLst>
              <a:ext uri="{28A0092B-C50C-407E-A947-70E740481C1C}">
                <a14:useLocalDpi xmlns:a14="http://schemas.microsoft.com/office/drawing/2010/main" val="0"/>
              </a:ext>
            </a:extLst>
          </a:blip>
          <a:srcRect l="16232" r="13668"/>
          <a:stretch/>
        </p:blipFill>
        <p:spPr>
          <a:xfrm>
            <a:off x="2385119" y="2642423"/>
            <a:ext cx="1472135" cy="1400026"/>
          </a:xfrm>
          <a:prstGeom prst="rect">
            <a:avLst/>
          </a:prstGeom>
          <a:ln>
            <a:noFill/>
          </a:ln>
          <a:effectLst>
            <a:outerShdw blurRad="190500" algn="tl" rotWithShape="0">
              <a:srgbClr val="000000">
                <a:alpha val="70000"/>
              </a:srgbClr>
            </a:outerShdw>
          </a:effectLst>
        </p:spPr>
      </p:pic>
      <p:grpSp>
        <p:nvGrpSpPr>
          <p:cNvPr id="93" name="Group 92"/>
          <p:cNvGrpSpPr/>
          <p:nvPr/>
        </p:nvGrpSpPr>
        <p:grpSpPr>
          <a:xfrm>
            <a:off x="2525372" y="1341761"/>
            <a:ext cx="2798763" cy="1539234"/>
            <a:chOff x="2588654" y="2627290"/>
            <a:chExt cx="2897746" cy="2036120"/>
          </a:xfrm>
        </p:grpSpPr>
        <p:grpSp>
          <p:nvGrpSpPr>
            <p:cNvPr id="94" name="Group 93"/>
            <p:cNvGrpSpPr/>
            <p:nvPr/>
          </p:nvGrpSpPr>
          <p:grpSpPr>
            <a:xfrm>
              <a:off x="2588654" y="2627290"/>
              <a:ext cx="2897746" cy="2036120"/>
              <a:chOff x="6504773" y="4748428"/>
              <a:chExt cx="2897746" cy="2036120"/>
            </a:xfrm>
          </p:grpSpPr>
          <p:pic>
            <p:nvPicPr>
              <p:cNvPr id="96" name="Picture 95"/>
              <p:cNvPicPr>
                <a:picLocks noChangeAspect="1"/>
              </p:cNvPicPr>
              <p:nvPr/>
            </p:nvPicPr>
            <p:blipFill rotWithShape="1">
              <a:blip r:embed="rId19" cstate="print">
                <a:extLst>
                  <a:ext uri="{28A0092B-C50C-407E-A947-70E740481C1C}">
                    <a14:useLocalDpi xmlns:a14="http://schemas.microsoft.com/office/drawing/2010/main" val="0"/>
                  </a:ext>
                </a:extLst>
              </a:blip>
              <a:srcRect l="2932" t="1458" r="2056"/>
              <a:stretch/>
            </p:blipFill>
            <p:spPr>
              <a:xfrm>
                <a:off x="6504773" y="4748428"/>
                <a:ext cx="2897746" cy="2036120"/>
              </a:xfrm>
              <a:prstGeom prst="rect">
                <a:avLst/>
              </a:prstGeom>
              <a:ln>
                <a:noFill/>
              </a:ln>
              <a:effectLst>
                <a:outerShdw blurRad="190500" algn="tl" rotWithShape="0">
                  <a:srgbClr val="000000">
                    <a:alpha val="70000"/>
                  </a:srgbClr>
                </a:outerShdw>
              </a:effectLst>
            </p:spPr>
          </p:pic>
          <p:pic>
            <p:nvPicPr>
              <p:cNvPr id="97" name="Picture 3"/>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7997952" y="5767606"/>
                <a:ext cx="1234706" cy="76084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95" name="Rectangle 31"/>
            <p:cNvSpPr>
              <a:spLocks noChangeArrowheads="1"/>
            </p:cNvSpPr>
            <p:nvPr/>
          </p:nvSpPr>
          <p:spPr bwMode="auto">
            <a:xfrm>
              <a:off x="3530236" y="2807486"/>
              <a:ext cx="1885375" cy="352244"/>
            </a:xfrm>
            <a:prstGeom prst="rect">
              <a:avLst/>
            </a:prstGeom>
            <a:solidFill>
              <a:srgbClr val="381850"/>
            </a:solidFill>
            <a:ln w="9525">
              <a:solidFill>
                <a:srgbClr val="381850"/>
              </a:solidFill>
              <a:miter lim="800000"/>
              <a:headEnd/>
              <a:tailEnd/>
            </a:ln>
          </p:spPr>
          <p:txBody>
            <a:bodyPr wrap="none" anchor="ctr"/>
            <a:lstStyle/>
            <a:p>
              <a:pPr algn="ctr"/>
              <a:r>
                <a:rPr lang="en-US" sz="2000" dirty="0">
                  <a:solidFill>
                    <a:schemeClr val="bg1"/>
                  </a:solidFill>
                </a:rPr>
                <a:t>Concentration</a:t>
              </a:r>
            </a:p>
          </p:txBody>
        </p:sp>
      </p:grpSp>
    </p:spTree>
    <p:extLst>
      <p:ext uri="{BB962C8B-B14F-4D97-AF65-F5344CB8AC3E}">
        <p14:creationId xmlns:p14="http://schemas.microsoft.com/office/powerpoint/2010/main" val="795195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500"/>
                                        <p:tgtEl>
                                          <p:spTgt spid="6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500"/>
                                        <p:tgtEl>
                                          <p:spTgt spid="5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500"/>
                                        <p:tgtEl>
                                          <p:spTgt spid="5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fade">
                                      <p:cBhvr>
                                        <p:cTn id="27" dur="500"/>
                                        <p:tgtEl>
                                          <p:spTgt spid="5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2"/>
                                        </p:tgtEl>
                                        <p:attrNameLst>
                                          <p:attrName>style.visibility</p:attrName>
                                        </p:attrNameLst>
                                      </p:cBhvr>
                                      <p:to>
                                        <p:strVal val="visible"/>
                                      </p:to>
                                    </p:set>
                                    <p:animEffect transition="in" filter="fade">
                                      <p:cBhvr>
                                        <p:cTn id="32" dur="500"/>
                                        <p:tgtEl>
                                          <p:spTgt spid="6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1"/>
                                        </p:tgtEl>
                                        <p:attrNameLst>
                                          <p:attrName>style.visibility</p:attrName>
                                        </p:attrNameLst>
                                      </p:cBhvr>
                                      <p:to>
                                        <p:strVal val="visible"/>
                                      </p:to>
                                    </p:set>
                                    <p:animEffect transition="in" filter="fade">
                                      <p:cBhvr>
                                        <p:cTn id="37" dur="500"/>
                                        <p:tgtEl>
                                          <p:spTgt spid="7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Let’s have a go</a:t>
            </a:r>
          </a:p>
        </p:txBody>
      </p:sp>
      <p:sp>
        <p:nvSpPr>
          <p:cNvPr id="4" name="Rounded Rectangle 3">
            <a:hlinkClick r:id="rId3"/>
          </p:cNvPr>
          <p:cNvSpPr/>
          <p:nvPr/>
        </p:nvSpPr>
        <p:spPr>
          <a:xfrm>
            <a:off x="4363616" y="3213546"/>
            <a:ext cx="3769567" cy="17728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Mindfulness</a:t>
            </a:r>
          </a:p>
        </p:txBody>
      </p:sp>
      <p:sp>
        <p:nvSpPr>
          <p:cNvPr id="5" name="Content Placeholder 2"/>
          <p:cNvSpPr>
            <a:spLocks noGrp="1"/>
          </p:cNvSpPr>
          <p:nvPr>
            <p:ph idx="1"/>
          </p:nvPr>
        </p:nvSpPr>
        <p:spPr>
          <a:xfrm>
            <a:off x="914400" y="2000992"/>
            <a:ext cx="10668000" cy="2098963"/>
          </a:xfrm>
        </p:spPr>
        <p:txBody>
          <a:bodyPr>
            <a:normAutofit/>
          </a:bodyPr>
          <a:lstStyle/>
          <a:p>
            <a:pPr marL="0" indent="0" algn="ctr">
              <a:buNone/>
            </a:pPr>
            <a:r>
              <a:rPr lang="en-GB" dirty="0"/>
              <a:t>Sit comfortably in your chair and just listen</a:t>
            </a:r>
          </a:p>
        </p:txBody>
      </p:sp>
    </p:spTree>
    <p:extLst>
      <p:ext uri="{BB962C8B-B14F-4D97-AF65-F5344CB8AC3E}">
        <p14:creationId xmlns:p14="http://schemas.microsoft.com/office/powerpoint/2010/main" val="1081567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now?</a:t>
            </a:r>
          </a:p>
        </p:txBody>
      </p:sp>
      <p:sp>
        <p:nvSpPr>
          <p:cNvPr id="3" name="Content Placeholder 2"/>
          <p:cNvSpPr>
            <a:spLocks noGrp="1"/>
          </p:cNvSpPr>
          <p:nvPr>
            <p:ph idx="1"/>
          </p:nvPr>
        </p:nvSpPr>
        <p:spPr>
          <a:xfrm>
            <a:off x="1391477" y="1749491"/>
            <a:ext cx="10190923" cy="4525963"/>
          </a:xfrm>
        </p:spPr>
        <p:txBody>
          <a:bodyPr>
            <a:normAutofit fontScale="92500" lnSpcReduction="10000"/>
          </a:bodyPr>
          <a:lstStyle/>
          <a:p>
            <a:r>
              <a:rPr lang="en-GB" dirty="0"/>
              <a:t>You can practice being mindful at anytime of the day, wherever you are. </a:t>
            </a:r>
          </a:p>
          <a:p>
            <a:endParaRPr lang="en-GB" dirty="0"/>
          </a:p>
          <a:p>
            <a:r>
              <a:rPr lang="en-GB" dirty="0"/>
              <a:t>Try using this app Headspace</a:t>
            </a:r>
          </a:p>
          <a:p>
            <a:r>
              <a:rPr lang="en-GB" dirty="0"/>
              <a:t>Have a look at the booklet</a:t>
            </a:r>
          </a:p>
          <a:p>
            <a:r>
              <a:rPr lang="en-GB" dirty="0"/>
              <a:t>We are offering a Mindfulness 8 week course here at school- coming soon!</a:t>
            </a:r>
          </a:p>
          <a:p>
            <a:endParaRPr lang="en-GB" dirty="0"/>
          </a:p>
          <a:p>
            <a:r>
              <a:rPr lang="en-GB" dirty="0"/>
              <a:t>Please let your tutor know if you are interested</a:t>
            </a:r>
          </a:p>
        </p:txBody>
      </p:sp>
    </p:spTree>
    <p:extLst>
      <p:ext uri="{BB962C8B-B14F-4D97-AF65-F5344CB8AC3E}">
        <p14:creationId xmlns:p14="http://schemas.microsoft.com/office/powerpoint/2010/main" val="2582011175"/>
      </p:ext>
    </p:extLst>
  </p:cSld>
  <p:clrMapOvr>
    <a:masterClrMapping/>
  </p:clrMapOvr>
</p:sld>
</file>

<file path=ppt/theme/theme1.xml><?xml version="1.0" encoding="utf-8"?>
<a:theme xmlns:a="http://schemas.openxmlformats.org/drawingml/2006/main" name="Hyperlink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H Purbeck">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TM02836342[[fn=Ion]]</Template>
  <TotalTime>1013</TotalTime>
  <Words>1555</Words>
  <Application>Microsoft Office PowerPoint</Application>
  <PresentationFormat>Widescreen</PresentationFormat>
  <Paragraphs>227</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Hyperlink theme</vt:lpstr>
      <vt:lpstr>Mindfulness</vt:lpstr>
      <vt:lpstr>Discussion</vt:lpstr>
      <vt:lpstr>Characteristics of a good learner</vt:lpstr>
      <vt:lpstr>Are you fit?</vt:lpstr>
      <vt:lpstr>Is your mind fit?</vt:lpstr>
      <vt:lpstr>Your Mind</vt:lpstr>
      <vt:lpstr>Where is your mind?</vt:lpstr>
      <vt:lpstr>Mind full</vt:lpstr>
      <vt:lpstr>Mindful</vt:lpstr>
      <vt:lpstr>Mindfulness</vt:lpstr>
      <vt:lpstr>Training our mind</vt:lpstr>
      <vt:lpstr>Mindfulness</vt:lpstr>
      <vt:lpstr>How can it help?</vt:lpstr>
      <vt:lpstr>Let’s have a go</vt:lpstr>
      <vt:lpstr>What now?</vt:lpstr>
    </vt:vector>
  </TitlesOfParts>
  <Company>The Purbeck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R. Skelsey</dc:creator>
  <cp:lastModifiedBy>Mrs R. Skelsey</cp:lastModifiedBy>
  <cp:revision>61</cp:revision>
  <cp:lastPrinted>2016-01-21T15:17:13Z</cp:lastPrinted>
  <dcterms:created xsi:type="dcterms:W3CDTF">2016-01-17T21:57:20Z</dcterms:created>
  <dcterms:modified xsi:type="dcterms:W3CDTF">2021-07-16T05:46:17Z</dcterms:modified>
</cp:coreProperties>
</file>