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72" r:id="rId2"/>
    <p:sldId id="267" r:id="rId3"/>
    <p:sldId id="274" r:id="rId4"/>
    <p:sldId id="268" r:id="rId5"/>
    <p:sldId id="260" r:id="rId6"/>
    <p:sldId id="261" r:id="rId7"/>
    <p:sldId id="262" r:id="rId8"/>
    <p:sldId id="263" r:id="rId9"/>
    <p:sldId id="265" r:id="rId10"/>
    <p:sldId id="270" r:id="rId11"/>
    <p:sldId id="264" r:id="rId12"/>
    <p:sldId id="266"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D875F9-1AB4-96BA-A0D7-E554094FD458}" v="11" dt="2021-07-15T21:13:26.734"/>
    <p1510:client id="{8760B6CC-AAB5-BC53-3EC5-BCDB1B868A74}" v="12" dt="2021-07-13T16:06:45.1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7" d="100"/>
          <a:sy n="107" d="100"/>
        </p:scale>
        <p:origin x="-8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D2EA100-B214-40EA-93B1-A81D92F3722B}" type="datetimeFigureOut">
              <a:rPr lang="en-GB" smtClean="0"/>
              <a:t>07/07/2022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9660DB0-B7EB-478D-8ADC-B2C5CEFD3A25}" type="slidenum">
              <a:rPr lang="en-GB" smtClean="0"/>
              <a:t>‹#›</a:t>
            </a:fld>
            <a:endParaRPr lang="en-GB"/>
          </a:p>
        </p:txBody>
      </p:sp>
    </p:spTree>
    <p:extLst>
      <p:ext uri="{BB962C8B-B14F-4D97-AF65-F5344CB8AC3E}">
        <p14:creationId xmlns:p14="http://schemas.microsoft.com/office/powerpoint/2010/main" val="1980939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legislation.hmso.gov.uk/acts/acts2003/20030042.htm"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www.themix.org.uk/crime-and-safety/in-trouble/cautions-and-reprimands-9317.html"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themix.org.uk/sex-and-relationships/having-sex/naked-photos-online-3335.html"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s://www.telegraph.co.uk/news/uknews/law-and-order/11531954/What-is-the-law-on-revenge-porn.html"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34" charset="-128"/>
              </a:defRPr>
            </a:lvl1pPr>
            <a:lvl2pPr marL="742950" indent="-285750">
              <a:defRPr sz="2400">
                <a:solidFill>
                  <a:schemeClr val="tx1"/>
                </a:solidFill>
                <a:latin typeface="Arial" charset="0"/>
                <a:ea typeface="ＭＳ Ｐゴシック" pitchFamily="34" charset="-128"/>
              </a:defRPr>
            </a:lvl2pPr>
            <a:lvl3pPr marL="1143000" indent="-228600">
              <a:defRPr sz="2400">
                <a:solidFill>
                  <a:schemeClr val="tx1"/>
                </a:solidFill>
                <a:latin typeface="Arial" charset="0"/>
                <a:ea typeface="ＭＳ Ｐゴシック" pitchFamily="34" charset="-128"/>
              </a:defRPr>
            </a:lvl3pPr>
            <a:lvl4pPr marL="1600200" indent="-228600">
              <a:defRPr sz="2400">
                <a:solidFill>
                  <a:schemeClr val="tx1"/>
                </a:solidFill>
                <a:latin typeface="Arial" charset="0"/>
                <a:ea typeface="ＭＳ Ｐゴシック" pitchFamily="34" charset="-128"/>
              </a:defRPr>
            </a:lvl4pPr>
            <a:lvl5pPr marL="2057400" indent="-22860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fld id="{D597A155-D590-45DF-8507-70AF6526039E}" type="slidenum">
              <a:rPr lang="en-US" altLang="en-US" sz="1200" smtClean="0"/>
              <a:pPr/>
              <a:t>1</a:t>
            </a:fld>
            <a:endParaRPr lang="en-US" altLang="en-US" sz="1200"/>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p:spPr>
        <p:txBody>
          <a:bodyPr/>
          <a:lstStyle/>
          <a:p>
            <a:pPr eaLnBrk="1" hangingPunct="1"/>
            <a:endParaRPr lang="en-US" altLang="en-US">
              <a:ea typeface="ＭＳ Ｐゴシック"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Resize="1"/>
          </p:cNvSpPr>
          <p:nvPr>
            <p:ph type="sldImg"/>
          </p:nvPr>
        </p:nvSpPr>
        <p:spPr>
          <a:xfrm>
            <a:off x="1143000" y="695325"/>
            <a:ext cx="4570413" cy="3427413"/>
          </a:xfrm>
          <a:solidFill>
            <a:srgbClr val="729FCF"/>
          </a:solidFill>
          <a:ln w="25400">
            <a:solidFill>
              <a:srgbClr val="3465A4"/>
            </a:solidFill>
            <a:prstDash val="solid"/>
          </a:ln>
        </p:spPr>
      </p:sp>
      <p:sp>
        <p:nvSpPr>
          <p:cNvPr id="3" name="Notes Placeholder 2"/>
          <p:cNvSpPr txBox="1">
            <a:spLocks noGrp="1"/>
          </p:cNvSpPr>
          <p:nvPr>
            <p:ph type="body" sz="quarter" idx="1"/>
          </p:nvPr>
        </p:nvSpPr>
        <p:spPr/>
        <p:txBody>
          <a:bodyPr/>
          <a:lstStyle/>
          <a:p>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Minimum legal age = 16</a:t>
            </a:r>
          </a:p>
          <a:p>
            <a:endParaRPr lang="en-US" dirty="0"/>
          </a:p>
          <a:p>
            <a:r>
              <a:rPr lang="en-US" dirty="0"/>
              <a:t>According to the </a:t>
            </a:r>
            <a:r>
              <a:rPr lang="en-US" dirty="0">
                <a:hlinkClick r:id="rId3"/>
              </a:rPr>
              <a:t>Sexual Offences Act 2003</a:t>
            </a:r>
            <a:r>
              <a:rPr lang="en-US" dirty="0"/>
              <a:t>, it’s a criminal offence for any kind of sexual act to take place between two people where one or both are under 16. If you’re charged, the law states that you could be given a </a:t>
            </a:r>
            <a:r>
              <a:rPr lang="en-US" dirty="0">
                <a:hlinkClick r:id="rId4"/>
              </a:rPr>
              <a:t>caution</a:t>
            </a:r>
            <a:r>
              <a:rPr lang="en-US" dirty="0"/>
              <a:t>, a fine, imprisoned or possibly put on the Sex Offenders Register. </a:t>
            </a:r>
            <a:endParaRPr lang="en-US">
              <a:cs typeface="Calibri"/>
            </a:endParaRPr>
          </a:p>
          <a:p>
            <a:endParaRPr lang="en-US" dirty="0">
              <a:cs typeface="Calibri"/>
            </a:endParaRPr>
          </a:p>
          <a:p>
            <a:r>
              <a:rPr lang="en-US" b="1" dirty="0"/>
              <a:t>People who are 18 or over</a:t>
            </a:r>
            <a:r>
              <a:rPr lang="en-US" dirty="0"/>
              <a:t> are dealt with more severely in the law. This is because age gaps can cause power imbalances in a relationship, which may, in some cases, lead to abusive behavior. </a:t>
            </a:r>
            <a:endParaRPr lang="en-US" dirty="0">
              <a:cs typeface="Calibri"/>
            </a:endParaRPr>
          </a:p>
          <a:p>
            <a:endParaRPr lang="en-US" dirty="0">
              <a:cs typeface="Calibri"/>
            </a:endParaRPr>
          </a:p>
          <a:p>
            <a:r>
              <a:rPr lang="en-US" dirty="0"/>
              <a:t>According to the </a:t>
            </a:r>
            <a:r>
              <a:rPr lang="en-US" dirty="0">
                <a:hlinkClick r:id="rId3"/>
              </a:rPr>
              <a:t>Sexual Offences Act 2003</a:t>
            </a:r>
            <a:r>
              <a:rPr lang="en-US" dirty="0"/>
              <a:t>, it’s a criminal offence for any kind of sexual act to take place between two people where one or both are under 16. If you’re charged, the law states that you could be given a </a:t>
            </a:r>
            <a:r>
              <a:rPr lang="en-US" dirty="0">
                <a:hlinkClick r:id="rId4"/>
              </a:rPr>
              <a:t>caution</a:t>
            </a:r>
            <a:r>
              <a:rPr lang="en-US" dirty="0"/>
              <a:t>, a fine, imprisoned or possibly put on the Sex Offenders Register. </a:t>
            </a:r>
            <a:endParaRPr lang="en-US" dirty="0">
              <a:cs typeface="Calibri"/>
            </a:endParaRP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A9660DB0-B7EB-478D-8ADC-B2C5CEFD3A25}" type="slidenum">
              <a:rPr lang="en-GB" smtClean="0"/>
              <a:t>5</a:t>
            </a:fld>
            <a:endParaRPr lang="en-GB"/>
          </a:p>
        </p:txBody>
      </p:sp>
    </p:spTree>
    <p:extLst>
      <p:ext uri="{BB962C8B-B14F-4D97-AF65-F5344CB8AC3E}">
        <p14:creationId xmlns:p14="http://schemas.microsoft.com/office/powerpoint/2010/main" val="6355589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2016 in England and Wales</a:t>
            </a:r>
            <a:r>
              <a:rPr lang="en-GB" baseline="0" dirty="0"/>
              <a:t> if a young person is found creating or sharing </a:t>
            </a:r>
            <a:r>
              <a:rPr lang="en-GB" baseline="0" dirty="0" err="1"/>
              <a:t>explict</a:t>
            </a:r>
            <a:r>
              <a:rPr lang="en-GB" baseline="0" dirty="0"/>
              <a:t> images the police can record that as a crime</a:t>
            </a:r>
          </a:p>
          <a:p>
            <a:endParaRPr lang="en-GB" dirty="0">
              <a:cs typeface="Calibri"/>
            </a:endParaRPr>
          </a:p>
          <a:p>
            <a:r>
              <a:rPr lang="en-GB" dirty="0"/>
              <a:t>the action or practice of sending sexually explicit photographs or messages via mobile phone</a:t>
            </a:r>
            <a:endParaRPr lang="en-GB" dirty="0">
              <a:cs typeface="Calibri"/>
            </a:endParaRPr>
          </a:p>
          <a:p>
            <a:endParaRPr lang="en-GB" dirty="0">
              <a:cs typeface="Calibri"/>
            </a:endParaRPr>
          </a:p>
          <a:p>
            <a:r>
              <a:rPr lang="en-GB" dirty="0"/>
              <a:t>Any sexy photo of someone under the </a:t>
            </a:r>
            <a:r>
              <a:rPr lang="en-GB" b="1" dirty="0"/>
              <a:t>age of 18</a:t>
            </a:r>
            <a:r>
              <a:rPr lang="en-GB" dirty="0"/>
              <a:t> is considered a paedophilic image in the eyes of the law.  </a:t>
            </a:r>
            <a:endParaRPr lang="en-GB" dirty="0">
              <a:cs typeface="Calibri"/>
            </a:endParaRPr>
          </a:p>
          <a:p>
            <a:r>
              <a:rPr lang="en-GB" dirty="0">
                <a:hlinkClick r:id="rId3"/>
              </a:rPr>
              <a:t>Sexy messages</a:t>
            </a:r>
            <a:r>
              <a:rPr lang="en-GB" dirty="0"/>
              <a:t> as well as photos could count as ‘sexual activity’ in the age of consent law. </a:t>
            </a:r>
            <a:endParaRPr lang="en-GB" dirty="0">
              <a:cs typeface="Calibri"/>
            </a:endParaRPr>
          </a:p>
          <a:p>
            <a:r>
              <a:rPr lang="en-GB" dirty="0"/>
              <a:t>So, if either of you is under 18, sexting is considered illegal – even though you can have actual sex at 16. </a:t>
            </a:r>
            <a:endParaRPr lang="en-GB" dirty="0">
              <a:cs typeface="Calibri"/>
            </a:endParaRPr>
          </a:p>
          <a:p>
            <a:endParaRPr lang="en-GB" dirty="0">
              <a:cs typeface="Calibri"/>
            </a:endParaRPr>
          </a:p>
          <a:p>
            <a:r>
              <a:rPr lang="en-GB" dirty="0"/>
              <a:t>Someone keeping them on their phone/computer counts as ‘possession,’ and texting it to a mate or posting it online counts as ‘distribution’. These are serious crimes with hefty jail sentences.</a:t>
            </a:r>
            <a:endParaRPr lang="en-GB" dirty="0">
              <a:cs typeface="Calibri"/>
            </a:endParaRPr>
          </a:p>
          <a:p>
            <a:r>
              <a:rPr lang="en-GB" dirty="0"/>
              <a:t>So called ‘revenge porn’ </a:t>
            </a:r>
            <a:r>
              <a:rPr lang="en-GB" dirty="0">
                <a:hlinkClick r:id="rId4"/>
              </a:rPr>
              <a:t>is now illegal</a:t>
            </a:r>
            <a:r>
              <a:rPr lang="en-GB" dirty="0"/>
              <a:t>. Under this law, anyone who </a:t>
            </a:r>
            <a:r>
              <a:rPr lang="en-GB" i="1" dirty="0"/>
              <a:t>“distributes a private sexual image of someone without their consent, and with the intention of causing them distress” could end up with a two-year prison sentence.</a:t>
            </a:r>
            <a:endParaRPr lang="en-GB" dirty="0"/>
          </a:p>
          <a:p>
            <a:endParaRPr lang="en-GB" dirty="0">
              <a:cs typeface="Calibri"/>
            </a:endParaRPr>
          </a:p>
          <a:p>
            <a:endParaRPr lang="en-GB" dirty="0">
              <a:cs typeface="Calibri"/>
            </a:endParaRPr>
          </a:p>
        </p:txBody>
      </p:sp>
      <p:sp>
        <p:nvSpPr>
          <p:cNvPr id="4" name="Slide Number Placeholder 3"/>
          <p:cNvSpPr>
            <a:spLocks noGrp="1"/>
          </p:cNvSpPr>
          <p:nvPr>
            <p:ph type="sldNum" sz="quarter" idx="10"/>
          </p:nvPr>
        </p:nvSpPr>
        <p:spPr/>
        <p:txBody>
          <a:bodyPr/>
          <a:lstStyle/>
          <a:p>
            <a:fld id="{A9660DB0-B7EB-478D-8ADC-B2C5CEFD3A25}" type="slidenum">
              <a:rPr lang="en-GB" smtClean="0"/>
              <a:t>9</a:t>
            </a:fld>
            <a:endParaRPr lang="en-GB"/>
          </a:p>
        </p:txBody>
      </p:sp>
    </p:spTree>
    <p:extLst>
      <p:ext uri="{BB962C8B-B14F-4D97-AF65-F5344CB8AC3E}">
        <p14:creationId xmlns:p14="http://schemas.microsoft.com/office/powerpoint/2010/main" val="4047005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Morning after pill and</a:t>
            </a:r>
            <a:r>
              <a:rPr lang="en-GB" baseline="0" dirty="0"/>
              <a:t> can be taken up to 3 days after sexual intercourse or as soon as possible.  If you have gone over the 3 days you can still seek </a:t>
            </a:r>
            <a:r>
              <a:rPr lang="en-GB" baseline="0"/>
              <a:t>medical advice </a:t>
            </a:r>
            <a:endParaRPr lang="en-GB" dirty="0"/>
          </a:p>
        </p:txBody>
      </p:sp>
      <p:sp>
        <p:nvSpPr>
          <p:cNvPr id="4" name="Slide Number Placeholder 3"/>
          <p:cNvSpPr>
            <a:spLocks noGrp="1"/>
          </p:cNvSpPr>
          <p:nvPr>
            <p:ph type="sldNum" sz="quarter" idx="10"/>
          </p:nvPr>
        </p:nvSpPr>
        <p:spPr/>
        <p:txBody>
          <a:bodyPr/>
          <a:lstStyle/>
          <a:p>
            <a:fld id="{A9660DB0-B7EB-478D-8ADC-B2C5CEFD3A25}" type="slidenum">
              <a:rPr lang="en-GB" smtClean="0"/>
              <a:t>10</a:t>
            </a:fld>
            <a:endParaRPr lang="en-GB"/>
          </a:p>
        </p:txBody>
      </p:sp>
    </p:spTree>
    <p:extLst>
      <p:ext uri="{BB962C8B-B14F-4D97-AF65-F5344CB8AC3E}">
        <p14:creationId xmlns:p14="http://schemas.microsoft.com/office/powerpoint/2010/main" val="24044488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A647D94-9E06-4675-834E-AC405D51A131}"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3B71FA-35FF-4E9A-AFCB-54B3274B6515}" type="slidenum">
              <a:rPr lang="en-GB" smtClean="0"/>
              <a:t>‹#›</a:t>
            </a:fld>
            <a:endParaRPr lang="en-GB"/>
          </a:p>
        </p:txBody>
      </p:sp>
    </p:spTree>
    <p:extLst>
      <p:ext uri="{BB962C8B-B14F-4D97-AF65-F5344CB8AC3E}">
        <p14:creationId xmlns:p14="http://schemas.microsoft.com/office/powerpoint/2010/main" val="2721049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647D94-9E06-4675-834E-AC405D51A131}"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3B71FA-35FF-4E9A-AFCB-54B3274B6515}" type="slidenum">
              <a:rPr lang="en-GB" smtClean="0"/>
              <a:t>‹#›</a:t>
            </a:fld>
            <a:endParaRPr lang="en-GB"/>
          </a:p>
        </p:txBody>
      </p:sp>
    </p:spTree>
    <p:extLst>
      <p:ext uri="{BB962C8B-B14F-4D97-AF65-F5344CB8AC3E}">
        <p14:creationId xmlns:p14="http://schemas.microsoft.com/office/powerpoint/2010/main" val="3504808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647D94-9E06-4675-834E-AC405D51A131}"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3B71FA-35FF-4E9A-AFCB-54B3274B6515}" type="slidenum">
              <a:rPr lang="en-GB" smtClean="0"/>
              <a:t>‹#›</a:t>
            </a:fld>
            <a:endParaRPr lang="en-GB"/>
          </a:p>
        </p:txBody>
      </p:sp>
    </p:spTree>
    <p:extLst>
      <p:ext uri="{BB962C8B-B14F-4D97-AF65-F5344CB8AC3E}">
        <p14:creationId xmlns:p14="http://schemas.microsoft.com/office/powerpoint/2010/main" val="20273476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A647D94-9E06-4675-834E-AC405D51A131}" type="datetimeFigureOut">
              <a:rPr lang="en-GB" smtClean="0"/>
              <a:t>07/07/2022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3B71FA-35FF-4E9A-AFCB-54B3274B6515}" type="slidenum">
              <a:rPr lang="en-GB" smtClean="0"/>
              <a:t>‹#›</a:t>
            </a:fld>
            <a:endParaRPr lang="en-GB"/>
          </a:p>
        </p:txBody>
      </p:sp>
    </p:spTree>
    <p:extLst>
      <p:ext uri="{BB962C8B-B14F-4D97-AF65-F5344CB8AC3E}">
        <p14:creationId xmlns:p14="http://schemas.microsoft.com/office/powerpoint/2010/main" val="18903827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A647D94-9E06-4675-834E-AC405D51A131}" type="datetimeFigureOut">
              <a:rPr lang="en-GB" smtClean="0"/>
              <a:t>07/07/2022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3B71FA-35FF-4E9A-AFCB-54B3274B6515}" type="slidenum">
              <a:rPr lang="en-GB" smtClean="0"/>
              <a:t>‹#›</a:t>
            </a:fld>
            <a:endParaRPr lang="en-GB"/>
          </a:p>
        </p:txBody>
      </p:sp>
    </p:spTree>
    <p:extLst>
      <p:ext uri="{BB962C8B-B14F-4D97-AF65-F5344CB8AC3E}">
        <p14:creationId xmlns:p14="http://schemas.microsoft.com/office/powerpoint/2010/main" val="925653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A647D94-9E06-4675-834E-AC405D51A131}" type="datetimeFigureOut">
              <a:rPr lang="en-GB" smtClean="0"/>
              <a:t>07/07/2022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3B71FA-35FF-4E9A-AFCB-54B3274B6515}" type="slidenum">
              <a:rPr lang="en-GB" smtClean="0"/>
              <a:t>‹#›</a:t>
            </a:fld>
            <a:endParaRPr lang="en-GB"/>
          </a:p>
        </p:txBody>
      </p:sp>
    </p:spTree>
    <p:extLst>
      <p:ext uri="{BB962C8B-B14F-4D97-AF65-F5344CB8AC3E}">
        <p14:creationId xmlns:p14="http://schemas.microsoft.com/office/powerpoint/2010/main" val="628541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647D94-9E06-4675-834E-AC405D51A131}" type="datetimeFigureOut">
              <a:rPr lang="en-GB" smtClean="0"/>
              <a:t>07/07/2022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3B71FA-35FF-4E9A-AFCB-54B3274B6515}" type="slidenum">
              <a:rPr lang="en-GB" smtClean="0"/>
              <a:t>‹#›</a:t>
            </a:fld>
            <a:endParaRPr lang="en-GB"/>
          </a:p>
        </p:txBody>
      </p:sp>
    </p:spTree>
    <p:extLst>
      <p:ext uri="{BB962C8B-B14F-4D97-AF65-F5344CB8AC3E}">
        <p14:creationId xmlns:p14="http://schemas.microsoft.com/office/powerpoint/2010/main" val="35559722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647D94-9E06-4675-834E-AC405D51A131}" type="datetimeFigureOut">
              <a:rPr lang="en-GB" smtClean="0"/>
              <a:t>07/07/2022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3B71FA-35FF-4E9A-AFCB-54B3274B6515}" type="slidenum">
              <a:rPr lang="en-GB" smtClean="0"/>
              <a:t>‹#›</a:t>
            </a:fld>
            <a:endParaRPr lang="en-GB"/>
          </a:p>
        </p:txBody>
      </p:sp>
    </p:spTree>
    <p:extLst>
      <p:ext uri="{BB962C8B-B14F-4D97-AF65-F5344CB8AC3E}">
        <p14:creationId xmlns:p14="http://schemas.microsoft.com/office/powerpoint/2010/main" val="12177957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647D94-9E06-4675-834E-AC405D51A131}" type="datetimeFigureOut">
              <a:rPr lang="en-GB" smtClean="0"/>
              <a:t>07/07/2022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3B71FA-35FF-4E9A-AFCB-54B3274B6515}" type="slidenum">
              <a:rPr lang="en-GB" smtClean="0"/>
              <a:t>‹#›</a:t>
            </a:fld>
            <a:endParaRPr lang="en-GB"/>
          </a:p>
        </p:txBody>
      </p:sp>
    </p:spTree>
    <p:extLst>
      <p:ext uri="{BB962C8B-B14F-4D97-AF65-F5344CB8AC3E}">
        <p14:creationId xmlns:p14="http://schemas.microsoft.com/office/powerpoint/2010/main" val="38185830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647D94-9E06-4675-834E-AC405D51A131}"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3B71FA-35FF-4E9A-AFCB-54B3274B6515}" type="slidenum">
              <a:rPr lang="en-GB" smtClean="0"/>
              <a:t>‹#›</a:t>
            </a:fld>
            <a:endParaRPr lang="en-GB"/>
          </a:p>
        </p:txBody>
      </p:sp>
    </p:spTree>
    <p:extLst>
      <p:ext uri="{BB962C8B-B14F-4D97-AF65-F5344CB8AC3E}">
        <p14:creationId xmlns:p14="http://schemas.microsoft.com/office/powerpoint/2010/main" val="3328965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647D94-9E06-4675-834E-AC405D51A131}"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3B71FA-35FF-4E9A-AFCB-54B3274B6515}" type="slidenum">
              <a:rPr lang="en-GB" smtClean="0"/>
              <a:t>‹#›</a:t>
            </a:fld>
            <a:endParaRPr lang="en-GB"/>
          </a:p>
        </p:txBody>
      </p:sp>
    </p:spTree>
    <p:extLst>
      <p:ext uri="{BB962C8B-B14F-4D97-AF65-F5344CB8AC3E}">
        <p14:creationId xmlns:p14="http://schemas.microsoft.com/office/powerpoint/2010/main" val="40171557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ainTitle_slide">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3664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647D94-9E06-4675-834E-AC405D51A131}" type="datetimeFigureOut">
              <a:rPr lang="en-GB" smtClean="0"/>
              <a:t>07/07/2022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3B71FA-35FF-4E9A-AFCB-54B3274B6515}" type="slidenum">
              <a:rPr lang="en-GB" smtClean="0"/>
              <a:t>‹#›</a:t>
            </a:fld>
            <a:endParaRPr lang="en-GB"/>
          </a:p>
        </p:txBody>
      </p:sp>
    </p:spTree>
    <p:extLst>
      <p:ext uri="{BB962C8B-B14F-4D97-AF65-F5344CB8AC3E}">
        <p14:creationId xmlns:p14="http://schemas.microsoft.com/office/powerpoint/2010/main" val="23747359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video.search.yahoo.com/yhs/search?fr=yhs-pty-pty_extension&amp;hsimp=yhs-pty_extension&amp;hspart=pty&amp;p=www.consent+make+tea#id=51&amp;vid=ea06eb2118895236c63d72834803a11c&amp;action=clic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3"/>
          <p:cNvSpPr txBox="1">
            <a:spLocks noChangeArrowheads="1"/>
          </p:cNvSpPr>
          <p:nvPr/>
        </p:nvSpPr>
        <p:spPr bwMode="auto">
          <a:xfrm>
            <a:off x="395288" y="1484313"/>
            <a:ext cx="7848600" cy="340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Char char="•"/>
              <a:defRPr sz="3200">
                <a:solidFill>
                  <a:schemeClr val="tx1"/>
                </a:solidFill>
                <a:latin typeface="Arial" charset="0"/>
                <a:ea typeface="ＭＳ Ｐゴシック" pitchFamily="34" charset="-128"/>
              </a:defRPr>
            </a:lvl1pPr>
            <a:lvl2pPr marL="742950" indent="-285750">
              <a:spcBef>
                <a:spcPct val="20000"/>
              </a:spcBef>
              <a:buChar char="–"/>
              <a:defRPr sz="2800">
                <a:solidFill>
                  <a:schemeClr val="tx1"/>
                </a:solidFill>
                <a:latin typeface="Arial" charset="0"/>
                <a:ea typeface="ＭＳ Ｐゴシック" pitchFamily="34" charset="-128"/>
              </a:defRPr>
            </a:lvl2pPr>
            <a:lvl3pPr marL="1143000" indent="-228600">
              <a:spcBef>
                <a:spcPct val="20000"/>
              </a:spcBef>
              <a:buChar char="•"/>
              <a:defRPr sz="2400">
                <a:solidFill>
                  <a:schemeClr val="tx1"/>
                </a:solidFill>
                <a:latin typeface="Arial" charset="0"/>
                <a:ea typeface="ＭＳ Ｐゴシック" pitchFamily="34" charset="-128"/>
              </a:defRPr>
            </a:lvl3pPr>
            <a:lvl4pPr marL="1600200" indent="-228600">
              <a:spcBef>
                <a:spcPct val="20000"/>
              </a:spcBef>
              <a:buChar char="–"/>
              <a:defRPr sz="2000">
                <a:solidFill>
                  <a:schemeClr val="tx1"/>
                </a:solidFill>
                <a:latin typeface="Arial" charset="0"/>
                <a:ea typeface="ＭＳ Ｐゴシック" pitchFamily="34" charset="-128"/>
              </a:defRPr>
            </a:lvl4pPr>
            <a:lvl5pPr marL="2057400" indent="-228600">
              <a:spcBef>
                <a:spcPct val="20000"/>
              </a:spcBef>
              <a:buChar char="»"/>
              <a:defRPr sz="2000">
                <a:solidFill>
                  <a:schemeClr val="tx1"/>
                </a:solidFill>
                <a:latin typeface="Arial"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Arial"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Arial"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Arial"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Arial" charset="0"/>
                <a:ea typeface="ＭＳ Ｐゴシック" pitchFamily="34" charset="-128"/>
              </a:defRPr>
            </a:lvl9pPr>
          </a:lstStyle>
          <a:p>
            <a:pPr algn="ctr">
              <a:lnSpc>
                <a:spcPts val="4300"/>
              </a:lnSpc>
              <a:spcBef>
                <a:spcPct val="0"/>
              </a:spcBef>
              <a:buFontTx/>
              <a:buNone/>
            </a:pPr>
            <a:r>
              <a:rPr lang="en-GB" sz="4400" dirty="0"/>
              <a:t>   Consent and Contraception</a:t>
            </a:r>
          </a:p>
          <a:p>
            <a:pPr algn="ctr">
              <a:lnSpc>
                <a:spcPts val="4300"/>
              </a:lnSpc>
              <a:spcBef>
                <a:spcPct val="0"/>
              </a:spcBef>
              <a:buFontTx/>
              <a:buNone/>
            </a:pPr>
            <a:endParaRPr lang="en-GB" sz="4400" dirty="0"/>
          </a:p>
          <a:p>
            <a:pPr algn="ctr">
              <a:lnSpc>
                <a:spcPts val="4300"/>
              </a:lnSpc>
              <a:spcBef>
                <a:spcPct val="0"/>
              </a:spcBef>
              <a:buFontTx/>
              <a:buNone/>
            </a:pPr>
            <a:endParaRPr lang="en-GB" sz="3600" dirty="0">
              <a:cs typeface="Arial"/>
            </a:endParaRPr>
          </a:p>
          <a:p>
            <a:pPr>
              <a:lnSpc>
                <a:spcPts val="4300"/>
              </a:lnSpc>
              <a:spcBef>
                <a:spcPct val="0"/>
              </a:spcBef>
              <a:buFontTx/>
              <a:buNone/>
            </a:pPr>
            <a:endParaRPr lang="en-GB" altLang="en-US" sz="4400" b="1" dirty="0">
              <a:solidFill>
                <a:srgbClr val="0070C0"/>
              </a:solidFill>
            </a:endParaRPr>
          </a:p>
          <a:p>
            <a:pPr>
              <a:lnSpc>
                <a:spcPts val="4300"/>
              </a:lnSpc>
              <a:spcBef>
                <a:spcPct val="0"/>
              </a:spcBef>
              <a:buFontTx/>
              <a:buNone/>
            </a:pPr>
            <a:endParaRPr lang="en-GB" altLang="en-US" sz="4400" b="1" dirty="0">
              <a:solidFill>
                <a:srgbClr val="0070C0"/>
              </a:solidFill>
            </a:endParaRPr>
          </a:p>
          <a:p>
            <a:pPr>
              <a:lnSpc>
                <a:spcPts val="4300"/>
              </a:lnSpc>
              <a:spcBef>
                <a:spcPct val="0"/>
              </a:spcBef>
              <a:buFontTx/>
              <a:buNone/>
            </a:pPr>
            <a:r>
              <a:rPr lang="en-GB" altLang="en-US" sz="4400" b="1" dirty="0">
                <a:solidFill>
                  <a:srgbClr val="0070C0"/>
                </a:solidFill>
              </a:rPr>
              <a:t>  </a:t>
            </a:r>
          </a:p>
        </p:txBody>
      </p:sp>
    </p:spTree>
    <p:extLst>
      <p:ext uri="{BB962C8B-B14F-4D97-AF65-F5344CB8AC3E}">
        <p14:creationId xmlns:p14="http://schemas.microsoft.com/office/powerpoint/2010/main" val="17612272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251520" y="2204864"/>
            <a:ext cx="7995204" cy="3847210"/>
          </a:xfrm>
        </p:spPr>
        <p:txBody>
          <a:bodyPr>
            <a:normAutofit lnSpcReduction="10000"/>
          </a:bodyPr>
          <a:lstStyle/>
          <a:p>
            <a:pPr>
              <a:lnSpc>
                <a:spcPct val="90000"/>
              </a:lnSpc>
            </a:pPr>
            <a:r>
              <a:rPr lang="en-GB" altLang="en-US" dirty="0"/>
              <a:t>Consider what the law says about young people and sex</a:t>
            </a:r>
          </a:p>
          <a:p>
            <a:pPr>
              <a:lnSpc>
                <a:spcPct val="90000"/>
              </a:lnSpc>
            </a:pPr>
            <a:r>
              <a:rPr lang="en-GB" altLang="en-US" dirty="0"/>
              <a:t>Consider what influences decision making</a:t>
            </a:r>
          </a:p>
          <a:p>
            <a:pPr>
              <a:lnSpc>
                <a:spcPct val="90000"/>
              </a:lnSpc>
            </a:pPr>
            <a:r>
              <a:rPr lang="en-GB" altLang="en-US" dirty="0"/>
              <a:t>Consider what makes somebody ready to have sex</a:t>
            </a:r>
          </a:p>
          <a:p>
            <a:pPr>
              <a:lnSpc>
                <a:spcPct val="90000"/>
              </a:lnSpc>
            </a:pPr>
            <a:r>
              <a:rPr lang="en-GB" altLang="en-US" dirty="0"/>
              <a:t>Consider what is sexting</a:t>
            </a:r>
          </a:p>
          <a:p>
            <a:pPr>
              <a:lnSpc>
                <a:spcPct val="90000"/>
              </a:lnSpc>
            </a:pPr>
            <a:r>
              <a:rPr lang="en-GB" altLang="en-US" dirty="0"/>
              <a:t>Put a condom on a demonstrator and discuss emergency contraception</a:t>
            </a:r>
          </a:p>
        </p:txBody>
      </p:sp>
      <p:sp>
        <p:nvSpPr>
          <p:cNvPr id="2" name="Title 1"/>
          <p:cNvSpPr>
            <a:spLocks noGrp="1"/>
          </p:cNvSpPr>
          <p:nvPr>
            <p:ph type="title" idx="4294967295"/>
          </p:nvPr>
        </p:nvSpPr>
        <p:spPr>
          <a:xfrm>
            <a:off x="1907704" y="548680"/>
            <a:ext cx="6840760" cy="1805062"/>
          </a:xfrm>
        </p:spPr>
        <p:txBody>
          <a:bodyPr>
            <a:normAutofit/>
          </a:bodyPr>
          <a:lstStyle/>
          <a:p>
            <a:r>
              <a:rPr lang="en-GB" dirty="0">
                <a:solidFill>
                  <a:schemeClr val="tx2">
                    <a:satMod val="200000"/>
                  </a:schemeClr>
                </a:solidFill>
              </a:rPr>
              <a:t>In this session you get the chance to:</a:t>
            </a:r>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6633"/>
            <a:ext cx="1475656" cy="1409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9692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idx="4294967295"/>
          </p:nvPr>
        </p:nvSpPr>
        <p:spPr>
          <a:xfrm>
            <a:off x="326363" y="542462"/>
            <a:ext cx="8228763" cy="769441"/>
          </a:xfrm>
        </p:spPr>
        <p:txBody>
          <a:bodyPr>
            <a:sp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en-GB" dirty="0">
                <a:solidFill>
                  <a:srgbClr val="FF0000"/>
                </a:solidFill>
              </a:rPr>
              <a:t>Class Rules!</a:t>
            </a:r>
          </a:p>
        </p:txBody>
      </p:sp>
      <p:sp>
        <p:nvSpPr>
          <p:cNvPr id="3" name="Text Placeholder 2"/>
          <p:cNvSpPr txBox="1">
            <a:spLocks noGrp="1"/>
          </p:cNvSpPr>
          <p:nvPr>
            <p:ph type="body" idx="4294967295"/>
          </p:nvPr>
        </p:nvSpPr>
        <p:spPr/>
        <p:txBody>
          <a:bodyPr>
            <a:normAutofit fontScale="92500" lnSpcReduction="10000"/>
          </a:bodyPr>
          <a:lstStyle>
            <a:defPPr marL="432000" lvl="0" indent="-324000">
              <a:spcBef>
                <a:spcPts val="1417"/>
              </a:spcBef>
              <a:spcAft>
                <a:spcPts val="0"/>
              </a:spcAft>
              <a:buSzPct val="45000"/>
              <a:buFont typeface="StarSymbol"/>
              <a:buNone/>
              <a:defRPr lang="en-GB" sz="3200" b="0" i="0" u="none" strike="noStrike" kern="1200" cap="none">
                <a:ln>
                  <a:noFill/>
                </a:ln>
                <a:highlight>
                  <a:scrgbClr r="0" g="0" b="0">
                    <a:alpha val="0"/>
                  </a:scrgbClr>
                </a:highlight>
                <a:latin typeface="Liberation Sans" pitchFamily="18"/>
                <a:ea typeface="Microsoft YaHei" pitchFamily="2"/>
                <a:cs typeface="Arial" pitchFamily="2"/>
              </a:defRPr>
            </a:defPPr>
            <a:lvl1pPr marL="432000" lvl="0" indent="-324000">
              <a:spcBef>
                <a:spcPts val="1417"/>
              </a:spcBef>
              <a:spcAft>
                <a:spcPts val="0"/>
              </a:spcAft>
              <a:buSzPct val="45000"/>
              <a:buFont typeface="StarSymbol"/>
              <a:buChar char="●"/>
              <a:defRPr lang="en-GB" sz="3200" b="0" i="0" u="none" strike="noStrike" kern="1200" cap="none">
                <a:ln>
                  <a:noFill/>
                </a:ln>
                <a:highlight>
                  <a:scrgbClr r="0" g="0" b="0">
                    <a:alpha val="0"/>
                  </a:scrgbClr>
                </a:highlight>
                <a:latin typeface="Liberation Sans" pitchFamily="18"/>
                <a:ea typeface="Microsoft YaHei" pitchFamily="2"/>
                <a:cs typeface="Arial" pitchFamily="2"/>
              </a:defRPr>
            </a:lvl1pPr>
            <a:lvl2pPr marL="864000" lvl="1" indent="-324000">
              <a:spcBef>
                <a:spcPts val="1134"/>
              </a:spcBef>
              <a:spcAft>
                <a:spcPts val="0"/>
              </a:spcAft>
              <a:buSzPct val="75000"/>
              <a:buFont typeface="StarSymbol"/>
              <a:buChar char="–"/>
              <a:defRPr lang="en-GB" sz="2800" b="0" i="0" u="none" strike="noStrike" kern="1200" cap="none">
                <a:ln>
                  <a:noFill/>
                </a:ln>
                <a:highlight>
                  <a:scrgbClr r="0" g="0" b="0">
                    <a:alpha val="0"/>
                  </a:scrgbClr>
                </a:highlight>
                <a:latin typeface="Liberation Sans" pitchFamily="18"/>
                <a:ea typeface="Microsoft YaHei" pitchFamily="2"/>
                <a:cs typeface="Arial" pitchFamily="2"/>
              </a:defRPr>
            </a:lvl2pPr>
            <a:lvl3pPr marL="1295999" lvl="2" indent="-288000">
              <a:spcBef>
                <a:spcPts val="850"/>
              </a:spcBef>
              <a:spcAft>
                <a:spcPts val="0"/>
              </a:spcAft>
              <a:buSzPct val="45000"/>
              <a:buFont typeface="StarSymbol"/>
              <a:buChar char="●"/>
              <a:defRPr lang="en-GB" sz="2400" b="0" i="0" u="none" strike="noStrike" kern="1200" cap="none">
                <a:ln>
                  <a:noFill/>
                </a:ln>
                <a:highlight>
                  <a:scrgbClr r="0" g="0" b="0">
                    <a:alpha val="0"/>
                  </a:scrgbClr>
                </a:highlight>
                <a:latin typeface="Liberation Sans" pitchFamily="18"/>
                <a:ea typeface="Microsoft YaHei" pitchFamily="2"/>
                <a:cs typeface="Arial" pitchFamily="2"/>
              </a:defRPr>
            </a:lvl3pPr>
            <a:lvl4pPr marL="1728000" lvl="3" indent="-216000">
              <a:spcBef>
                <a:spcPts val="567"/>
              </a:spcBef>
              <a:spcAft>
                <a:spcPts val="0"/>
              </a:spcAft>
              <a:buSzPct val="75000"/>
              <a:buFont typeface="StarSymbol"/>
              <a:buChar char="–"/>
              <a:defRPr lang="en-GB" sz="2000" b="0" i="0" u="none" strike="noStrike" kern="1200" cap="none">
                <a:ln>
                  <a:noFill/>
                </a:ln>
                <a:highlight>
                  <a:scrgbClr r="0" g="0" b="0">
                    <a:alpha val="0"/>
                  </a:scrgbClr>
                </a:highlight>
                <a:latin typeface="Liberation Sans" pitchFamily="18"/>
                <a:ea typeface="Microsoft YaHei" pitchFamily="2"/>
                <a:cs typeface="Arial" pitchFamily="2"/>
              </a:defRPr>
            </a:lvl4pPr>
            <a:lvl5pPr marL="2160000" lvl="4" indent="-216000">
              <a:spcBef>
                <a:spcPts val="283"/>
              </a:spcBef>
              <a:spcAft>
                <a:spcPts val="0"/>
              </a:spcAft>
              <a:buSzPct val="45000"/>
              <a:buFont typeface="StarSymbol"/>
              <a:buChar char="●"/>
              <a:defRPr lang="en-GB" sz="2000" b="0" i="0" u="none" strike="noStrike" kern="1200" cap="none">
                <a:ln>
                  <a:noFill/>
                </a:ln>
                <a:highlight>
                  <a:scrgbClr r="0" g="0" b="0">
                    <a:alpha val="0"/>
                  </a:scrgbClr>
                </a:highlight>
                <a:latin typeface="Liberation Sans" pitchFamily="18"/>
                <a:ea typeface="Microsoft YaHei" pitchFamily="2"/>
                <a:cs typeface="Arial" pitchFamily="2"/>
              </a:defRPr>
            </a:lvl5pPr>
            <a:lvl6pPr marL="2592000" lvl="5" indent="-216000">
              <a:spcBef>
                <a:spcPts val="283"/>
              </a:spcBef>
              <a:spcAft>
                <a:spcPts val="0"/>
              </a:spcAft>
              <a:buSzPct val="45000"/>
              <a:buFont typeface="StarSymbol"/>
              <a:buChar char="●"/>
              <a:defRPr lang="en-GB" sz="2000" b="0" i="0" u="none" strike="noStrike" kern="1200" cap="none">
                <a:ln>
                  <a:noFill/>
                </a:ln>
                <a:highlight>
                  <a:scrgbClr r="0" g="0" b="0">
                    <a:alpha val="0"/>
                  </a:scrgbClr>
                </a:highlight>
                <a:latin typeface="Liberation Sans" pitchFamily="18"/>
                <a:ea typeface="Microsoft YaHei" pitchFamily="2"/>
                <a:cs typeface="Arial" pitchFamily="2"/>
              </a:defRPr>
            </a:lvl6pPr>
            <a:lvl7pPr marL="3024000" lvl="6" indent="-216000">
              <a:spcBef>
                <a:spcPts val="283"/>
              </a:spcBef>
              <a:spcAft>
                <a:spcPts val="0"/>
              </a:spcAft>
              <a:buSzPct val="45000"/>
              <a:buFont typeface="StarSymbol"/>
              <a:buChar char="●"/>
              <a:defRPr lang="en-GB" sz="2000" b="0" i="0" u="none" strike="noStrike" kern="1200" cap="none">
                <a:ln>
                  <a:noFill/>
                </a:ln>
                <a:highlight>
                  <a:scrgbClr r="0" g="0" b="0">
                    <a:alpha val="0"/>
                  </a:scrgbClr>
                </a:highlight>
                <a:latin typeface="Liberation Sans" pitchFamily="18"/>
                <a:ea typeface="Microsoft YaHei" pitchFamily="2"/>
                <a:cs typeface="Arial" pitchFamily="2"/>
              </a:defRPr>
            </a:lvl7pPr>
            <a:lvl8pPr marL="3456000" lvl="7" indent="-216000">
              <a:spcBef>
                <a:spcPts val="283"/>
              </a:spcBef>
              <a:spcAft>
                <a:spcPts val="0"/>
              </a:spcAft>
              <a:buSzPct val="45000"/>
              <a:buFont typeface="StarSymbol"/>
              <a:buChar char="●"/>
              <a:defRPr lang="en-GB" sz="2000" b="0" i="0" u="none" strike="noStrike" kern="1200" cap="none">
                <a:ln>
                  <a:noFill/>
                </a:ln>
                <a:highlight>
                  <a:scrgbClr r="0" g="0" b="0">
                    <a:alpha val="0"/>
                  </a:scrgbClr>
                </a:highlight>
                <a:latin typeface="Liberation Sans" pitchFamily="18"/>
                <a:ea typeface="Microsoft YaHei" pitchFamily="2"/>
                <a:cs typeface="Arial" pitchFamily="2"/>
              </a:defRPr>
            </a:lvl8pPr>
            <a:lvl9pPr marL="3887999" lvl="8" indent="-216000">
              <a:spcBef>
                <a:spcPts val="283"/>
              </a:spcBef>
              <a:spcAft>
                <a:spcPts val="0"/>
              </a:spcAft>
              <a:buSzPct val="45000"/>
              <a:buFont typeface="StarSymbol"/>
              <a:buChar char="●"/>
              <a:defRPr lang="en-GB" sz="2000" b="0" i="0" u="none" strike="noStrike" kern="1200" cap="none">
                <a:ln>
                  <a:noFill/>
                </a:ln>
                <a:highlight>
                  <a:scrgbClr r="0" g="0" b="0">
                    <a:alpha val="0"/>
                  </a:scrgbClr>
                </a:highlight>
                <a:latin typeface="Liberation Sans" pitchFamily="18"/>
                <a:ea typeface="Microsoft YaHei" pitchFamily="2"/>
                <a:cs typeface="Arial" pitchFamily="2"/>
              </a:defRPr>
            </a:lvl9pPr>
          </a:lstStyle>
          <a:p>
            <a:pPr lvl="0"/>
            <a:r>
              <a:rPr lang="en-GB" dirty="0">
                <a:solidFill>
                  <a:srgbClr val="FF0000"/>
                </a:solidFill>
              </a:rPr>
              <a:t>Everyone has a right to their own opinion.</a:t>
            </a:r>
          </a:p>
          <a:p>
            <a:pPr lvl="0"/>
            <a:endParaRPr lang="en-GB" dirty="0">
              <a:solidFill>
                <a:srgbClr val="FF0000"/>
              </a:solidFill>
            </a:endParaRPr>
          </a:p>
          <a:p>
            <a:pPr lvl="0"/>
            <a:r>
              <a:rPr lang="en-GB" dirty="0">
                <a:solidFill>
                  <a:srgbClr val="FF0000"/>
                </a:solidFill>
              </a:rPr>
              <a:t>Do not interrupt others.</a:t>
            </a:r>
          </a:p>
          <a:p>
            <a:pPr lvl="0"/>
            <a:endParaRPr lang="en-GB" dirty="0">
              <a:solidFill>
                <a:srgbClr val="FF0000"/>
              </a:solidFill>
            </a:endParaRPr>
          </a:p>
          <a:p>
            <a:pPr lvl="0"/>
            <a:r>
              <a:rPr lang="en-GB" dirty="0">
                <a:solidFill>
                  <a:srgbClr val="FF0000"/>
                </a:solidFill>
              </a:rPr>
              <a:t>Only one person talking at a time.</a:t>
            </a:r>
          </a:p>
          <a:p>
            <a:pPr lvl="0"/>
            <a:endParaRPr lang="en-GB" dirty="0">
              <a:solidFill>
                <a:srgbClr val="FF0000"/>
              </a:solidFill>
            </a:endParaRPr>
          </a:p>
          <a:p>
            <a:pPr lvl="0"/>
            <a:r>
              <a:rPr lang="en-GB" dirty="0">
                <a:solidFill>
                  <a:srgbClr val="FF0000"/>
                </a:solidFill>
              </a:rPr>
              <a:t>Confidentiality – What is said in class, stays in class!</a:t>
            </a:r>
          </a:p>
        </p:txBody>
      </p:sp>
    </p:spTree>
    <p:extLst>
      <p:ext uri="{BB962C8B-B14F-4D97-AF65-F5344CB8AC3E}">
        <p14:creationId xmlns:p14="http://schemas.microsoft.com/office/powerpoint/2010/main" val="9983985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1371918"/>
            <a:ext cx="7427168" cy="45719"/>
          </a:xfrm>
        </p:spPr>
        <p:txBody>
          <a:bodyPr>
            <a:normAutofit fontScale="90000"/>
          </a:bodyPr>
          <a:lstStyle/>
          <a:p>
            <a:r>
              <a:rPr lang="en-GB" dirty="0"/>
              <a:t>What is sex</a:t>
            </a:r>
          </a:p>
        </p:txBody>
      </p:sp>
      <p:sp>
        <p:nvSpPr>
          <p:cNvPr id="3" name="Content Placeholder 2"/>
          <p:cNvSpPr>
            <a:spLocks noGrp="1"/>
          </p:cNvSpPr>
          <p:nvPr>
            <p:ph idx="1"/>
          </p:nvPr>
        </p:nvSpPr>
        <p:spPr>
          <a:xfrm>
            <a:off x="899592" y="2708920"/>
            <a:ext cx="7787208" cy="3417243"/>
          </a:xfrm>
        </p:spPr>
        <p:txBody>
          <a:bodyPr/>
          <a:lstStyle/>
          <a:p>
            <a:r>
              <a:rPr lang="en-GB" dirty="0"/>
              <a:t>Kissing</a:t>
            </a:r>
          </a:p>
          <a:p>
            <a:r>
              <a:rPr lang="en-GB" dirty="0"/>
              <a:t>Touching breasts</a:t>
            </a:r>
          </a:p>
          <a:p>
            <a:r>
              <a:rPr lang="en-GB" dirty="0"/>
              <a:t>Touching each others genitals</a:t>
            </a:r>
          </a:p>
          <a:p>
            <a:r>
              <a:rPr lang="en-GB" dirty="0"/>
              <a:t>Oral sex</a:t>
            </a:r>
          </a:p>
          <a:p>
            <a:r>
              <a:rPr lang="en-GB" dirty="0"/>
              <a:t>Dry humping</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6633"/>
            <a:ext cx="1475656" cy="1409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2187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764704"/>
            <a:ext cx="7499176" cy="652934"/>
          </a:xfrm>
        </p:spPr>
        <p:txBody>
          <a:bodyPr>
            <a:normAutofit fontScale="90000"/>
          </a:bodyPr>
          <a:lstStyle/>
          <a:p>
            <a:r>
              <a:rPr lang="en-GB" dirty="0">
                <a:solidFill>
                  <a:schemeClr val="tx2">
                    <a:satMod val="200000"/>
                  </a:schemeClr>
                </a:solidFill>
              </a:rPr>
              <a:t>Legal Requirements</a:t>
            </a:r>
            <a:endParaRPr lang="en-GB" dirty="0"/>
          </a:p>
        </p:txBody>
      </p:sp>
      <p:sp>
        <p:nvSpPr>
          <p:cNvPr id="3" name="Content Placeholder 2"/>
          <p:cNvSpPr>
            <a:spLocks noGrp="1"/>
          </p:cNvSpPr>
          <p:nvPr>
            <p:ph idx="1"/>
          </p:nvPr>
        </p:nvSpPr>
        <p:spPr>
          <a:xfrm>
            <a:off x="827584" y="2564904"/>
            <a:ext cx="7859216" cy="3561259"/>
          </a:xfrm>
        </p:spPr>
        <p:txBody>
          <a:bodyPr/>
          <a:lstStyle/>
          <a:p>
            <a:pPr>
              <a:lnSpc>
                <a:spcPct val="90000"/>
              </a:lnSpc>
            </a:pPr>
            <a:r>
              <a:rPr lang="en-GB" altLang="en-US" dirty="0"/>
              <a:t>What is the minimum legal age to have sex?</a:t>
            </a:r>
          </a:p>
          <a:p>
            <a:pPr>
              <a:lnSpc>
                <a:spcPct val="90000"/>
              </a:lnSpc>
            </a:pPr>
            <a:r>
              <a:rPr lang="en-GB" altLang="en-US" dirty="0"/>
              <a:t>What happens if someone finds out you are having sex if you are under the minimum age?</a:t>
            </a:r>
          </a:p>
          <a:p>
            <a:pPr>
              <a:lnSpc>
                <a:spcPct val="90000"/>
              </a:lnSpc>
            </a:pPr>
            <a:r>
              <a:rPr lang="en-GB" altLang="en-US" dirty="0"/>
              <a:t>What if your partner is older than you?</a:t>
            </a:r>
          </a:p>
          <a:p>
            <a:pPr>
              <a:lnSpc>
                <a:spcPct val="90000"/>
              </a:lnSpc>
            </a:pPr>
            <a:r>
              <a:rPr lang="en-GB" altLang="en-US" dirty="0"/>
              <a:t>What if you are both under the minimum age?</a:t>
            </a:r>
          </a:p>
          <a:p>
            <a:endParaRPr lang="en-GB"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16633"/>
            <a:ext cx="1475656" cy="1409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80194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836712"/>
            <a:ext cx="7283152" cy="580926"/>
          </a:xfrm>
        </p:spPr>
        <p:txBody>
          <a:bodyPr>
            <a:normAutofit fontScale="90000"/>
          </a:bodyPr>
          <a:lstStyle/>
          <a:p>
            <a:r>
              <a:rPr lang="en-GB" dirty="0">
                <a:solidFill>
                  <a:schemeClr val="tx2">
                    <a:satMod val="200000"/>
                  </a:schemeClr>
                </a:solidFill>
              </a:rPr>
              <a:t>Average age first sex in UK?</a:t>
            </a:r>
            <a:endParaRPr lang="en-GB" dirty="0"/>
          </a:p>
        </p:txBody>
      </p:sp>
      <p:sp>
        <p:nvSpPr>
          <p:cNvPr id="3" name="Content Placeholder 2"/>
          <p:cNvSpPr>
            <a:spLocks noGrp="1"/>
          </p:cNvSpPr>
          <p:nvPr>
            <p:ph idx="1"/>
          </p:nvPr>
        </p:nvSpPr>
        <p:spPr/>
        <p:txBody>
          <a:bodyPr>
            <a:normAutofit lnSpcReduction="10000"/>
          </a:bodyPr>
          <a:lstStyle/>
          <a:p>
            <a:pPr>
              <a:lnSpc>
                <a:spcPct val="80000"/>
              </a:lnSpc>
              <a:buNone/>
            </a:pPr>
            <a:r>
              <a:rPr lang="en-GB" altLang="en-US" sz="8800" dirty="0"/>
              <a:t>16</a:t>
            </a:r>
          </a:p>
          <a:p>
            <a:pPr>
              <a:lnSpc>
                <a:spcPct val="80000"/>
              </a:lnSpc>
              <a:buNone/>
            </a:pPr>
            <a:endParaRPr lang="en-GB" altLang="en-US" dirty="0"/>
          </a:p>
          <a:p>
            <a:pPr>
              <a:lnSpc>
                <a:spcPct val="80000"/>
              </a:lnSpc>
              <a:buNone/>
            </a:pPr>
            <a:r>
              <a:rPr lang="en-GB" altLang="en-US" dirty="0"/>
              <a:t>1/3 of males and females had had sex by the time they were 16</a:t>
            </a:r>
          </a:p>
          <a:p>
            <a:pPr>
              <a:lnSpc>
                <a:spcPct val="80000"/>
              </a:lnSpc>
              <a:buNone/>
            </a:pPr>
            <a:endParaRPr lang="en-GB" altLang="en-US" dirty="0"/>
          </a:p>
          <a:p>
            <a:pPr>
              <a:lnSpc>
                <a:spcPct val="80000"/>
              </a:lnSpc>
              <a:buNone/>
            </a:pPr>
            <a:r>
              <a:rPr lang="en-GB" altLang="en-US" dirty="0"/>
              <a:t>20% of males and 50% of females regretted not waiting</a:t>
            </a:r>
          </a:p>
          <a:p>
            <a:pPr>
              <a:lnSpc>
                <a:spcPct val="80000"/>
              </a:lnSpc>
              <a:buNone/>
            </a:pPr>
            <a:endParaRPr lang="en-GB" altLang="en-US" dirty="0"/>
          </a:p>
          <a:p>
            <a:pPr>
              <a:lnSpc>
                <a:spcPct val="80000"/>
              </a:lnSpc>
              <a:buNone/>
            </a:pPr>
            <a:r>
              <a:rPr lang="en-GB" altLang="en-US" sz="2000" dirty="0"/>
              <a:t>Source: NATSAL (2013)</a:t>
            </a:r>
          </a:p>
          <a:p>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6633"/>
            <a:ext cx="1475656" cy="1409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12183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764704"/>
            <a:ext cx="6995120" cy="652934"/>
          </a:xfrm>
        </p:spPr>
        <p:txBody>
          <a:bodyPr>
            <a:normAutofit fontScale="90000"/>
          </a:bodyPr>
          <a:lstStyle/>
          <a:p>
            <a:r>
              <a:rPr lang="en-GB" dirty="0"/>
              <a:t>Reasons Young People </a:t>
            </a:r>
            <a:br>
              <a:rPr lang="en-GB" dirty="0"/>
            </a:br>
            <a:r>
              <a:rPr lang="en-GB" dirty="0"/>
              <a:t>have Sex………………………….</a:t>
            </a:r>
            <a:br>
              <a:rPr lang="en-GB" dirty="0"/>
            </a:br>
            <a:endParaRPr lang="en-GB" dirty="0"/>
          </a:p>
        </p:txBody>
      </p:sp>
      <p:sp>
        <p:nvSpPr>
          <p:cNvPr id="3" name="Content Placeholder 2"/>
          <p:cNvSpPr>
            <a:spLocks noGrp="1"/>
          </p:cNvSpPr>
          <p:nvPr>
            <p:ph idx="1"/>
          </p:nvPr>
        </p:nvSpPr>
        <p:spPr>
          <a:xfrm>
            <a:off x="539552" y="1844824"/>
            <a:ext cx="8147248" cy="4281339"/>
          </a:xfrm>
        </p:spPr>
        <p:txBody>
          <a:bodyPr>
            <a:normAutofit lnSpcReduction="10000"/>
          </a:bodyPr>
          <a:lstStyle/>
          <a:p>
            <a:pPr>
              <a:lnSpc>
                <a:spcPct val="90000"/>
              </a:lnSpc>
              <a:buNone/>
            </a:pPr>
            <a:r>
              <a:rPr lang="en-GB" altLang="en-US" dirty="0"/>
              <a:t>to see what it is like</a:t>
            </a:r>
          </a:p>
          <a:p>
            <a:pPr>
              <a:lnSpc>
                <a:spcPct val="90000"/>
              </a:lnSpc>
              <a:buNone/>
            </a:pPr>
            <a:r>
              <a:rPr lang="en-GB" altLang="en-US" dirty="0"/>
              <a:t>because they have told someone they already have</a:t>
            </a:r>
          </a:p>
          <a:p>
            <a:pPr>
              <a:lnSpc>
                <a:spcPct val="90000"/>
              </a:lnSpc>
              <a:buNone/>
            </a:pPr>
            <a:r>
              <a:rPr lang="en-GB" altLang="en-US" dirty="0"/>
              <a:t>because everyone else is doing it</a:t>
            </a:r>
          </a:p>
          <a:p>
            <a:pPr>
              <a:lnSpc>
                <a:spcPct val="90000"/>
              </a:lnSpc>
              <a:buNone/>
            </a:pPr>
            <a:r>
              <a:rPr lang="en-GB" altLang="en-US" dirty="0"/>
              <a:t>to lose their virginity</a:t>
            </a:r>
          </a:p>
          <a:p>
            <a:pPr>
              <a:lnSpc>
                <a:spcPct val="90000"/>
              </a:lnSpc>
              <a:buNone/>
            </a:pPr>
            <a:r>
              <a:rPr lang="en-GB" altLang="en-US" dirty="0"/>
              <a:t>because they are worried their partner won’t love them any more</a:t>
            </a:r>
          </a:p>
          <a:p>
            <a:pPr>
              <a:lnSpc>
                <a:spcPct val="90000"/>
              </a:lnSpc>
              <a:buNone/>
            </a:pPr>
            <a:r>
              <a:rPr lang="en-GB" altLang="en-US" dirty="0"/>
              <a:t>peer pressure</a:t>
            </a:r>
          </a:p>
          <a:p>
            <a:pPr>
              <a:lnSpc>
                <a:spcPct val="90000"/>
              </a:lnSpc>
              <a:buNone/>
            </a:pPr>
            <a:r>
              <a:rPr lang="en-GB" altLang="en-US" dirty="0"/>
              <a:t>to get pregnant</a:t>
            </a:r>
          </a:p>
          <a:p>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6633"/>
            <a:ext cx="1475656" cy="1409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41114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764704"/>
            <a:ext cx="7499176" cy="652934"/>
          </a:xfrm>
        </p:spPr>
        <p:txBody>
          <a:bodyPr>
            <a:normAutofit fontScale="90000"/>
          </a:bodyPr>
          <a:lstStyle/>
          <a:p>
            <a:r>
              <a:rPr lang="en-GB" dirty="0">
                <a:solidFill>
                  <a:schemeClr val="tx2">
                    <a:satMod val="200000"/>
                  </a:schemeClr>
                </a:solidFill>
              </a:rPr>
              <a:t>There are other things you can do to show how you feel</a:t>
            </a:r>
            <a:endParaRPr lang="en-GB" dirty="0"/>
          </a:p>
        </p:txBody>
      </p:sp>
      <p:sp>
        <p:nvSpPr>
          <p:cNvPr id="3" name="Content Placeholder 2"/>
          <p:cNvSpPr>
            <a:spLocks noGrp="1"/>
          </p:cNvSpPr>
          <p:nvPr>
            <p:ph idx="1"/>
          </p:nvPr>
        </p:nvSpPr>
        <p:spPr>
          <a:xfrm>
            <a:off x="827584" y="2132856"/>
            <a:ext cx="7859216" cy="3993307"/>
          </a:xfrm>
        </p:spPr>
        <p:txBody>
          <a:bodyPr vert="horz" lIns="91440" tIns="45720" rIns="91440" bIns="45720" rtlCol="0" anchor="t">
            <a:normAutofit/>
          </a:bodyPr>
          <a:lstStyle/>
          <a:p>
            <a:r>
              <a:rPr lang="en-GB" altLang="en-US" dirty="0"/>
              <a:t>Give them your last </a:t>
            </a:r>
            <a:r>
              <a:rPr lang="en-GB" altLang="en-US" dirty="0" err="1"/>
              <a:t>rolo</a:t>
            </a:r>
            <a:endParaRPr lang="en-GB" altLang="en-US" dirty="0"/>
          </a:p>
          <a:p>
            <a:r>
              <a:rPr lang="en-GB" altLang="en-US" dirty="0"/>
              <a:t>Play footsie</a:t>
            </a:r>
          </a:p>
          <a:p>
            <a:r>
              <a:rPr lang="en-GB" altLang="en-US" dirty="0"/>
              <a:t>Play on the Switch with them (even though you prefer your X-Box)</a:t>
            </a:r>
          </a:p>
          <a:p>
            <a:r>
              <a:rPr lang="en-GB" dirty="0"/>
              <a:t>Any other suggestions</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6633"/>
            <a:ext cx="1475656" cy="1409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25760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764704"/>
            <a:ext cx="7643192" cy="652934"/>
          </a:xfrm>
        </p:spPr>
        <p:txBody>
          <a:bodyPr>
            <a:normAutofit fontScale="90000"/>
          </a:bodyPr>
          <a:lstStyle/>
          <a:p>
            <a:r>
              <a:rPr lang="en-GB" dirty="0"/>
              <a:t>The law and sexting</a:t>
            </a:r>
          </a:p>
        </p:txBody>
      </p:sp>
      <p:sp>
        <p:nvSpPr>
          <p:cNvPr id="3" name="Content Placeholder 2"/>
          <p:cNvSpPr>
            <a:spLocks noGrp="1"/>
          </p:cNvSpPr>
          <p:nvPr>
            <p:ph idx="1"/>
          </p:nvPr>
        </p:nvSpPr>
        <p:spPr>
          <a:xfrm>
            <a:off x="755576" y="2060848"/>
            <a:ext cx="7931224" cy="4065315"/>
          </a:xfrm>
        </p:spPr>
        <p:txBody>
          <a:bodyPr vert="horz" lIns="91440" tIns="45720" rIns="91440" bIns="45720" rtlCol="0" anchor="t">
            <a:normAutofit/>
          </a:bodyPr>
          <a:lstStyle/>
          <a:p>
            <a:r>
              <a:rPr lang="en-GB" dirty="0"/>
              <a:t>What is sexting</a:t>
            </a:r>
          </a:p>
          <a:p>
            <a:r>
              <a:rPr lang="en-GB" dirty="0"/>
              <a:t>What happens if you ask someone to send you photos of themselves</a:t>
            </a:r>
          </a:p>
          <a:p>
            <a:r>
              <a:rPr lang="en-GB" dirty="0"/>
              <a:t>What happens if you are sent an explicit photo of someone </a:t>
            </a:r>
          </a:p>
          <a:p>
            <a:r>
              <a:rPr lang="en-GB" dirty="0"/>
              <a:t>What happens if you forward an explicit photo</a:t>
            </a:r>
          </a:p>
          <a:p>
            <a:endParaRPr lang="en-GB"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16633"/>
            <a:ext cx="1475656" cy="1409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2345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692696"/>
            <a:ext cx="7643192" cy="724942"/>
          </a:xfrm>
        </p:spPr>
        <p:txBody>
          <a:bodyPr>
            <a:normAutofit fontScale="90000"/>
          </a:bodyPr>
          <a:lstStyle/>
          <a:p>
            <a:r>
              <a:rPr lang="en-GB" dirty="0"/>
              <a:t>Emergency Contraception</a:t>
            </a:r>
          </a:p>
        </p:txBody>
      </p:sp>
      <p:sp>
        <p:nvSpPr>
          <p:cNvPr id="3" name="Content Placeholder 2"/>
          <p:cNvSpPr>
            <a:spLocks noGrp="1"/>
          </p:cNvSpPr>
          <p:nvPr>
            <p:ph idx="1"/>
          </p:nvPr>
        </p:nvSpPr>
        <p:spPr>
          <a:xfrm>
            <a:off x="899592" y="2204864"/>
            <a:ext cx="7787208" cy="3921299"/>
          </a:xfrm>
        </p:spPr>
        <p:txBody>
          <a:bodyPr/>
          <a:lstStyle/>
          <a:p>
            <a:r>
              <a:rPr lang="en-GB" dirty="0"/>
              <a:t>Parents</a:t>
            </a:r>
          </a:p>
          <a:p>
            <a:r>
              <a:rPr lang="en-GB" dirty="0"/>
              <a:t>School Nurse</a:t>
            </a:r>
          </a:p>
          <a:p>
            <a:r>
              <a:rPr lang="en-GB" dirty="0"/>
              <a:t>Department of Sexual health</a:t>
            </a:r>
          </a:p>
          <a:p>
            <a:r>
              <a:rPr lang="en-GB" dirty="0"/>
              <a:t>GP</a:t>
            </a:r>
          </a:p>
          <a:p>
            <a:r>
              <a:rPr lang="en-GB" dirty="0"/>
              <a:t>Teacher</a:t>
            </a:r>
          </a:p>
          <a:p>
            <a:endParaRPr lang="en-GB" dirty="0"/>
          </a:p>
          <a:p>
            <a:pPr marL="0" indent="0">
              <a:buNone/>
            </a:pPr>
            <a:endParaRPr lang="en-GB"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16633"/>
            <a:ext cx="1475656" cy="1409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8928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980728"/>
            <a:ext cx="7355160" cy="436910"/>
          </a:xfrm>
        </p:spPr>
        <p:txBody>
          <a:bodyPr>
            <a:normAutofit fontScale="90000"/>
          </a:bodyPr>
          <a:lstStyle/>
          <a:p>
            <a:r>
              <a:rPr lang="en-GB" dirty="0"/>
              <a:t>Consent</a:t>
            </a:r>
          </a:p>
        </p:txBody>
      </p:sp>
      <p:sp>
        <p:nvSpPr>
          <p:cNvPr id="3" name="Content Placeholder 2"/>
          <p:cNvSpPr>
            <a:spLocks noGrp="1"/>
          </p:cNvSpPr>
          <p:nvPr>
            <p:ph idx="1"/>
          </p:nvPr>
        </p:nvSpPr>
        <p:spPr>
          <a:xfrm>
            <a:off x="1043608" y="2708920"/>
            <a:ext cx="7643192" cy="3417243"/>
          </a:xfrm>
        </p:spPr>
        <p:txBody>
          <a:bodyPr/>
          <a:lstStyle/>
          <a:p>
            <a:pPr marL="0" indent="0">
              <a:buNone/>
            </a:pPr>
            <a:r>
              <a:rPr lang="en-GB">
                <a:hlinkClick r:id="rId2"/>
              </a:rPr>
              <a:t>https://video.search.yahoo.com/yhs/search?fr=yhs-pty-pty_extension&amp;hsimp=yhs-pty_extension&amp;hspart=pty&amp;p=www.consent+make+tea#id=51&amp;vid=ea06eb2118895236c63d72834803a11c&amp;action=click</a:t>
            </a:r>
            <a:endParaRPr lang="en-GB"/>
          </a:p>
          <a:p>
            <a:pPr marL="0" indent="0">
              <a:buNone/>
            </a:pPr>
            <a:endParaRPr lang="en-GB"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16633"/>
            <a:ext cx="1475656" cy="1409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0925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764704"/>
            <a:ext cx="7787208" cy="652934"/>
          </a:xfrm>
        </p:spPr>
        <p:txBody>
          <a:bodyPr>
            <a:normAutofit fontScale="90000"/>
          </a:bodyPr>
          <a:lstStyle/>
          <a:p>
            <a:r>
              <a:rPr lang="en-GB" dirty="0"/>
              <a:t>LETS TALK ABOUT CONDOMS</a:t>
            </a:r>
          </a:p>
        </p:txBody>
      </p:sp>
      <p:sp>
        <p:nvSpPr>
          <p:cNvPr id="3" name="Content Placeholder 2"/>
          <p:cNvSpPr>
            <a:spLocks noGrp="1"/>
          </p:cNvSpPr>
          <p:nvPr>
            <p:ph idx="1"/>
          </p:nvPr>
        </p:nvSpPr>
        <p:spPr>
          <a:xfrm>
            <a:off x="1259632" y="2204864"/>
            <a:ext cx="7427168" cy="3921299"/>
          </a:xfrm>
        </p:spPr>
        <p:txBody>
          <a:bodyPr>
            <a:normAutofit fontScale="92500" lnSpcReduction="10000"/>
          </a:bodyPr>
          <a:lstStyle/>
          <a:p>
            <a:pPr>
              <a:lnSpc>
                <a:spcPct val="90000"/>
              </a:lnSpc>
            </a:pPr>
            <a:r>
              <a:rPr lang="en-GB" altLang="en-US" sz="2400" dirty="0"/>
              <a:t>Things to think about are:…..</a:t>
            </a:r>
          </a:p>
          <a:p>
            <a:pPr lvl="1">
              <a:lnSpc>
                <a:spcPct val="90000"/>
              </a:lnSpc>
            </a:pPr>
            <a:r>
              <a:rPr lang="en-GB" altLang="en-US" sz="2400" dirty="0"/>
              <a:t>Expiry date</a:t>
            </a:r>
          </a:p>
          <a:p>
            <a:pPr lvl="1">
              <a:lnSpc>
                <a:spcPct val="90000"/>
              </a:lnSpc>
            </a:pPr>
            <a:r>
              <a:rPr lang="en-GB" altLang="en-US" sz="2400" dirty="0"/>
              <a:t>CE/kite mark</a:t>
            </a:r>
          </a:p>
          <a:p>
            <a:pPr lvl="1">
              <a:lnSpc>
                <a:spcPct val="90000"/>
              </a:lnSpc>
            </a:pPr>
            <a:r>
              <a:rPr lang="en-GB" altLang="en-US" sz="2400" dirty="0"/>
              <a:t>Rips/splits in packaging</a:t>
            </a:r>
          </a:p>
          <a:p>
            <a:pPr lvl="1">
              <a:lnSpc>
                <a:spcPct val="90000"/>
              </a:lnSpc>
            </a:pPr>
            <a:r>
              <a:rPr lang="en-GB" altLang="en-US" sz="2400" dirty="0"/>
              <a:t>Right way round</a:t>
            </a:r>
          </a:p>
          <a:p>
            <a:pPr lvl="1">
              <a:lnSpc>
                <a:spcPct val="90000"/>
              </a:lnSpc>
            </a:pPr>
            <a:r>
              <a:rPr lang="en-GB" altLang="en-US" sz="2400" dirty="0"/>
              <a:t>Put on properly (pinch the tip)</a:t>
            </a:r>
          </a:p>
          <a:p>
            <a:pPr lvl="1">
              <a:lnSpc>
                <a:spcPct val="90000"/>
              </a:lnSpc>
            </a:pPr>
            <a:r>
              <a:rPr lang="en-GB" altLang="en-US" sz="2400" dirty="0"/>
              <a:t>Take off at right time</a:t>
            </a:r>
          </a:p>
          <a:p>
            <a:pPr lvl="1">
              <a:lnSpc>
                <a:spcPct val="90000"/>
              </a:lnSpc>
            </a:pPr>
            <a:r>
              <a:rPr lang="en-GB" altLang="en-US" sz="2400" dirty="0"/>
              <a:t>Dispose of sensibly</a:t>
            </a:r>
          </a:p>
          <a:p>
            <a:pPr lvl="1">
              <a:lnSpc>
                <a:spcPct val="90000"/>
              </a:lnSpc>
            </a:pPr>
            <a:r>
              <a:rPr lang="en-GB" altLang="en-US" sz="2400" dirty="0"/>
              <a:t>What to do if something goes wrong</a:t>
            </a:r>
          </a:p>
          <a:p>
            <a:pPr marL="457200" lvl="1" indent="0">
              <a:lnSpc>
                <a:spcPct val="90000"/>
              </a:lnSpc>
              <a:buNone/>
            </a:pPr>
            <a:endParaRPr lang="en-GB" altLang="en-US" dirty="0"/>
          </a:p>
          <a:p>
            <a:pPr marL="457200" lvl="1" indent="0">
              <a:lnSpc>
                <a:spcPct val="90000"/>
              </a:lnSpc>
              <a:buNone/>
            </a:pPr>
            <a:r>
              <a:rPr lang="en-GB" altLang="en-US" dirty="0"/>
              <a:t>Condom demonstration</a:t>
            </a:r>
          </a:p>
          <a:p>
            <a:pPr lvl="1">
              <a:lnSpc>
                <a:spcPct val="90000"/>
              </a:lnSpc>
            </a:pPr>
            <a:endParaRPr lang="en-GB" altLang="en-US" dirty="0"/>
          </a:p>
          <a:p>
            <a:pPr lvl="1">
              <a:lnSpc>
                <a:spcPct val="90000"/>
              </a:lnSpc>
            </a:pPr>
            <a:endParaRPr lang="en-GB" altLang="en-US" dirty="0"/>
          </a:p>
          <a:p>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6633"/>
            <a:ext cx="1475656" cy="1409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3134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TotalTime>
  <Words>432</Words>
  <Application>Microsoft Office PowerPoint</Application>
  <PresentationFormat>On-screen Show (4:3)</PresentationFormat>
  <Paragraphs>83</Paragraphs>
  <Slides>12</Slides>
  <Notes>5</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In this session you get the chance to:</vt:lpstr>
      <vt:lpstr>Class Rules!</vt:lpstr>
      <vt:lpstr>What is sex</vt:lpstr>
      <vt:lpstr>Legal Requirements</vt:lpstr>
      <vt:lpstr>Average age first sex in UK?</vt:lpstr>
      <vt:lpstr>Reasons Young People  have Sex…………………………. </vt:lpstr>
      <vt:lpstr>There are other things you can do to show how you feel</vt:lpstr>
      <vt:lpstr>The law and sexting</vt:lpstr>
      <vt:lpstr>Emergency Contraception</vt:lpstr>
      <vt:lpstr>Consent</vt:lpstr>
      <vt:lpstr>LETS TALK ABOUT CONDOMS</vt:lpstr>
    </vt:vector>
  </TitlesOfParts>
  <Company>Berkshire Healthcare NHS Foundation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 this session you get the chance to:</dc:title>
  <dc:creator>Walcott Miranda</dc:creator>
  <cp:lastModifiedBy>Snell Helen</cp:lastModifiedBy>
  <cp:revision>51</cp:revision>
  <dcterms:created xsi:type="dcterms:W3CDTF">2017-11-13T13:49:04Z</dcterms:created>
  <dcterms:modified xsi:type="dcterms:W3CDTF">2022-07-07T12:02:14Z</dcterms:modified>
</cp:coreProperties>
</file>