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9" r:id="rId5"/>
    <p:sldId id="270" r:id="rId6"/>
    <p:sldId id="271" r:id="rId7"/>
    <p:sldId id="272" r:id="rId8"/>
    <p:sldId id="27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4E05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D3FB54-FDDC-49C4-BE9D-2FCE1C06EC9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2455283-66BC-4154-9E79-07BE4B99E27B}">
      <dgm:prSet custT="1"/>
      <dgm:spPr/>
      <dgm:t>
        <a:bodyPr/>
        <a:lstStyle/>
        <a:p>
          <a:r>
            <a:rPr lang="en-GB" sz="1600" b="0" i="0" dirty="0"/>
            <a:t>Art therapy is an established form of</a:t>
          </a:r>
          <a:r>
            <a:rPr lang="en-GB" sz="1600" b="0" i="1" dirty="0"/>
            <a:t> </a:t>
          </a:r>
          <a:r>
            <a:rPr lang="en-GB" sz="1600" b="1" i="1" dirty="0"/>
            <a:t>psychotherapy</a:t>
          </a:r>
          <a:r>
            <a:rPr lang="en-GB" sz="1600" b="0" i="1" dirty="0"/>
            <a:t> </a:t>
          </a:r>
          <a:r>
            <a:rPr lang="en-GB" sz="1600" b="0" i="0" dirty="0"/>
            <a:t>with its beginnings in the 1940s. </a:t>
          </a:r>
          <a:endParaRPr lang="en-US" sz="1600" dirty="0"/>
        </a:p>
      </dgm:t>
    </dgm:pt>
    <dgm:pt modelId="{61595E8C-28B5-45CB-9FC7-19C87BCB308C}" type="parTrans" cxnId="{DDC0A4F4-AB67-4144-911B-101D81013831}">
      <dgm:prSet/>
      <dgm:spPr/>
      <dgm:t>
        <a:bodyPr/>
        <a:lstStyle/>
        <a:p>
          <a:endParaRPr lang="en-US"/>
        </a:p>
      </dgm:t>
    </dgm:pt>
    <dgm:pt modelId="{2ADDF40E-2FBA-4BF5-9453-4E8E8C5BA261}" type="sibTrans" cxnId="{DDC0A4F4-AB67-4144-911B-101D81013831}">
      <dgm:prSet/>
      <dgm:spPr/>
      <dgm:t>
        <a:bodyPr/>
        <a:lstStyle/>
        <a:p>
          <a:endParaRPr lang="en-US"/>
        </a:p>
      </dgm:t>
    </dgm:pt>
    <dgm:pt modelId="{F1DE9F1E-C837-4FEA-A5BD-A61815D05C78}">
      <dgm:prSet custT="1"/>
      <dgm:spPr/>
      <dgm:t>
        <a:bodyPr/>
        <a:lstStyle/>
        <a:p>
          <a:r>
            <a:rPr lang="en-GB" sz="1600" b="0" i="0" dirty="0"/>
            <a:t>The overall aim of its practitioners is to enable a client to change and grow on a personal level through the use of art materials in a safe and facilitating environment.</a:t>
          </a:r>
          <a:endParaRPr lang="en-US" sz="1600" dirty="0"/>
        </a:p>
      </dgm:t>
    </dgm:pt>
    <dgm:pt modelId="{BA2DC313-0CEB-4F7C-9415-15281407FA17}" type="parTrans" cxnId="{8F3352B0-2FDA-462D-91F2-6E28F203CFF2}">
      <dgm:prSet/>
      <dgm:spPr/>
      <dgm:t>
        <a:bodyPr/>
        <a:lstStyle/>
        <a:p>
          <a:endParaRPr lang="en-US"/>
        </a:p>
      </dgm:t>
    </dgm:pt>
    <dgm:pt modelId="{7928D4DC-F924-475C-86DB-76054B6E6404}" type="sibTrans" cxnId="{8F3352B0-2FDA-462D-91F2-6E28F203CFF2}">
      <dgm:prSet/>
      <dgm:spPr/>
      <dgm:t>
        <a:bodyPr/>
        <a:lstStyle/>
        <a:p>
          <a:endParaRPr lang="en-US"/>
        </a:p>
      </dgm:t>
    </dgm:pt>
    <dgm:pt modelId="{FCC34C0F-346C-4437-83B1-E225685D438B}">
      <dgm:prSet custT="1"/>
      <dgm:spPr/>
      <dgm:t>
        <a:bodyPr/>
        <a:lstStyle/>
        <a:p>
          <a:r>
            <a:rPr lang="en-GB" sz="1600" b="0" i="0" dirty="0"/>
            <a:t>Art therapy can support people facing a range of issues, such as emotional or mental health problems, learning or physical disabilities, life-limiting conditions, neurological conditions, or physical illness. It offers a valuable alternative to talking therapies for people who may find it </a:t>
          </a:r>
          <a:r>
            <a:rPr lang="en-GB" sz="1600" b="1" i="0" dirty="0"/>
            <a:t>too difficult or painful to speak</a:t>
          </a:r>
          <a:r>
            <a:rPr lang="en-GB" sz="1600" b="0" i="0" dirty="0"/>
            <a:t> about their emotions or experiences. This is because art therapy uses art as the main form of expression and communication</a:t>
          </a:r>
          <a:endParaRPr lang="en-US" sz="1600" dirty="0"/>
        </a:p>
      </dgm:t>
    </dgm:pt>
    <dgm:pt modelId="{56B77C8F-E470-4004-8880-F7E8FBE15BB7}" type="parTrans" cxnId="{09B095C5-8CE7-4E50-9AB3-BD07E321E06C}">
      <dgm:prSet/>
      <dgm:spPr/>
      <dgm:t>
        <a:bodyPr/>
        <a:lstStyle/>
        <a:p>
          <a:endParaRPr lang="en-US"/>
        </a:p>
      </dgm:t>
    </dgm:pt>
    <dgm:pt modelId="{7D045107-0C3E-4ACE-A003-733E7B50C9A5}" type="sibTrans" cxnId="{09B095C5-8CE7-4E50-9AB3-BD07E321E06C}">
      <dgm:prSet/>
      <dgm:spPr/>
      <dgm:t>
        <a:bodyPr/>
        <a:lstStyle/>
        <a:p>
          <a:endParaRPr lang="en-US"/>
        </a:p>
      </dgm:t>
    </dgm:pt>
    <dgm:pt modelId="{3C3C2FAF-1DFE-4E09-B6CF-49394D66CC20}" type="pres">
      <dgm:prSet presAssocID="{3AD3FB54-FDDC-49C4-BE9D-2FCE1C06EC91}" presName="linear" presStyleCnt="0">
        <dgm:presLayoutVars>
          <dgm:animLvl val="lvl"/>
          <dgm:resizeHandles val="exact"/>
        </dgm:presLayoutVars>
      </dgm:prSet>
      <dgm:spPr/>
    </dgm:pt>
    <dgm:pt modelId="{44666157-D31D-48ED-84A3-2D9F38825681}" type="pres">
      <dgm:prSet presAssocID="{92455283-66BC-4154-9E79-07BE4B99E27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5105F87-DCA2-414A-A0D4-8C9C4524D4C5}" type="pres">
      <dgm:prSet presAssocID="{2ADDF40E-2FBA-4BF5-9453-4E8E8C5BA261}" presName="spacer" presStyleCnt="0"/>
      <dgm:spPr/>
    </dgm:pt>
    <dgm:pt modelId="{9F7D2B27-2718-4FBF-BF02-B1B5D4BA77EA}" type="pres">
      <dgm:prSet presAssocID="{F1DE9F1E-C837-4FEA-A5BD-A61815D05C7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E84EF1A-3D67-43E2-AD07-F1A1939A0CDA}" type="pres">
      <dgm:prSet presAssocID="{7928D4DC-F924-475C-86DB-76054B6E6404}" presName="spacer" presStyleCnt="0"/>
      <dgm:spPr/>
    </dgm:pt>
    <dgm:pt modelId="{9CC444BD-0C0A-4265-BCB4-99C7B8C28001}" type="pres">
      <dgm:prSet presAssocID="{FCC34C0F-346C-4437-83B1-E225685D438B}" presName="parentText" presStyleLbl="node1" presStyleIdx="2" presStyleCnt="3" custLinFactY="26180" custLinFactNeighborX="-1046" custLinFactNeighborY="100000">
        <dgm:presLayoutVars>
          <dgm:chMax val="0"/>
          <dgm:bulletEnabled val="1"/>
        </dgm:presLayoutVars>
      </dgm:prSet>
      <dgm:spPr/>
    </dgm:pt>
  </dgm:ptLst>
  <dgm:cxnLst>
    <dgm:cxn modelId="{4523AD2F-6643-4876-BFDC-E295D208B7FF}" type="presOf" srcId="{F1DE9F1E-C837-4FEA-A5BD-A61815D05C78}" destId="{9F7D2B27-2718-4FBF-BF02-B1B5D4BA77EA}" srcOrd="0" destOrd="0" presId="urn:microsoft.com/office/officeart/2005/8/layout/vList2"/>
    <dgm:cxn modelId="{23216235-9657-4CC9-B733-5291048A53F9}" type="presOf" srcId="{3AD3FB54-FDDC-49C4-BE9D-2FCE1C06EC91}" destId="{3C3C2FAF-1DFE-4E09-B6CF-49394D66CC20}" srcOrd="0" destOrd="0" presId="urn:microsoft.com/office/officeart/2005/8/layout/vList2"/>
    <dgm:cxn modelId="{85234391-B825-43FF-BDAF-D7B84A0140E9}" type="presOf" srcId="{FCC34C0F-346C-4437-83B1-E225685D438B}" destId="{9CC444BD-0C0A-4265-BCB4-99C7B8C28001}" srcOrd="0" destOrd="0" presId="urn:microsoft.com/office/officeart/2005/8/layout/vList2"/>
    <dgm:cxn modelId="{8F3352B0-2FDA-462D-91F2-6E28F203CFF2}" srcId="{3AD3FB54-FDDC-49C4-BE9D-2FCE1C06EC91}" destId="{F1DE9F1E-C837-4FEA-A5BD-A61815D05C78}" srcOrd="1" destOrd="0" parTransId="{BA2DC313-0CEB-4F7C-9415-15281407FA17}" sibTransId="{7928D4DC-F924-475C-86DB-76054B6E6404}"/>
    <dgm:cxn modelId="{09B095C5-8CE7-4E50-9AB3-BD07E321E06C}" srcId="{3AD3FB54-FDDC-49C4-BE9D-2FCE1C06EC91}" destId="{FCC34C0F-346C-4437-83B1-E225685D438B}" srcOrd="2" destOrd="0" parTransId="{56B77C8F-E470-4004-8880-F7E8FBE15BB7}" sibTransId="{7D045107-0C3E-4ACE-A003-733E7B50C9A5}"/>
    <dgm:cxn modelId="{150CCAE0-C855-4287-BDD0-A3C5F4315822}" type="presOf" srcId="{92455283-66BC-4154-9E79-07BE4B99E27B}" destId="{44666157-D31D-48ED-84A3-2D9F38825681}" srcOrd="0" destOrd="0" presId="urn:microsoft.com/office/officeart/2005/8/layout/vList2"/>
    <dgm:cxn modelId="{DDC0A4F4-AB67-4144-911B-101D81013831}" srcId="{3AD3FB54-FDDC-49C4-BE9D-2FCE1C06EC91}" destId="{92455283-66BC-4154-9E79-07BE4B99E27B}" srcOrd="0" destOrd="0" parTransId="{61595E8C-28B5-45CB-9FC7-19C87BCB308C}" sibTransId="{2ADDF40E-2FBA-4BF5-9453-4E8E8C5BA261}"/>
    <dgm:cxn modelId="{F797F997-8E3B-4C9A-9778-01C47B465D14}" type="presParOf" srcId="{3C3C2FAF-1DFE-4E09-B6CF-49394D66CC20}" destId="{44666157-D31D-48ED-84A3-2D9F38825681}" srcOrd="0" destOrd="0" presId="urn:microsoft.com/office/officeart/2005/8/layout/vList2"/>
    <dgm:cxn modelId="{394CC7AD-6111-469A-A041-004919FBE001}" type="presParOf" srcId="{3C3C2FAF-1DFE-4E09-B6CF-49394D66CC20}" destId="{35105F87-DCA2-414A-A0D4-8C9C4524D4C5}" srcOrd="1" destOrd="0" presId="urn:microsoft.com/office/officeart/2005/8/layout/vList2"/>
    <dgm:cxn modelId="{4B0D6FB5-CE3B-4317-807D-317204D20253}" type="presParOf" srcId="{3C3C2FAF-1DFE-4E09-B6CF-49394D66CC20}" destId="{9F7D2B27-2718-4FBF-BF02-B1B5D4BA77EA}" srcOrd="2" destOrd="0" presId="urn:microsoft.com/office/officeart/2005/8/layout/vList2"/>
    <dgm:cxn modelId="{004900DF-B7A9-490A-992E-D15358DA31E7}" type="presParOf" srcId="{3C3C2FAF-1DFE-4E09-B6CF-49394D66CC20}" destId="{DE84EF1A-3D67-43E2-AD07-F1A1939A0CDA}" srcOrd="3" destOrd="0" presId="urn:microsoft.com/office/officeart/2005/8/layout/vList2"/>
    <dgm:cxn modelId="{387F6DD5-08B9-4BD0-A454-478E47800A73}" type="presParOf" srcId="{3C3C2FAF-1DFE-4E09-B6CF-49394D66CC20}" destId="{9CC444BD-0C0A-4265-BCB4-99C7B8C2800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666157-D31D-48ED-84A3-2D9F38825681}">
      <dsp:nvSpPr>
        <dsp:cNvPr id="0" name=""/>
        <dsp:cNvSpPr/>
      </dsp:nvSpPr>
      <dsp:spPr>
        <a:xfrm>
          <a:off x="0" y="127120"/>
          <a:ext cx="6525661" cy="163507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i="0" kern="1200" dirty="0"/>
            <a:t>Art therapy is an established form of</a:t>
          </a:r>
          <a:r>
            <a:rPr lang="en-GB" sz="1600" b="0" i="1" kern="1200" dirty="0"/>
            <a:t> </a:t>
          </a:r>
          <a:r>
            <a:rPr lang="en-GB" sz="1600" b="1" i="1" kern="1200" dirty="0"/>
            <a:t>psychotherapy</a:t>
          </a:r>
          <a:r>
            <a:rPr lang="en-GB" sz="1600" b="0" i="1" kern="1200" dirty="0"/>
            <a:t> </a:t>
          </a:r>
          <a:r>
            <a:rPr lang="en-GB" sz="1600" b="0" i="0" kern="1200" dirty="0"/>
            <a:t>with its beginnings in the 1940s. </a:t>
          </a:r>
          <a:endParaRPr lang="en-US" sz="1600" kern="1200" dirty="0"/>
        </a:p>
      </dsp:txBody>
      <dsp:txXfrm>
        <a:off x="79818" y="206938"/>
        <a:ext cx="6366025" cy="1475439"/>
      </dsp:txXfrm>
    </dsp:sp>
    <dsp:sp modelId="{9F7D2B27-2718-4FBF-BF02-B1B5D4BA77EA}">
      <dsp:nvSpPr>
        <dsp:cNvPr id="0" name=""/>
        <dsp:cNvSpPr/>
      </dsp:nvSpPr>
      <dsp:spPr>
        <a:xfrm>
          <a:off x="0" y="1949395"/>
          <a:ext cx="6525661" cy="1635075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i="0" kern="1200" dirty="0"/>
            <a:t>The overall aim of its practitioners is to enable a client to change and grow on a personal level through the use of art materials in a safe and facilitating environment.</a:t>
          </a:r>
          <a:endParaRPr lang="en-US" sz="1600" kern="1200" dirty="0"/>
        </a:p>
      </dsp:txBody>
      <dsp:txXfrm>
        <a:off x="79818" y="2029213"/>
        <a:ext cx="6366025" cy="1475439"/>
      </dsp:txXfrm>
    </dsp:sp>
    <dsp:sp modelId="{9CC444BD-0C0A-4265-BCB4-99C7B8C28001}">
      <dsp:nvSpPr>
        <dsp:cNvPr id="0" name=""/>
        <dsp:cNvSpPr/>
      </dsp:nvSpPr>
      <dsp:spPr>
        <a:xfrm>
          <a:off x="0" y="3898790"/>
          <a:ext cx="6525661" cy="1635075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i="0" kern="1200" dirty="0"/>
            <a:t>Art therapy can support people facing a range of issues, such as emotional or mental health problems, learning or physical disabilities, life-limiting conditions, neurological conditions, or physical illness. It offers a valuable alternative to talking therapies for people who may find it </a:t>
          </a:r>
          <a:r>
            <a:rPr lang="en-GB" sz="1600" b="1" i="0" kern="1200" dirty="0"/>
            <a:t>too difficult or painful to speak</a:t>
          </a:r>
          <a:r>
            <a:rPr lang="en-GB" sz="1600" b="0" i="0" kern="1200" dirty="0"/>
            <a:t> about their emotions or experiences. This is because art therapy uses art as the main form of expression and communication</a:t>
          </a:r>
          <a:endParaRPr lang="en-US" sz="1600" kern="1200" dirty="0"/>
        </a:p>
      </dsp:txBody>
      <dsp:txXfrm>
        <a:off x="79818" y="3978608"/>
        <a:ext cx="6366025" cy="14754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54A46-77E7-432B-AE41-22EF85B8D3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37294A-450E-4AF6-BCB0-BF9267766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E13F4-CBCA-4843-8E8D-EE7DDD147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39923D-CDA1-4524-A2A3-EA47BAA08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83014-DCDF-4B48-A7BF-273492E61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748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D7DC-B971-41AD-9BC1-CE560C6F4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4E3EE-1458-4CB7-B554-C5FB52CF10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4C0126-2268-42A9-B2B5-F28ADC2AE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77EF3-3F94-4F96-A2BB-8F1E2D187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88DB0-ACF9-4330-951B-5E86686C9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843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ED6B0-BB00-4D04-A37E-94AF782FB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DB5C2D-055B-40E9-B42E-8E16372AE3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C93F7-4FE4-4E07-9F97-2511C366A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D38715-7DA4-444A-9164-AC94CCD10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A68FFE-AC9E-4360-8710-016BD718F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846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036A1-940D-49BF-A166-995E252BB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D6518D-7160-4E91-ACA8-D84F21BD1F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BB5A72-995D-48D9-9DE3-CA44E4BED0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F4892D-51AE-422B-A784-2D2678495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DD7763-E91B-43DA-9A94-94F09D859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E59D90-5077-4D76-A7CD-BD174C868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888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61EB2-1BCB-477C-A8E5-5EEA1BFB5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CC562B-389E-458C-9942-698B27E18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467DD8-B7BA-4B52-8231-6E8F5E9A71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0B7C04-CA96-41D1-A255-932D335B8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82ED26-A81B-46BF-A4DB-3647234242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FBFD3D-5FC8-499B-9FD6-1D12A877E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DA4E10-1A5C-45A4-8062-4D70451BE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AE2019-CA7C-4224-888D-DAAF76B07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400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E4541-B027-47C7-B66C-20840D246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A9B732-3D71-4334-B5BD-D87B831AC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63A47C-1C40-4FFA-BA12-083B823BA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24C78-0FD1-4A79-9C86-ECEA6FFCF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216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8E634A-253D-4A13-8DF6-BC6A1B03A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868F8C-1ECE-42E6-8467-6DF5A486D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783421-5C07-4C5A-ACBC-C430AEF4D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685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96986-0875-4699-8CAC-CC510137E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9992D-0C28-4F0E-87B0-40FC3E0877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A9B4BD-EA17-46DE-BCF6-A2C50DF5AF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575336-66D3-4FBF-8C63-F4448953E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D95A83-FABD-434E-8D5F-58F2914C0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EE8CF9-1454-4908-91F4-EDB01482F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89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A71FA-9215-4E76-9424-55CDD3F7C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335E3A-612D-454E-B324-5761872644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74CEC7-A6D8-462F-B7CE-3B61308975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43194C-9781-41B4-A6EA-3B1E8D652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2B216-45FB-4B49-A374-F63660629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1FC822-AEAC-411E-8620-0CE8127A7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622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CD327-1AA0-4249-91AF-04653D075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B26ADF-C8DD-45B5-B117-771D954B96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21488-6300-4942-9262-8DD1B7513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4DCA2E-9E42-4543-A079-3EE8C93B9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EEA2F-7727-4C8F-8F8E-D01026E3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31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D8B1E9-FFCB-40AD-A767-9232F2C587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119021-911D-4E98-90E8-F2146DE9F3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1D479-9E90-4345-9AE4-C6E83431E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324C8-40BC-4F62-BDEA-121F2F756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C8B51-550B-4683-8AC0-7E0D38E95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55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2781B4-76B3-4D72-8EB3-12BA2AD11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CCBA7D-A906-486F-BA3B-425B607C4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AF058-7B21-4C69-B7FA-8207A01ED1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399FF-1B36-4C2A-BD6E-8759D0AEA9B9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DDC759-E6B4-4D5A-9AD7-DBD83653F5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0BEF56-AB7E-4F79-88B8-1ADF740C6D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F5C26-E89E-467F-A5A6-82A8CD133D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51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F40FBDA-CEB1-40F0-9AB9-BD9C402D7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ap&#10;&#10;Description automatically generated">
            <a:extLst>
              <a:ext uri="{FF2B5EF4-FFF2-40B4-BE49-F238E27FC236}">
                <a16:creationId xmlns:a16="http://schemas.microsoft.com/office/drawing/2014/main" id="{7B146E1B-611B-42F4-9EF5-EC0F7011C0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5000"/>
          </a:blip>
          <a:srcRect l="3111" r="1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344D4FE-ABEF-4230-9E4E-AD5782FC7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7259C0-A8EE-487B-9D6D-7F115CA50C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9532" y="1695576"/>
            <a:ext cx="8652938" cy="2857191"/>
          </a:xfrm>
        </p:spPr>
        <p:txBody>
          <a:bodyPr anchor="ctr">
            <a:normAutofit/>
          </a:bodyPr>
          <a:lstStyle/>
          <a:p>
            <a:r>
              <a:rPr lang="en-GB" sz="8000"/>
              <a:t>Art Therapy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C7D119-8803-4FFF-A986-632A89A9DE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9532" y="4623127"/>
            <a:ext cx="8655200" cy="457201"/>
          </a:xfrm>
        </p:spPr>
        <p:txBody>
          <a:bodyPr>
            <a:noAutofit/>
          </a:bodyPr>
          <a:lstStyle/>
          <a:p>
            <a:r>
              <a:rPr lang="en-GB" sz="2000" dirty="0"/>
              <a:t>Wellbeing</a:t>
            </a:r>
          </a:p>
          <a:p>
            <a:r>
              <a:rPr lang="en-GB" sz="2000" dirty="0"/>
              <a:t>Day 2021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325F979-D3F9-4926-81B7-7ACCB31A5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  <a:alpha val="80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972846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8B6B513-7DF2-4ED8-88BD-3B04C73FA8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28263" y="5568192"/>
            <a:ext cx="4409813" cy="118914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What can you see? </a:t>
            </a:r>
          </a:p>
          <a:p>
            <a:r>
              <a:rPr lang="en-GB" dirty="0"/>
              <a:t>What do these make you think? </a:t>
            </a:r>
          </a:p>
          <a:p>
            <a:r>
              <a:rPr lang="en-GB" dirty="0"/>
              <a:t>What do they make you feel?</a:t>
            </a:r>
          </a:p>
        </p:txBody>
      </p:sp>
      <p:pic>
        <p:nvPicPr>
          <p:cNvPr id="1028" name="Picture 4" descr="Picasso - Crouching woman 1902, is one of the major works of the Blue Period.  - art-picasso.com">
            <a:extLst>
              <a:ext uri="{FF2B5EF4-FFF2-40B4-BE49-F238E27FC236}">
                <a16:creationId xmlns:a16="http://schemas.microsoft.com/office/drawing/2014/main" id="{84CD3DF4-0491-442F-8980-576B15E27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92" y="4296103"/>
            <a:ext cx="1804332" cy="246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79C3DF-BA64-47C6-B070-9C856DCE877C}"/>
              </a:ext>
            </a:extLst>
          </p:cNvPr>
          <p:cNvSpPr txBox="1"/>
          <p:nvPr/>
        </p:nvSpPr>
        <p:spPr>
          <a:xfrm>
            <a:off x="101483" y="3961203"/>
            <a:ext cx="1743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Picasso</a:t>
            </a:r>
          </a:p>
        </p:txBody>
      </p:sp>
      <p:pic>
        <p:nvPicPr>
          <p:cNvPr id="1030" name="Picture 6" descr="Untitled (Skull) 1981 Art Print by Jean-Michel Basquiat | King &amp;amp; McGaw">
            <a:extLst>
              <a:ext uri="{FF2B5EF4-FFF2-40B4-BE49-F238E27FC236}">
                <a16:creationId xmlns:a16="http://schemas.microsoft.com/office/drawing/2014/main" id="{5D57FBD6-ADAF-4100-AF4D-A75A65232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27" y="1828650"/>
            <a:ext cx="1847376" cy="208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Untitled (Fishing) 1981 Art Print by Jean-Michel Basquiat | King &amp;amp; McGaw">
            <a:extLst>
              <a:ext uri="{FF2B5EF4-FFF2-40B4-BE49-F238E27FC236}">
                <a16:creationId xmlns:a16="http://schemas.microsoft.com/office/drawing/2014/main" id="{E3EF8F0E-F9F9-4B1B-9429-F7859C5AB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307" y="1828650"/>
            <a:ext cx="1878263" cy="208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3E3F91-8453-43E7-9B87-E387CE287924}"/>
              </a:ext>
            </a:extLst>
          </p:cNvPr>
          <p:cNvSpPr txBox="1"/>
          <p:nvPr/>
        </p:nvSpPr>
        <p:spPr>
          <a:xfrm>
            <a:off x="101483" y="1489799"/>
            <a:ext cx="1793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Basquiat</a:t>
            </a:r>
          </a:p>
        </p:txBody>
      </p:sp>
      <p:pic>
        <p:nvPicPr>
          <p:cNvPr id="1034" name="Picture 10" descr="Aisha Mughal (aisha0279) – Profile | Pinterest">
            <a:extLst>
              <a:ext uri="{FF2B5EF4-FFF2-40B4-BE49-F238E27FC236}">
                <a16:creationId xmlns:a16="http://schemas.microsoft.com/office/drawing/2014/main" id="{B88F3FC0-0CC2-46FA-9CF9-0C00B36DB0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737"/>
          <a:stretch/>
        </p:blipFill>
        <p:spPr bwMode="auto">
          <a:xfrm>
            <a:off x="3806799" y="4892185"/>
            <a:ext cx="1964827" cy="151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8 Great Art Therapy Ideas for Adults">
            <a:extLst>
              <a:ext uri="{FF2B5EF4-FFF2-40B4-BE49-F238E27FC236}">
                <a16:creationId xmlns:a16="http://schemas.microsoft.com/office/drawing/2014/main" id="{E9332700-27D9-4325-917D-901E1D800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70016" y="2774806"/>
            <a:ext cx="2529328" cy="170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ark Making | Louis Leow">
            <a:extLst>
              <a:ext uri="{FF2B5EF4-FFF2-40B4-BE49-F238E27FC236}">
                <a16:creationId xmlns:a16="http://schemas.microsoft.com/office/drawing/2014/main" id="{9E169C4D-01B0-4A32-9884-CEDCA5B029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5" r="16104"/>
          <a:stretch/>
        </p:blipFill>
        <p:spPr bwMode="auto">
          <a:xfrm>
            <a:off x="152327" y="100668"/>
            <a:ext cx="3718840" cy="142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5 Contemporary Collage Artists | Artland Magazine">
            <a:extLst>
              <a:ext uri="{FF2B5EF4-FFF2-40B4-BE49-F238E27FC236}">
                <a16:creationId xmlns:a16="http://schemas.microsoft.com/office/drawing/2014/main" id="{D2E30471-F30F-4F51-8B1E-1134F6781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372" y="178889"/>
            <a:ext cx="1632616" cy="204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EPPH | Munch&amp;#39;s The Scream (1895)">
            <a:extLst>
              <a:ext uri="{FF2B5EF4-FFF2-40B4-BE49-F238E27FC236}">
                <a16:creationId xmlns:a16="http://schemas.microsoft.com/office/drawing/2014/main" id="{3C6F6C7E-4C13-4B7B-82CD-C822110F9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722" y="3961203"/>
            <a:ext cx="1787077" cy="230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C67B86-E3FB-449B-86E3-F3B01673A827}"/>
              </a:ext>
            </a:extLst>
          </p:cNvPr>
          <p:cNvSpPr txBox="1"/>
          <p:nvPr/>
        </p:nvSpPr>
        <p:spPr>
          <a:xfrm>
            <a:off x="2019722" y="6266421"/>
            <a:ext cx="1327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Edvard Munch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205CDA2-4437-47CD-AFCF-9C00AC84E92D}"/>
              </a:ext>
            </a:extLst>
          </p:cNvPr>
          <p:cNvCxnSpPr>
            <a:cxnSpLocks/>
          </p:cNvCxnSpPr>
          <p:nvPr/>
        </p:nvCxnSpPr>
        <p:spPr>
          <a:xfrm flipH="1">
            <a:off x="5792568" y="78221"/>
            <a:ext cx="4882" cy="667911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4" name="Picture 20" descr="Warm Colours | Color Palette | Html Colors">
            <a:extLst>
              <a:ext uri="{FF2B5EF4-FFF2-40B4-BE49-F238E27FC236}">
                <a16:creationId xmlns:a16="http://schemas.microsoft.com/office/drawing/2014/main" id="{FDCB51C8-893B-42E1-B0EB-159F34F4F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975" y="3429000"/>
            <a:ext cx="3033698" cy="182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20 BRIGHT COLORS Abstract Paintings ideas | abstract, abstract painting,  abstract art">
            <a:extLst>
              <a:ext uri="{FF2B5EF4-FFF2-40B4-BE49-F238E27FC236}">
                <a16:creationId xmlns:a16="http://schemas.microsoft.com/office/drawing/2014/main" id="{DA831E6C-E111-498E-8C7C-8B9BB94DE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617" y="134074"/>
            <a:ext cx="2832449" cy="278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appy Day- Abstract Art by Linda Woods Painting by Linda Woods">
            <a:extLst>
              <a:ext uri="{FF2B5EF4-FFF2-40B4-BE49-F238E27FC236}">
                <a16:creationId xmlns:a16="http://schemas.microsoft.com/office/drawing/2014/main" id="{58896C50-335C-4F23-8024-1C6970EB9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798" y="4259796"/>
            <a:ext cx="2497536" cy="249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Famous Happy paintings">
            <a:extLst>
              <a:ext uri="{FF2B5EF4-FFF2-40B4-BE49-F238E27FC236}">
                <a16:creationId xmlns:a16="http://schemas.microsoft.com/office/drawing/2014/main" id="{EB1FF274-2B9F-48C1-965F-97E0A7F03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462" y="1587358"/>
            <a:ext cx="1487281" cy="176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An Homage to Ives Klein, Multicolor A An Homage to Monopink 1960 D An  Homage to IKB 1957 D 3 works by Takashi Murakami on artnet">
            <a:extLst>
              <a:ext uri="{FF2B5EF4-FFF2-40B4-BE49-F238E27FC236}">
                <a16:creationId xmlns:a16="http://schemas.microsoft.com/office/drawing/2014/main" id="{7B8B66CF-1C2C-4ED7-9404-6F2DA1AF3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392" y="1569702"/>
            <a:ext cx="1866197" cy="260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F556D59-C26D-425F-8E86-5C535D39D5B2}"/>
              </a:ext>
            </a:extLst>
          </p:cNvPr>
          <p:cNvSpPr txBox="1"/>
          <p:nvPr/>
        </p:nvSpPr>
        <p:spPr>
          <a:xfrm>
            <a:off x="5793547" y="1229032"/>
            <a:ext cx="207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Takashi Murakami</a:t>
            </a:r>
          </a:p>
        </p:txBody>
      </p:sp>
      <p:pic>
        <p:nvPicPr>
          <p:cNvPr id="1054" name="Picture 30" descr="THE POEM THAT TOOK THE PLACE OF A SUNRISE Painting by Christian Bahr |  Saatchi Art">
            <a:extLst>
              <a:ext uri="{FF2B5EF4-FFF2-40B4-BE49-F238E27FC236}">
                <a16:creationId xmlns:a16="http://schemas.microsoft.com/office/drawing/2014/main" id="{9AC01C29-B919-4EC1-B2DC-CC7685686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047" y="202383"/>
            <a:ext cx="1601471" cy="1287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Recap: &amp;quot;MURAKAMI vs MURAKAMI&amp;quot; Hong Kong Exhibition | HBX Journal">
            <a:extLst>
              <a:ext uri="{FF2B5EF4-FFF2-40B4-BE49-F238E27FC236}">
                <a16:creationId xmlns:a16="http://schemas.microsoft.com/office/drawing/2014/main" id="{8463613A-3C72-4043-BCB1-CA9AA60BA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997" y="134074"/>
            <a:ext cx="1733951" cy="115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120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" name="Rectangle 105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4" name="Freeform: Shape 113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0A9748-46C5-412E-A718-E2347FB0F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is Art Therapy</a:t>
            </a:r>
            <a:r>
              <a:rPr lang="en-US" sz="4000" kern="120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?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graphicFrame>
        <p:nvGraphicFramePr>
          <p:cNvPr id="229" name="Content Placeholder 2">
            <a:extLst>
              <a:ext uri="{FF2B5EF4-FFF2-40B4-BE49-F238E27FC236}">
                <a16:creationId xmlns:a16="http://schemas.microsoft.com/office/drawing/2014/main" id="{84F17A8E-5261-4FE6-81D0-C5A5D1BE5B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477713"/>
              </p:ext>
            </p:extLst>
          </p:nvPr>
        </p:nvGraphicFramePr>
        <p:xfrm>
          <a:off x="5074567" y="876300"/>
          <a:ext cx="6525661" cy="55338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8477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6A95C-342D-4A46-B40F-290DF073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1233" y="850746"/>
            <a:ext cx="4016188" cy="148570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/>
              <a:t>Paint your emotions</a:t>
            </a:r>
            <a:endParaRPr lang="en-US" dirty="0"/>
          </a:p>
        </p:txBody>
      </p:sp>
      <p:pic>
        <p:nvPicPr>
          <p:cNvPr id="1026" name="Picture 2" descr="Mindfulness activities for school counseling: mindful meditations, mindfulness art activities, and mindful yoga activities for kids to use in school counseling.">
            <a:extLst>
              <a:ext uri="{FF2B5EF4-FFF2-40B4-BE49-F238E27FC236}">
                <a16:creationId xmlns:a16="http://schemas.microsoft.com/office/drawing/2014/main" id="{2AF41B4A-F966-4E71-9056-54256C8DB4E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" r="-4" b="-4"/>
          <a:stretch/>
        </p:blipFill>
        <p:spPr bwMode="auto">
          <a:xfrm>
            <a:off x="0" y="0"/>
            <a:ext cx="691509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598DB4EA-1FD3-4DBA-BC9E-5D485B890F00}"/>
              </a:ext>
            </a:extLst>
          </p:cNvPr>
          <p:cNvSpPr txBox="1">
            <a:spLocks/>
          </p:cNvSpPr>
          <p:nvPr/>
        </p:nvSpPr>
        <p:spPr>
          <a:xfrm>
            <a:off x="7182679" y="2579789"/>
            <a:ext cx="5009321" cy="512766"/>
          </a:xfrm>
          <a:prstGeom prst="rect">
            <a:avLst/>
          </a:prstGeom>
        </p:spPr>
        <p:txBody>
          <a:bodyPr vert="horz" lIns="91440" tIns="45720" rIns="91440" bIns="45720" numCol="2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   </a:t>
            </a:r>
            <a:r>
              <a:rPr lang="en-GB" sz="3200">
                <a:latin typeface="Chiller" panose="04020404031007020602" pitchFamily="82" charset="0"/>
              </a:rPr>
              <a:t>Negative</a:t>
            </a:r>
            <a:endParaRPr lang="en-GB" sz="32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EFE15E-2974-4734-A1B9-16FAFB4055A2}"/>
              </a:ext>
            </a:extLst>
          </p:cNvPr>
          <p:cNvSpPr txBox="1"/>
          <p:nvPr/>
        </p:nvSpPr>
        <p:spPr>
          <a:xfrm>
            <a:off x="7182679" y="3260437"/>
            <a:ext cx="2027582" cy="147732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>
                <a:solidFill>
                  <a:srgbClr val="FF6600"/>
                </a:solidFill>
              </a:rPr>
              <a:t>Warm</a:t>
            </a:r>
          </a:p>
          <a:p>
            <a:r>
              <a:rPr lang="en-GB"/>
              <a:t>Neat</a:t>
            </a:r>
          </a:p>
          <a:p>
            <a:r>
              <a:rPr lang="en-GB"/>
              <a:t>Smooth</a:t>
            </a:r>
          </a:p>
          <a:p>
            <a:r>
              <a:rPr lang="en-GB"/>
              <a:t>Blended</a:t>
            </a:r>
          </a:p>
          <a:p>
            <a:r>
              <a:rPr lang="en-GB"/>
              <a:t>Light 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E97FE5-065E-40BB-ABDE-FC3B897C5930}"/>
              </a:ext>
            </a:extLst>
          </p:cNvPr>
          <p:cNvSpPr txBox="1"/>
          <p:nvPr/>
        </p:nvSpPr>
        <p:spPr>
          <a:xfrm>
            <a:off x="9925877" y="3260437"/>
            <a:ext cx="20716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Cold </a:t>
            </a:r>
          </a:p>
          <a:p>
            <a:r>
              <a:rPr lang="en-GB" dirty="0"/>
              <a:t>Sharp</a:t>
            </a:r>
          </a:p>
          <a:p>
            <a:r>
              <a:rPr lang="en-GB" dirty="0"/>
              <a:t>Scratched </a:t>
            </a:r>
          </a:p>
          <a:p>
            <a:r>
              <a:rPr lang="en-GB" dirty="0"/>
              <a:t>Scrunched</a:t>
            </a:r>
          </a:p>
          <a:p>
            <a:r>
              <a:rPr lang="en-GB" dirty="0"/>
              <a:t>Jagged edges</a:t>
            </a:r>
          </a:p>
          <a:p>
            <a:r>
              <a:rPr lang="en-GB" dirty="0"/>
              <a:t>Dark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275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6229F-56FE-4299-9E6C-8889A3562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Colour emotions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5E52BA-355A-46F6-9915-93096FCA5B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2B742B-0CA2-4DC6-8526-947ABA0C2BF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Warm</a:t>
            </a:r>
          </a:p>
          <a:p>
            <a:r>
              <a:rPr lang="en-GB" dirty="0"/>
              <a:t>Neat</a:t>
            </a:r>
          </a:p>
          <a:p>
            <a:r>
              <a:rPr lang="en-GB" dirty="0"/>
              <a:t>Smooth</a:t>
            </a:r>
          </a:p>
          <a:p>
            <a:r>
              <a:rPr lang="en-GB" dirty="0"/>
              <a:t>Blended</a:t>
            </a:r>
          </a:p>
          <a:p>
            <a:r>
              <a:rPr lang="en-GB" dirty="0"/>
              <a:t>Light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0CC874-85CB-4D52-9AB6-0144BB06C3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en-GB" sz="5400" dirty="0">
                <a:latin typeface="Chiller" panose="04020404031007020602" pitchFamily="82" charset="0"/>
              </a:rPr>
              <a:t>Negative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13DE0B-5BC1-4A1B-AE32-B1AE8D8EDA3E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Cold </a:t>
            </a:r>
          </a:p>
          <a:p>
            <a:r>
              <a:rPr lang="en-GB" dirty="0"/>
              <a:t>Sharp</a:t>
            </a:r>
          </a:p>
          <a:p>
            <a:r>
              <a:rPr lang="en-GB" dirty="0"/>
              <a:t>Scratched </a:t>
            </a:r>
          </a:p>
          <a:p>
            <a:r>
              <a:rPr lang="en-GB" dirty="0"/>
              <a:t>Scrunched</a:t>
            </a:r>
          </a:p>
          <a:p>
            <a:r>
              <a:rPr lang="en-GB" dirty="0"/>
              <a:t>Jagged edges</a:t>
            </a:r>
          </a:p>
          <a:p>
            <a:r>
              <a:rPr lang="en-GB" dirty="0"/>
              <a:t>Dark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5516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37B9B-D2A5-476D-B2BE-504F8A263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7327"/>
          </a:xfrm>
        </p:spPr>
        <p:txBody>
          <a:bodyPr/>
          <a:lstStyle/>
          <a:p>
            <a:r>
              <a:rPr lang="en-GB" dirty="0"/>
              <a:t>Task – Think First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3FD170-4496-4871-B628-9A0E25D6E34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401556"/>
            <a:ext cx="10515600" cy="5567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6D686C"/>
                </a:solidFill>
                <a:effectLst/>
                <a:latin typeface="Lato"/>
              </a:rPr>
              <a:t>Choose one or two recent events/changes in your life and think how you felt about it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2400" b="0" i="0" dirty="0">
              <a:solidFill>
                <a:srgbClr val="6D686C"/>
              </a:solidFill>
              <a:effectLst/>
              <a:latin typeface="Lato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6D686C"/>
                </a:solidFill>
                <a:latin typeface="Lato"/>
              </a:rPr>
              <a:t>One hand could represent positive thoughts and one hand could represent negative thoughts for the same situation/event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6D686C"/>
              </a:solidFill>
              <a:latin typeface="Lato"/>
            </a:endParaRPr>
          </a:p>
          <a:p>
            <a:pPr marL="0" indent="0" algn="l">
              <a:buNone/>
            </a:pPr>
            <a:r>
              <a:rPr lang="en-GB" sz="2400" dirty="0">
                <a:solidFill>
                  <a:srgbClr val="6D686C"/>
                </a:solidFill>
                <a:latin typeface="Lato"/>
              </a:rPr>
              <a:t>Or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6D686C"/>
              </a:solidFill>
              <a:latin typeface="Lato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6D686C"/>
                </a:solidFill>
                <a:latin typeface="Lato"/>
              </a:rPr>
              <a:t>One hand could represent thoughts about a positive event and one hand could represent thoughts for a negative event</a:t>
            </a:r>
            <a:endParaRPr lang="en-GB" sz="2400" b="0" i="0" dirty="0">
              <a:solidFill>
                <a:srgbClr val="6D686C"/>
              </a:solidFill>
              <a:effectLst/>
              <a:latin typeface="Lato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6D686C"/>
              </a:solidFill>
              <a:latin typeface="Lato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6D686C"/>
                </a:solidFill>
                <a:effectLst/>
                <a:latin typeface="Lato"/>
              </a:rPr>
              <a:t>Use colours/shapes/textures to represent the different types of emotions.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2400" b="0" i="0" dirty="0">
              <a:solidFill>
                <a:srgbClr val="6D686C"/>
              </a:solidFill>
              <a:effectLst/>
              <a:latin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326536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37B9B-D2A5-476D-B2BE-504F8A263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7327"/>
          </a:xfrm>
        </p:spPr>
        <p:txBody>
          <a:bodyPr/>
          <a:lstStyle/>
          <a:p>
            <a:r>
              <a:rPr lang="en-GB" dirty="0"/>
              <a:t>Task - Activity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3FD170-4496-4871-B628-9A0E25D6E34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232452"/>
            <a:ext cx="10515600" cy="3725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/>
            <a:r>
              <a:rPr lang="en-GB" sz="2400" dirty="0">
                <a:solidFill>
                  <a:srgbClr val="6D686C"/>
                </a:solidFill>
                <a:latin typeface="Lato"/>
              </a:rPr>
              <a:t>Trace each hand on a separate A4 piece of paper  - choose your colour wisely</a:t>
            </a:r>
          </a:p>
          <a:p>
            <a:pPr marL="285750" indent="-285750"/>
            <a:r>
              <a:rPr lang="en-GB" sz="2400" dirty="0">
                <a:solidFill>
                  <a:srgbClr val="6D686C"/>
                </a:solidFill>
                <a:latin typeface="Lato"/>
              </a:rPr>
              <a:t>Now design the detail of each hand - One hand will be</a:t>
            </a:r>
            <a:r>
              <a:rPr lang="en-GB" sz="3600" dirty="0">
                <a:solidFill>
                  <a:srgbClr val="6D686C"/>
                </a:solidFill>
                <a:latin typeface="Lato"/>
              </a:rPr>
              <a:t> </a:t>
            </a:r>
            <a:r>
              <a:rPr lang="en-GB" sz="3600" dirty="0">
                <a:solidFill>
                  <a:srgbClr val="D14E05"/>
                </a:solidFill>
                <a:latin typeface="Browallia New" panose="020B0502040204020203" pitchFamily="34" charset="-34"/>
                <a:cs typeface="Browallia New" panose="020B0502040204020203" pitchFamily="34" charset="-34"/>
              </a:rPr>
              <a:t>positive</a:t>
            </a:r>
            <a:r>
              <a:rPr lang="en-GB" sz="3600" dirty="0">
                <a:solidFill>
                  <a:srgbClr val="6D686C"/>
                </a:solidFill>
                <a:latin typeface="Lato"/>
              </a:rPr>
              <a:t> </a:t>
            </a:r>
            <a:r>
              <a:rPr lang="en-GB" sz="2400" dirty="0">
                <a:solidFill>
                  <a:srgbClr val="6D686C"/>
                </a:solidFill>
                <a:latin typeface="Lato"/>
              </a:rPr>
              <a:t>and one hand</a:t>
            </a:r>
            <a:r>
              <a:rPr lang="en-GB" sz="2400" dirty="0">
                <a:latin typeface="Lato"/>
              </a:rPr>
              <a:t> </a:t>
            </a:r>
            <a:r>
              <a:rPr lang="en-GB" sz="3600" b="1" dirty="0">
                <a:latin typeface="Chiller" panose="04020404031007020602" pitchFamily="82" charset="0"/>
              </a:rPr>
              <a:t>negative</a:t>
            </a:r>
            <a:r>
              <a:rPr lang="en-GB" sz="2400" dirty="0">
                <a:latin typeface="Lato"/>
              </a:rPr>
              <a:t> </a:t>
            </a:r>
            <a:r>
              <a:rPr lang="en-GB" sz="2400" dirty="0">
                <a:solidFill>
                  <a:srgbClr val="6D686C"/>
                </a:solidFill>
                <a:latin typeface="Lato"/>
              </a:rPr>
              <a:t>but for the </a:t>
            </a:r>
            <a:r>
              <a:rPr lang="en-GB" sz="2400" u="sng" dirty="0">
                <a:solidFill>
                  <a:srgbClr val="6D686C"/>
                </a:solidFill>
                <a:latin typeface="Lato"/>
              </a:rPr>
              <a:t>same situation/event </a:t>
            </a:r>
            <a:r>
              <a:rPr lang="en-GB" sz="2400" dirty="0">
                <a:solidFill>
                  <a:srgbClr val="6D686C"/>
                </a:solidFill>
                <a:latin typeface="Lato"/>
              </a:rPr>
              <a:t>or a different event</a:t>
            </a:r>
          </a:p>
          <a:p>
            <a:pPr>
              <a:buFontTx/>
              <a:buChar char="-"/>
            </a:pPr>
            <a:r>
              <a:rPr lang="en-GB" sz="2400" dirty="0">
                <a:solidFill>
                  <a:srgbClr val="6D686C"/>
                </a:solidFill>
                <a:latin typeface="Lato"/>
              </a:rPr>
              <a:t>Choose relevant: colours, marks, edges, shapes to decorate.</a:t>
            </a:r>
          </a:p>
          <a:p>
            <a:pPr marL="285750" indent="-285750"/>
            <a:r>
              <a:rPr lang="en-GB" sz="2400" dirty="0">
                <a:solidFill>
                  <a:srgbClr val="6D686C"/>
                </a:solidFill>
                <a:latin typeface="Lato"/>
              </a:rPr>
              <a:t>Cut out the tracing of your hands and glue them to the A3 paper</a:t>
            </a:r>
          </a:p>
          <a:p>
            <a:pPr marL="0" indent="0" algn="l">
              <a:buNone/>
            </a:pPr>
            <a:endParaRPr lang="en-GB" sz="2400" b="0" i="0" dirty="0">
              <a:solidFill>
                <a:srgbClr val="6D686C"/>
              </a:solidFill>
              <a:effectLst/>
              <a:latin typeface="Lato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6D686C"/>
              </a:solidFill>
              <a:latin typeface="Lato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D25EC3-7DAF-452F-8496-01DA98376B02}"/>
              </a:ext>
            </a:extLst>
          </p:cNvPr>
          <p:cNvSpPr txBox="1"/>
          <p:nvPr/>
        </p:nvSpPr>
        <p:spPr>
          <a:xfrm>
            <a:off x="2123813" y="4412609"/>
            <a:ext cx="7944374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Bronze: Each hand represents a positive or negative emotion related to an event or events in your life. Colour and shapes represent your feelings.</a:t>
            </a:r>
          </a:p>
          <a:p>
            <a:r>
              <a:rPr lang="en-GB" dirty="0"/>
              <a:t>Silver: The way you apply patterns, shapes, brush marks and marks represent your feelings.</a:t>
            </a:r>
          </a:p>
          <a:p>
            <a:r>
              <a:rPr lang="en-GB" dirty="0"/>
              <a:t>Gold: You could add words or codes in relevant fonts that represent specifics about the specific event. </a:t>
            </a:r>
          </a:p>
        </p:txBody>
      </p:sp>
    </p:spTree>
    <p:extLst>
      <p:ext uri="{BB962C8B-B14F-4D97-AF65-F5344CB8AC3E}">
        <p14:creationId xmlns:p14="http://schemas.microsoft.com/office/powerpoint/2010/main" val="143720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AEB41-DBAD-43C8-B954-4CD490270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Task - Plenery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8659A4-9D8C-4493-BDC2-81B94897C2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>
                <a:solidFill>
                  <a:srgbClr val="6D686C"/>
                </a:solidFill>
                <a:latin typeface="Lato"/>
              </a:rPr>
              <a:t>T</a:t>
            </a:r>
            <a:r>
              <a:rPr lang="en-GB" sz="2800" b="0" i="0" dirty="0">
                <a:solidFill>
                  <a:srgbClr val="6D686C"/>
                </a:solidFill>
                <a:effectLst/>
                <a:latin typeface="Lato"/>
              </a:rPr>
              <a:t>hink about the emotions and identify where in your bodies these emotions were most felt.</a:t>
            </a:r>
          </a:p>
          <a:p>
            <a:endParaRPr lang="en-GB" dirty="0">
              <a:solidFill>
                <a:srgbClr val="6D686C"/>
              </a:solidFill>
              <a:latin typeface="Lato"/>
            </a:endParaRPr>
          </a:p>
          <a:p>
            <a:r>
              <a:rPr lang="en-GB" sz="2800" dirty="0">
                <a:solidFill>
                  <a:srgbClr val="6D686C"/>
                </a:solidFill>
                <a:latin typeface="Lato"/>
              </a:rPr>
              <a:t>How did creating your ‘emotional hands’ make you feel? Do you feel differently after creating your art work?</a:t>
            </a:r>
          </a:p>
          <a:p>
            <a:endParaRPr lang="en-GB" dirty="0">
              <a:solidFill>
                <a:srgbClr val="6D686C"/>
              </a:solidFill>
              <a:latin typeface="Lato"/>
            </a:endParaRPr>
          </a:p>
          <a:p>
            <a:r>
              <a:rPr lang="en-GB" sz="2800" dirty="0">
                <a:solidFill>
                  <a:srgbClr val="6D686C"/>
                </a:solidFill>
                <a:latin typeface="Lato"/>
              </a:rPr>
              <a:t>What have you learnt about textures/colours and how they link to emotions?</a:t>
            </a:r>
          </a:p>
        </p:txBody>
      </p:sp>
    </p:spTree>
    <p:extLst>
      <p:ext uri="{BB962C8B-B14F-4D97-AF65-F5344CB8AC3E}">
        <p14:creationId xmlns:p14="http://schemas.microsoft.com/office/powerpoint/2010/main" val="2793667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462</Words>
  <Application>Microsoft Office PowerPoint</Application>
  <PresentationFormat>Widescreen</PresentationFormat>
  <Paragraphs>65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Art Therapy</vt:lpstr>
      <vt:lpstr>PowerPoint Presentation</vt:lpstr>
      <vt:lpstr>What is Art Therapy? </vt:lpstr>
      <vt:lpstr>Paint your emotions</vt:lpstr>
      <vt:lpstr>Colour emotions</vt:lpstr>
      <vt:lpstr>Task – Think First</vt:lpstr>
      <vt:lpstr>Task - Activity</vt:lpstr>
      <vt:lpstr>Task - Plenery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Pittman, Miss S</dc:creator>
  <cp:lastModifiedBy>Pittman, Miss S</cp:lastModifiedBy>
  <cp:revision>7</cp:revision>
  <dcterms:created xsi:type="dcterms:W3CDTF">2021-07-14T08:42:04Z</dcterms:created>
  <dcterms:modified xsi:type="dcterms:W3CDTF">2022-07-07T11:58:55Z</dcterms:modified>
</cp:coreProperties>
</file>