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314" r:id="rId5"/>
    <p:sldId id="260" r:id="rId6"/>
    <p:sldId id="261" r:id="rId7"/>
    <p:sldId id="263" r:id="rId8"/>
    <p:sldId id="262" r:id="rId9"/>
    <p:sldId id="257" r:id="rId10"/>
    <p:sldId id="258" r:id="rId11"/>
    <p:sldId id="259" r:id="rId12"/>
    <p:sldId id="264" r:id="rId13"/>
    <p:sldId id="265" r:id="rId14"/>
    <p:sldId id="266" r:id="rId15"/>
    <p:sldId id="269" r:id="rId16"/>
    <p:sldId id="268" r:id="rId17"/>
    <p:sldId id="267" r:id="rId18"/>
    <p:sldId id="271" r:id="rId19"/>
    <p:sldId id="256" r:id="rId20"/>
    <p:sldId id="272" r:id="rId21"/>
    <p:sldId id="273" r:id="rId22"/>
    <p:sldId id="274" r:id="rId23"/>
    <p:sldId id="315" r:id="rId24"/>
    <p:sldId id="317" r:id="rId25"/>
    <p:sldId id="319" r:id="rId26"/>
    <p:sldId id="320" r:id="rId27"/>
    <p:sldId id="275" r:id="rId2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660066"/>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51AA5D-3CB8-BEBC-55EE-5CA89D3CED1D}" v="1" dt="2021-07-12T13:54:59.6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7" autoAdjust="0"/>
    <p:restoredTop sz="94660"/>
  </p:normalViewPr>
  <p:slideViewPr>
    <p:cSldViewPr>
      <p:cViewPr varScale="1">
        <p:scale>
          <a:sx n="72" d="100"/>
          <a:sy n="72" d="100"/>
        </p:scale>
        <p:origin x="1098"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B1282361-A07F-4B2A-907C-E80B82256E2C}" type="datetimeFigureOut">
              <a:rPr lang="en-GB" smtClean="0"/>
              <a:t>07/07/2022</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8B057180-46E4-4503-9063-D1F6900C1A67}" type="slidenum">
              <a:rPr lang="en-GB" smtClean="0"/>
              <a:t>‹#›</a:t>
            </a:fld>
            <a:endParaRPr lang="en-GB"/>
          </a:p>
        </p:txBody>
      </p:sp>
    </p:spTree>
    <p:extLst>
      <p:ext uri="{BB962C8B-B14F-4D97-AF65-F5344CB8AC3E}">
        <p14:creationId xmlns:p14="http://schemas.microsoft.com/office/powerpoint/2010/main" val="2245590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legislation.gov.uk/ukpga/2003/42/contents"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www.legislation.gov.uk/uksi/2008/1769/contents/made"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REMEMBER ***THIS IS A SENSITIVE SUBJECT***</a:t>
            </a:r>
          </a:p>
          <a:p>
            <a:endParaRPr lang="en-GB" baseline="0" dirty="0"/>
          </a:p>
          <a:p>
            <a:r>
              <a:rPr lang="en-GB" dirty="0"/>
              <a:t>Slide sets out the  learning agreement or ground rules for the session.</a:t>
            </a:r>
          </a:p>
          <a:p>
            <a:endParaRPr lang="en-GB" dirty="0"/>
          </a:p>
          <a:p>
            <a:r>
              <a:rPr lang="en-GB" dirty="0"/>
              <a:t>All participants should feel ‘safe’ and confident to listen and contribute</a:t>
            </a:r>
          </a:p>
          <a:p>
            <a:endParaRPr lang="en-GB" baseline="0" dirty="0"/>
          </a:p>
          <a:p>
            <a:endParaRPr lang="en-GB" baseline="0" dirty="0"/>
          </a:p>
          <a:p>
            <a:r>
              <a:rPr lang="en-GB" baseline="0" dirty="0"/>
              <a:t>Please see Word doc Intro PHSE_12.02.14_Slide Classroom </a:t>
            </a:r>
            <a:r>
              <a:rPr lang="en-GB" baseline="0" dirty="0" err="1"/>
              <a:t>Management_Intro</a:t>
            </a:r>
            <a:r>
              <a:rPr lang="en-GB" baseline="0" dirty="0"/>
              <a:t> doc attached to help staff set boundaries and expectations at the beginning</a:t>
            </a:r>
          </a:p>
          <a:p>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Slide 3 sets out the ground rules (Animated)</a:t>
            </a:r>
          </a:p>
          <a:p>
            <a:endParaRPr lang="en-GB" baseline="0" dirty="0"/>
          </a:p>
          <a:p>
            <a:r>
              <a:rPr lang="en-GB" baseline="0" dirty="0"/>
              <a:t>ATTACHMENT Word doc : PHSE_12.02.14_Slide Classroom </a:t>
            </a:r>
            <a:r>
              <a:rPr lang="en-GB" baseline="0" dirty="0" err="1"/>
              <a:t>Management_Intro</a:t>
            </a:r>
            <a:endParaRPr lang="en-GB" baseline="0"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CE703548-30DF-4DB2-9387-F3C20C35E551}" type="slidenum">
              <a:rPr lang="en-GB" smtClean="0"/>
              <a:t>1</a:t>
            </a:fld>
            <a:endParaRPr lang="en-GB" dirty="0"/>
          </a:p>
        </p:txBody>
      </p:sp>
    </p:spTree>
    <p:extLst>
      <p:ext uri="{BB962C8B-B14F-4D97-AF65-F5344CB8AC3E}">
        <p14:creationId xmlns:p14="http://schemas.microsoft.com/office/powerpoint/2010/main" val="256437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a:t>
            </a:r>
            <a:r>
              <a:rPr lang="en-GB" baseline="0" dirty="0"/>
              <a:t> to sort the cards into 2- 3 piles – the dominator, the friend and </a:t>
            </a:r>
            <a:r>
              <a:rPr lang="en-GB" baseline="0" dirty="0" err="1"/>
              <a:t>inbetween</a:t>
            </a:r>
            <a:r>
              <a:rPr lang="en-GB" baseline="0" dirty="0"/>
              <a:t>. The </a:t>
            </a:r>
            <a:r>
              <a:rPr lang="en-GB" baseline="0" dirty="0" err="1"/>
              <a:t>inbetween</a:t>
            </a:r>
            <a:r>
              <a:rPr lang="en-GB" baseline="0" dirty="0"/>
              <a:t> pile may come about as students may say, people act like this at first and use these traits to hook people in</a:t>
            </a:r>
            <a:endParaRPr lang="en-GB" dirty="0"/>
          </a:p>
        </p:txBody>
      </p:sp>
      <p:sp>
        <p:nvSpPr>
          <p:cNvPr id="4" name="Slide Number Placeholder 3"/>
          <p:cNvSpPr>
            <a:spLocks noGrp="1"/>
          </p:cNvSpPr>
          <p:nvPr>
            <p:ph type="sldNum" sz="quarter" idx="10"/>
          </p:nvPr>
        </p:nvSpPr>
        <p:spPr/>
        <p:txBody>
          <a:bodyPr/>
          <a:lstStyle/>
          <a:p>
            <a:fld id="{16AD0099-9471-4C01-8D3B-64027CAD87E5}" type="slidenum">
              <a:rPr lang="en-GB" smtClean="0"/>
              <a:t>15</a:t>
            </a:fld>
            <a:endParaRPr lang="en-GB"/>
          </a:p>
        </p:txBody>
      </p:sp>
    </p:spTree>
    <p:extLst>
      <p:ext uri="{BB962C8B-B14F-4D97-AF65-F5344CB8AC3E}">
        <p14:creationId xmlns:p14="http://schemas.microsoft.com/office/powerpoint/2010/main" val="41438883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Sort</a:t>
            </a:r>
            <a:r>
              <a:rPr lang="en-GB" baseline="0" dirty="0"/>
              <a:t> cards</a:t>
            </a:r>
            <a:endParaRPr lang="en-GB" dirty="0"/>
          </a:p>
        </p:txBody>
      </p:sp>
      <p:sp>
        <p:nvSpPr>
          <p:cNvPr id="4" name="Slide Number Placeholder 3"/>
          <p:cNvSpPr>
            <a:spLocks noGrp="1"/>
          </p:cNvSpPr>
          <p:nvPr>
            <p:ph type="sldNum" sz="quarter" idx="10"/>
          </p:nvPr>
        </p:nvSpPr>
        <p:spPr/>
        <p:txBody>
          <a:bodyPr/>
          <a:lstStyle/>
          <a:p>
            <a:fld id="{16AD0099-9471-4C01-8D3B-64027CAD87E5}" type="slidenum">
              <a:rPr lang="en-GB" smtClean="0"/>
              <a:t>16</a:t>
            </a:fld>
            <a:endParaRPr lang="en-GB"/>
          </a:p>
        </p:txBody>
      </p:sp>
    </p:spTree>
    <p:extLst>
      <p:ext uri="{BB962C8B-B14F-4D97-AF65-F5344CB8AC3E}">
        <p14:creationId xmlns:p14="http://schemas.microsoft.com/office/powerpoint/2010/main" val="2423669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 students</a:t>
            </a:r>
            <a:r>
              <a:rPr lang="en-GB" baseline="0" dirty="0"/>
              <a:t> to work in pairs and cut up the worksheet and place them in either Mr/Miss Right or Mr/Miss Wrong</a:t>
            </a:r>
            <a:endParaRPr lang="en-GB" dirty="0"/>
          </a:p>
        </p:txBody>
      </p:sp>
      <p:sp>
        <p:nvSpPr>
          <p:cNvPr id="4" name="Slide Number Placeholder 3"/>
          <p:cNvSpPr>
            <a:spLocks noGrp="1"/>
          </p:cNvSpPr>
          <p:nvPr>
            <p:ph type="sldNum" sz="quarter" idx="10"/>
          </p:nvPr>
        </p:nvSpPr>
        <p:spPr/>
        <p:txBody>
          <a:bodyPr/>
          <a:lstStyle/>
          <a:p>
            <a:fld id="{16AD0099-9471-4C01-8D3B-64027CAD87E5}" type="slidenum">
              <a:rPr lang="en-GB" smtClean="0"/>
              <a:t>17</a:t>
            </a:fld>
            <a:endParaRPr lang="en-GB"/>
          </a:p>
        </p:txBody>
      </p:sp>
    </p:spTree>
    <p:extLst>
      <p:ext uri="{BB962C8B-B14F-4D97-AF65-F5344CB8AC3E}">
        <p14:creationId xmlns:p14="http://schemas.microsoft.com/office/powerpoint/2010/main" val="31557207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RESOURCES</a:t>
            </a:r>
            <a:r>
              <a:rPr lang="en-GB" baseline="0" dirty="0"/>
              <a:t> NEEDED to support Optional Tasks on 13</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Slide A3 paper and pens for poster activity</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A4 paper for letter-writing activity</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a:t>Source</a:t>
            </a:r>
            <a:r>
              <a:rPr lang="en-GB" dirty="0"/>
              <a:t>: http://thisisabuse.direct.gov.uk/faq/view/6/worried-about-abuse  </a:t>
            </a:r>
          </a:p>
          <a:p>
            <a:r>
              <a:rPr lang="en-GB" dirty="0"/>
              <a:t> </a:t>
            </a:r>
          </a:p>
          <a:p>
            <a:r>
              <a:rPr lang="en-GB" dirty="0"/>
              <a:t>Key</a:t>
            </a:r>
            <a:r>
              <a:rPr lang="en-GB" baseline="0" dirty="0"/>
              <a:t> Logos and the three key sponsors of the campaign; Women’s Aid, The Body Shop, The Hideout</a:t>
            </a:r>
          </a:p>
          <a:p>
            <a:endParaRPr lang="en-GB" baseline="0" dirty="0"/>
          </a:p>
          <a:p>
            <a:r>
              <a:rPr lang="en-GB" baseline="0" dirty="0"/>
              <a:t>REMEMBER ***THIS IS A SENSITIVE SUBJECT***</a:t>
            </a:r>
          </a:p>
          <a:p>
            <a:endParaRPr lang="en-GB" baseline="0" dirty="0"/>
          </a:p>
          <a:p>
            <a:r>
              <a:rPr lang="en-GB" baseline="0" dirty="0"/>
              <a:t>Please see Word doc Intro PHSE_12.02.14_Slide Classroom </a:t>
            </a:r>
            <a:r>
              <a:rPr lang="en-GB" baseline="0" dirty="0" err="1"/>
              <a:t>Management_Intro</a:t>
            </a:r>
            <a:r>
              <a:rPr lang="en-GB" baseline="0" dirty="0"/>
              <a:t> doc attached to help staff set boundaries and expectations at the beginning of the session</a:t>
            </a:r>
          </a:p>
          <a:p>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Slide 3 sets out the ground rules for the session </a:t>
            </a:r>
            <a:endParaRPr lang="en-GB" dirty="0"/>
          </a:p>
          <a:p>
            <a:endParaRPr lang="en-GB" baseline="0" dirty="0"/>
          </a:p>
          <a:p>
            <a:endParaRPr lang="en-GB" baseline="0" dirty="0"/>
          </a:p>
          <a:p>
            <a:r>
              <a:rPr lang="en-GB" baseline="0" dirty="0"/>
              <a:t>ATTACHMENT Word doc : PHSE_12.02.14_Slide Classroom Management_Intro</a:t>
            </a:r>
          </a:p>
          <a:p>
            <a:endParaRPr lang="en-GB" baseline="0" dirty="0"/>
          </a:p>
        </p:txBody>
      </p:sp>
      <p:sp>
        <p:nvSpPr>
          <p:cNvPr id="4" name="Slide Number Placeholder 3"/>
          <p:cNvSpPr>
            <a:spLocks noGrp="1"/>
          </p:cNvSpPr>
          <p:nvPr>
            <p:ph type="sldNum" sz="quarter" idx="10"/>
          </p:nvPr>
        </p:nvSpPr>
        <p:spPr/>
        <p:txBody>
          <a:bodyPr/>
          <a:lstStyle/>
          <a:p>
            <a:fld id="{CE703548-30DF-4DB2-9387-F3C20C35E551}" type="slidenum">
              <a:rPr lang="en-GB" smtClean="0"/>
              <a:t>20</a:t>
            </a:fld>
            <a:endParaRPr lang="en-GB" dirty="0"/>
          </a:p>
        </p:txBody>
      </p:sp>
    </p:spTree>
    <p:extLst>
      <p:ext uri="{BB962C8B-B14F-4D97-AF65-F5344CB8AC3E}">
        <p14:creationId xmlns:p14="http://schemas.microsoft.com/office/powerpoint/2010/main" val="1048225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5 min Starter</a:t>
            </a:r>
            <a:r>
              <a:rPr lang="en-GB" baseline="0" dirty="0"/>
              <a:t> Quiz – Animated with answers.</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Sources and additional information below </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Poss ‘Think – Pair – Share’ (5 mins)</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Round Robin or Team Activity to compare answers.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Supporting Info/Reference points</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There is no single law that defines the age of a child across the UK.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dirty="0">
                <a:solidFill>
                  <a:srgbClr val="FF0000"/>
                </a:solidFill>
              </a:rPr>
              <a:t>The UN Convention on the Rights of the Child, ratified by the UK government in 1991, states that a child “means every human being below the age of eighteen years unless, under the law applicable to the child, majority is attained earlier”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Source: http://www.nspcc.org.uk/Inform/research/briefings/definition_of_a_child_wda59396.html#law</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The </a:t>
            </a:r>
            <a:r>
              <a:rPr lang="en-GB" dirty="0">
                <a:hlinkClick r:id="rId3"/>
              </a:rPr>
              <a:t>Sexual Offences Act 2003</a:t>
            </a:r>
            <a:r>
              <a:rPr lang="en-GB" dirty="0"/>
              <a:t> states that the age of consent for sex is 16 years old in England and Wales. The </a:t>
            </a:r>
            <a:r>
              <a:rPr lang="en-GB" dirty="0">
                <a:hlinkClick r:id="rId4"/>
              </a:rPr>
              <a:t>Sexual Offences (Northern Ireland) Order 2008</a:t>
            </a:r>
            <a:r>
              <a:rPr lang="en-GB" dirty="0"/>
              <a:t> brings the age of consent in Northern Ireland down from 17 to 16 years, to bring it into line with the rest of the UK.</a:t>
            </a:r>
          </a:p>
          <a:p>
            <a:endParaRPr lang="en-GB" dirty="0"/>
          </a:p>
          <a:p>
            <a:endParaRPr lang="en-GB" dirty="0"/>
          </a:p>
          <a:p>
            <a:r>
              <a:rPr lang="en-GB" dirty="0"/>
              <a:t>For teacher ref</a:t>
            </a:r>
            <a:r>
              <a:rPr lang="en-GB" baseline="0" dirty="0"/>
              <a:t> but maybe not pertinent to be referred to in the lesson</a:t>
            </a:r>
          </a:p>
          <a:p>
            <a:endParaRPr lang="en-GB" baseline="0" dirty="0"/>
          </a:p>
          <a:p>
            <a:r>
              <a:rPr lang="en-GB" dirty="0"/>
              <a:t>It is not intended that the sexual offences legislation be used to prosecute mutually consenting sexual activity between under 16s, unless it involves abuse or exploitation. To protect younger children, the law says children aged under 13 years can never legally give consent, so any sexual activity with a child aged 12 years or under will be subject to the maximum penalties.</a:t>
            </a:r>
          </a:p>
          <a:p>
            <a:endParaRPr lang="en-GB" dirty="0"/>
          </a:p>
          <a:p>
            <a:r>
              <a:rPr lang="en-GB" dirty="0"/>
              <a:t>The legislation also gives extra protection to young people aged 16 to 17 years. It is illegal to take, show or distribute indecent photographs, pay for or arrange sexual services, or for a person in a position of trust (e.g. teachers, care workers) to engage in sexual activity with anyone under the age of 18 years.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a:t>Source: NSPCC as above</a:t>
            </a: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r>
              <a:rPr lang="en-GB" b="1" dirty="0"/>
              <a:t>What is the age of criminal responsibility?</a:t>
            </a:r>
          </a:p>
          <a:p>
            <a:endParaRPr lang="en-GB" b="1" dirty="0"/>
          </a:p>
          <a:p>
            <a:r>
              <a:rPr lang="en-GB" dirty="0"/>
              <a:t>The age of criminal responsibility is the age at which, in the eyes of the law, a child is capable of committing a crime and therefore old enough to stand trial and be convicted of a criminal offence.</a:t>
            </a:r>
          </a:p>
          <a:p>
            <a:endParaRPr lang="en-GB" dirty="0"/>
          </a:p>
          <a:p>
            <a:r>
              <a:rPr lang="en-GB" dirty="0"/>
              <a:t>In England, Wales and Northern Ireland, the age of criminal responsibility is 10 years and in Scotland it is 12 years.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Source: as above</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b="1" dirty="0"/>
              <a:t>At what age can you…?</a:t>
            </a:r>
          </a:p>
          <a:p>
            <a:pPr marL="0" marR="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Source: http://www.childline.org.uk/explore/crimelaw/pages/rights.aspx</a:t>
            </a:r>
          </a:p>
          <a:p>
            <a:endParaRPr lang="en-GB" dirty="0"/>
          </a:p>
        </p:txBody>
      </p:sp>
      <p:sp>
        <p:nvSpPr>
          <p:cNvPr id="4" name="Slide Number Placeholder 3"/>
          <p:cNvSpPr>
            <a:spLocks noGrp="1"/>
          </p:cNvSpPr>
          <p:nvPr>
            <p:ph type="sldNum" sz="quarter" idx="10"/>
          </p:nvPr>
        </p:nvSpPr>
        <p:spPr/>
        <p:txBody>
          <a:bodyPr/>
          <a:lstStyle/>
          <a:p>
            <a:fld id="{CE703548-30DF-4DB2-9387-F3C20C35E551}" type="slidenum">
              <a:rPr lang="en-GB" smtClean="0"/>
              <a:t>21</a:t>
            </a:fld>
            <a:endParaRPr lang="en-GB" dirty="0"/>
          </a:p>
        </p:txBody>
      </p:sp>
    </p:spTree>
    <p:extLst>
      <p:ext uri="{BB962C8B-B14F-4D97-AF65-F5344CB8AC3E}">
        <p14:creationId xmlns:p14="http://schemas.microsoft.com/office/powerpoint/2010/main" val="41780955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http://www.childline.org.uk/explore/crimelaw/pages/rights.aspx</a:t>
            </a:r>
          </a:p>
          <a:p>
            <a:r>
              <a:rPr lang="en-GB" dirty="0"/>
              <a:t>http://www.bbc.co.uk/radio1/advice/factfile_az/age_of_consent</a:t>
            </a:r>
          </a:p>
          <a:p>
            <a:endParaRPr lang="en-GB" dirty="0"/>
          </a:p>
        </p:txBody>
      </p:sp>
      <p:sp>
        <p:nvSpPr>
          <p:cNvPr id="4" name="Slide Number Placeholder 3"/>
          <p:cNvSpPr>
            <a:spLocks noGrp="1"/>
          </p:cNvSpPr>
          <p:nvPr>
            <p:ph type="sldNum" sz="quarter" idx="10"/>
          </p:nvPr>
        </p:nvSpPr>
        <p:spPr/>
        <p:txBody>
          <a:bodyPr/>
          <a:lstStyle/>
          <a:p>
            <a:fld id="{CE703548-30DF-4DB2-9387-F3C20C35E551}" type="slidenum">
              <a:rPr lang="en-GB" smtClean="0"/>
              <a:t>22</a:t>
            </a:fld>
            <a:endParaRPr lang="en-GB" dirty="0"/>
          </a:p>
        </p:txBody>
      </p:sp>
    </p:spTree>
    <p:extLst>
      <p:ext uri="{BB962C8B-B14F-4D97-AF65-F5344CB8AC3E}">
        <p14:creationId xmlns:p14="http://schemas.microsoft.com/office/powerpoint/2010/main" val="20810295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Source: http://www.childline.org.uk/explore/crimelaw/pages/rights.aspx</a:t>
            </a:r>
          </a:p>
          <a:p>
            <a:r>
              <a:rPr lang="en-GB" dirty="0"/>
              <a:t>http://www.bbc.co.uk/radio1/advice/factfile_az/age_of_consent</a:t>
            </a:r>
          </a:p>
          <a:p>
            <a:endParaRPr lang="en-GB" dirty="0"/>
          </a:p>
        </p:txBody>
      </p:sp>
      <p:sp>
        <p:nvSpPr>
          <p:cNvPr id="4" name="Slide Number Placeholder 3"/>
          <p:cNvSpPr>
            <a:spLocks noGrp="1"/>
          </p:cNvSpPr>
          <p:nvPr>
            <p:ph type="sldNum" sz="quarter" idx="10"/>
          </p:nvPr>
        </p:nvSpPr>
        <p:spPr/>
        <p:txBody>
          <a:bodyPr/>
          <a:lstStyle/>
          <a:p>
            <a:fld id="{CE703548-30DF-4DB2-9387-F3C20C35E551}" type="slidenum">
              <a:rPr lang="en-GB" smtClean="0"/>
              <a:t>23</a:t>
            </a:fld>
            <a:endParaRPr lang="en-GB" dirty="0"/>
          </a:p>
        </p:txBody>
      </p:sp>
    </p:spTree>
    <p:extLst>
      <p:ext uri="{BB962C8B-B14F-4D97-AF65-F5344CB8AC3E}">
        <p14:creationId xmlns:p14="http://schemas.microsoft.com/office/powerpoint/2010/main" val="33326866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Statistically young people in secondary school do not contact Childline as they do not consider themselves to</a:t>
            </a:r>
            <a:r>
              <a:rPr lang="en-GB" baseline="0" dirty="0"/>
              <a:t> be children.</a:t>
            </a:r>
          </a:p>
          <a:p>
            <a:endParaRPr lang="en-GB" baseline="0" dirty="0"/>
          </a:p>
          <a:p>
            <a:r>
              <a:rPr lang="en-GB" baseline="0" dirty="0"/>
              <a:t>***THEY CAN CALL CHILDLINE***</a:t>
            </a:r>
          </a:p>
          <a:p>
            <a:endParaRPr lang="en-GB" baseline="0" dirty="0"/>
          </a:p>
          <a:p>
            <a:r>
              <a:rPr lang="en-GB" baseline="0" dirty="0"/>
              <a:t>These are some of the other sources of help and support that they may refer to.</a:t>
            </a:r>
            <a:endParaRPr lang="en-GB" dirty="0"/>
          </a:p>
        </p:txBody>
      </p:sp>
      <p:sp>
        <p:nvSpPr>
          <p:cNvPr id="4" name="Slide Number Placeholder 3"/>
          <p:cNvSpPr>
            <a:spLocks noGrp="1"/>
          </p:cNvSpPr>
          <p:nvPr>
            <p:ph type="sldNum" sz="quarter" idx="10"/>
          </p:nvPr>
        </p:nvSpPr>
        <p:spPr/>
        <p:txBody>
          <a:bodyPr/>
          <a:lstStyle/>
          <a:p>
            <a:fld id="{CE703548-30DF-4DB2-9387-F3C20C35E551}" type="slidenum">
              <a:rPr lang="en-GB" smtClean="0"/>
              <a:t>24</a:t>
            </a:fld>
            <a:endParaRPr lang="en-GB" dirty="0"/>
          </a:p>
        </p:txBody>
      </p:sp>
    </p:spTree>
    <p:extLst>
      <p:ext uri="{BB962C8B-B14F-4D97-AF65-F5344CB8AC3E}">
        <p14:creationId xmlns:p14="http://schemas.microsoft.com/office/powerpoint/2010/main" val="34849858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96B35A0-57B5-4B78-8312-36F84523510B}"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942067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96B35A0-57B5-4B78-8312-36F84523510B}"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3652532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6B35A0-57B5-4B78-8312-36F84523510B}"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3104397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96B35A0-57B5-4B78-8312-36F84523510B}" type="datetimeFigureOut">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2954129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96B35A0-57B5-4B78-8312-36F84523510B}" type="datetimeFigureOut">
              <a:rPr lang="en-US" smtClean="0"/>
              <a:t>7/7/2022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3072097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96B35A0-57B5-4B78-8312-36F84523510B}" type="datetimeFigureOut">
              <a:rPr lang="en-US" smtClean="0"/>
              <a:t>7/7/2022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1453875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6B35A0-57B5-4B78-8312-36F84523510B}" type="datetimeFigureOut">
              <a:rPr lang="en-US" smtClean="0"/>
              <a:t>7/7/2022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3575470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6B35A0-57B5-4B78-8312-36F84523510B}" type="datetimeFigureOut">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565218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6B35A0-57B5-4B78-8312-36F84523510B}" type="datetimeFigureOut">
              <a:rPr lang="en-US" smtClean="0"/>
              <a:t>7/7/2022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319351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96B35A0-57B5-4B78-8312-36F84523510B}"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1370035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96B35A0-57B5-4B78-8312-36F84523510B}" type="datetimeFigureOut">
              <a:rPr lang="en-US" smtClean="0"/>
              <a:t>7/7/2022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9E24AB-20CF-4404-99E0-210EE8858465}" type="slidenum">
              <a:rPr lang="en-US" smtClean="0"/>
              <a:t>‹#›</a:t>
            </a:fld>
            <a:endParaRPr lang="en-US"/>
          </a:p>
        </p:txBody>
      </p:sp>
    </p:spTree>
    <p:extLst>
      <p:ext uri="{BB962C8B-B14F-4D97-AF65-F5344CB8AC3E}">
        <p14:creationId xmlns:p14="http://schemas.microsoft.com/office/powerpoint/2010/main" val="3685411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6B35A0-57B5-4B78-8312-36F84523510B}" type="datetimeFigureOut">
              <a:rPr lang="en-US" smtClean="0"/>
              <a:t>7/7/2022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E24AB-20CF-4404-99E0-210EE8858465}" type="slidenum">
              <a:rPr lang="en-US" smtClean="0"/>
              <a:t>‹#›</a:t>
            </a:fld>
            <a:endParaRPr lang="en-US"/>
          </a:p>
        </p:txBody>
      </p:sp>
    </p:spTree>
    <p:extLst>
      <p:ext uri="{BB962C8B-B14F-4D97-AF65-F5344CB8AC3E}">
        <p14:creationId xmlns:p14="http://schemas.microsoft.com/office/powerpoint/2010/main" val="39299166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legislation.gov.uk/ukpga/2003/42/contents"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png"/><Relationship Id="rId11" Type="http://schemas.openxmlformats.org/officeDocument/2006/relationships/image" Target="../media/image21.png"/><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image" Target="../media/image16.pn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250" y="1288993"/>
            <a:ext cx="8251031" cy="4351338"/>
          </a:xfrm>
        </p:spPr>
        <p:txBody>
          <a:bodyPr>
            <a:normAutofit fontScale="32500" lnSpcReduction="20000"/>
          </a:bodyPr>
          <a:lstStyle/>
          <a:p>
            <a:pPr marL="0" indent="0">
              <a:buNone/>
            </a:pPr>
            <a:r>
              <a:rPr lang="en-GB" sz="8600" b="1" dirty="0">
                <a:latin typeface="Century Gothic" panose="020B0502020202020204" pitchFamily="34" charset="0"/>
              </a:rPr>
              <a:t>I have the right to:</a:t>
            </a:r>
          </a:p>
          <a:p>
            <a:pPr marL="0" indent="0">
              <a:buNone/>
            </a:pPr>
            <a:endParaRPr lang="en-GB" sz="8600" b="1" dirty="0">
              <a:latin typeface="Century Gothic" panose="020B0502020202020204" pitchFamily="34" charset="0"/>
            </a:endParaRPr>
          </a:p>
          <a:p>
            <a:pPr marL="0" indent="0">
              <a:buNone/>
            </a:pPr>
            <a:endParaRPr lang="en-GB" sz="8600" b="1" dirty="0">
              <a:latin typeface="Century Gothic" panose="020B0502020202020204" pitchFamily="34" charset="0"/>
            </a:endParaRPr>
          </a:p>
          <a:p>
            <a:pPr marL="0" indent="0">
              <a:buNone/>
            </a:pPr>
            <a:endParaRPr lang="en-GB" sz="6000" b="1" dirty="0">
              <a:latin typeface="Century Gothic" panose="020B0502020202020204" pitchFamily="34" charset="0"/>
            </a:endParaRPr>
          </a:p>
          <a:p>
            <a:pPr marL="0" indent="0">
              <a:buNone/>
            </a:pPr>
            <a:endParaRPr lang="en-GB" sz="6000" dirty="0">
              <a:latin typeface="Century Gothic" panose="020B0502020202020204" pitchFamily="34" charset="0"/>
            </a:endParaRPr>
          </a:p>
          <a:p>
            <a:pPr marL="0" indent="0">
              <a:buNone/>
            </a:pPr>
            <a:endParaRPr lang="en-GB" sz="6000" dirty="0">
              <a:latin typeface="Century Gothic" panose="020B0502020202020204" pitchFamily="34" charset="0"/>
            </a:endParaRPr>
          </a:p>
          <a:p>
            <a:pPr marL="0" indent="0">
              <a:buNone/>
            </a:pPr>
            <a:endParaRPr lang="en-GB" sz="6000" dirty="0">
              <a:latin typeface="Century Gothic" panose="020B0502020202020204" pitchFamily="34" charset="0"/>
            </a:endParaRPr>
          </a:p>
          <a:p>
            <a:pPr marL="0" indent="0">
              <a:buNone/>
            </a:pPr>
            <a:endParaRPr lang="en-GB" sz="6000" dirty="0">
              <a:latin typeface="Century Gothic" panose="020B0502020202020204" pitchFamily="34" charset="0"/>
            </a:endParaRPr>
          </a:p>
          <a:p>
            <a:pPr marL="0" indent="0">
              <a:buNone/>
            </a:pPr>
            <a:endParaRPr lang="en-GB" sz="6000" dirty="0">
              <a:latin typeface="Century Gothic" panose="020B0502020202020204" pitchFamily="34" charset="0"/>
            </a:endParaRPr>
          </a:p>
          <a:p>
            <a:pPr marL="0" indent="0">
              <a:buNone/>
            </a:pPr>
            <a:endParaRPr lang="en-GB" sz="6000" dirty="0">
              <a:latin typeface="Century Gothic" panose="020B0502020202020204" pitchFamily="34" charset="0"/>
            </a:endParaRPr>
          </a:p>
          <a:p>
            <a:pPr marL="0" indent="0">
              <a:buNone/>
            </a:pPr>
            <a:r>
              <a:rPr lang="en-GB" sz="6000" dirty="0">
                <a:latin typeface="Century Gothic" panose="020B0502020202020204" pitchFamily="34" charset="0"/>
              </a:rPr>
              <a:t>.</a:t>
            </a:r>
          </a:p>
        </p:txBody>
      </p:sp>
      <p:sp>
        <p:nvSpPr>
          <p:cNvPr id="5" name="TextBox 4"/>
          <p:cNvSpPr txBox="1"/>
          <p:nvPr/>
        </p:nvSpPr>
        <p:spPr>
          <a:xfrm>
            <a:off x="561975" y="480924"/>
            <a:ext cx="5763491" cy="461665"/>
          </a:xfrm>
          <a:prstGeom prst="rect">
            <a:avLst/>
          </a:prstGeom>
          <a:solidFill>
            <a:srgbClr val="00C0FF"/>
          </a:solidFill>
        </p:spPr>
        <p:txBody>
          <a:bodyPr wrap="square" rtlCol="0">
            <a:spAutoFit/>
          </a:bodyPr>
          <a:lstStyle/>
          <a:p>
            <a:r>
              <a:rPr lang="en-GB" sz="2400" b="1" dirty="0">
                <a:solidFill>
                  <a:schemeClr val="bg1"/>
                </a:solidFill>
                <a:latin typeface="Century Gothic" panose="020B0502020202020204" pitchFamily="34" charset="0"/>
              </a:rPr>
              <a:t>Ground Rules for the session</a:t>
            </a:r>
          </a:p>
        </p:txBody>
      </p:sp>
      <p:sp>
        <p:nvSpPr>
          <p:cNvPr id="6" name="TextBox 5"/>
          <p:cNvSpPr txBox="1"/>
          <p:nvPr/>
        </p:nvSpPr>
        <p:spPr>
          <a:xfrm>
            <a:off x="476250" y="1829963"/>
            <a:ext cx="5934941" cy="830997"/>
          </a:xfrm>
          <a:prstGeom prst="rect">
            <a:avLst/>
          </a:prstGeom>
          <a:solidFill>
            <a:srgbClr val="FFFFCC"/>
          </a:solidFill>
        </p:spPr>
        <p:txBody>
          <a:bodyPr wrap="square" rtlCol="0">
            <a:spAutoFit/>
          </a:bodyPr>
          <a:lstStyle/>
          <a:p>
            <a:r>
              <a:rPr lang="en-GB" sz="2400" dirty="0">
                <a:latin typeface="Century Gothic" panose="020B0502020202020204" pitchFamily="34" charset="0"/>
              </a:rPr>
              <a:t>privacy – nobody will be asked personal questions</a:t>
            </a:r>
          </a:p>
        </p:txBody>
      </p:sp>
      <p:sp>
        <p:nvSpPr>
          <p:cNvPr id="7" name="TextBox 6"/>
          <p:cNvSpPr txBox="1"/>
          <p:nvPr/>
        </p:nvSpPr>
        <p:spPr>
          <a:xfrm>
            <a:off x="476250" y="3233831"/>
            <a:ext cx="5934941" cy="461665"/>
          </a:xfrm>
          <a:prstGeom prst="rect">
            <a:avLst/>
          </a:prstGeom>
          <a:solidFill>
            <a:srgbClr val="99FFCC"/>
          </a:solidFill>
        </p:spPr>
        <p:txBody>
          <a:bodyPr wrap="square" rtlCol="0">
            <a:spAutoFit/>
          </a:bodyPr>
          <a:lstStyle/>
          <a:p>
            <a:r>
              <a:rPr lang="en-GB" sz="2400" dirty="0">
                <a:solidFill>
                  <a:srgbClr val="0000FF"/>
                </a:solidFill>
                <a:latin typeface="Century Gothic" panose="020B0502020202020204" pitchFamily="34" charset="0"/>
              </a:rPr>
              <a:t>speak without anyone interrupting</a:t>
            </a:r>
          </a:p>
        </p:txBody>
      </p:sp>
      <p:sp>
        <p:nvSpPr>
          <p:cNvPr id="8" name="TextBox 7"/>
          <p:cNvSpPr txBox="1"/>
          <p:nvPr/>
        </p:nvSpPr>
        <p:spPr>
          <a:xfrm>
            <a:off x="476250" y="2740736"/>
            <a:ext cx="5934941" cy="461665"/>
          </a:xfrm>
          <a:prstGeom prst="rect">
            <a:avLst/>
          </a:prstGeom>
          <a:solidFill>
            <a:srgbClr val="FFFFCC"/>
          </a:solidFill>
        </p:spPr>
        <p:txBody>
          <a:bodyPr wrap="square" rtlCol="0">
            <a:spAutoFit/>
          </a:bodyPr>
          <a:lstStyle/>
          <a:p>
            <a:r>
              <a:rPr lang="en-GB" sz="2400" dirty="0">
                <a:latin typeface="Century Gothic" panose="020B0502020202020204" pitchFamily="34" charset="0"/>
              </a:rPr>
              <a:t>be listened to</a:t>
            </a:r>
          </a:p>
        </p:txBody>
      </p:sp>
      <p:sp>
        <p:nvSpPr>
          <p:cNvPr id="9" name="TextBox 8"/>
          <p:cNvSpPr txBox="1"/>
          <p:nvPr/>
        </p:nvSpPr>
        <p:spPr>
          <a:xfrm>
            <a:off x="476250" y="2279071"/>
            <a:ext cx="5934941" cy="461665"/>
          </a:xfrm>
          <a:prstGeom prst="rect">
            <a:avLst/>
          </a:prstGeom>
          <a:solidFill>
            <a:srgbClr val="99FFCC"/>
          </a:solidFill>
        </p:spPr>
        <p:txBody>
          <a:bodyPr wrap="square" rtlCol="0">
            <a:spAutoFit/>
          </a:bodyPr>
          <a:lstStyle/>
          <a:p>
            <a:r>
              <a:rPr lang="en-GB" sz="2400" dirty="0">
                <a:solidFill>
                  <a:srgbClr val="0000FF"/>
                </a:solidFill>
                <a:latin typeface="Century Gothic" panose="020B0502020202020204" pitchFamily="34" charset="0"/>
              </a:rPr>
              <a:t>my own personal space</a:t>
            </a:r>
          </a:p>
        </p:txBody>
      </p:sp>
      <p:sp>
        <p:nvSpPr>
          <p:cNvPr id="10" name="TextBox 9"/>
          <p:cNvSpPr txBox="1"/>
          <p:nvPr/>
        </p:nvSpPr>
        <p:spPr>
          <a:xfrm>
            <a:off x="476250" y="3691896"/>
            <a:ext cx="5934941" cy="461665"/>
          </a:xfrm>
          <a:prstGeom prst="rect">
            <a:avLst/>
          </a:prstGeom>
          <a:solidFill>
            <a:srgbClr val="FFFFCC"/>
          </a:solidFill>
        </p:spPr>
        <p:txBody>
          <a:bodyPr wrap="square" rtlCol="0">
            <a:spAutoFit/>
          </a:bodyPr>
          <a:lstStyle/>
          <a:p>
            <a:r>
              <a:rPr lang="en-GB" sz="2400" dirty="0">
                <a:latin typeface="Century Gothic" panose="020B0502020202020204" pitchFamily="34" charset="0"/>
              </a:rPr>
              <a:t>express my ideas and feelings</a:t>
            </a:r>
          </a:p>
        </p:txBody>
      </p:sp>
      <p:sp>
        <p:nvSpPr>
          <p:cNvPr id="11" name="TextBox 10"/>
          <p:cNvSpPr txBox="1"/>
          <p:nvPr/>
        </p:nvSpPr>
        <p:spPr>
          <a:xfrm>
            <a:off x="476250" y="4167854"/>
            <a:ext cx="5934941" cy="1200329"/>
          </a:xfrm>
          <a:prstGeom prst="rect">
            <a:avLst/>
          </a:prstGeom>
          <a:solidFill>
            <a:srgbClr val="99FFCC"/>
          </a:solidFill>
        </p:spPr>
        <p:txBody>
          <a:bodyPr wrap="square" rtlCol="0">
            <a:spAutoFit/>
          </a:bodyPr>
          <a:lstStyle/>
          <a:p>
            <a:r>
              <a:rPr lang="en-GB" sz="2400" dirty="0">
                <a:solidFill>
                  <a:srgbClr val="0000FF"/>
                </a:solidFill>
                <a:latin typeface="Century Gothic" panose="020B0502020202020204" pitchFamily="34" charset="0"/>
              </a:rPr>
              <a:t>be respected for my views and opinions even if they are different from everyone else’s</a:t>
            </a:r>
          </a:p>
        </p:txBody>
      </p:sp>
      <p:sp>
        <p:nvSpPr>
          <p:cNvPr id="12" name="TextBox 11"/>
          <p:cNvSpPr txBox="1"/>
          <p:nvPr/>
        </p:nvSpPr>
        <p:spPr>
          <a:xfrm>
            <a:off x="476250" y="4998851"/>
            <a:ext cx="5934941" cy="1200329"/>
          </a:xfrm>
          <a:prstGeom prst="rect">
            <a:avLst/>
          </a:prstGeom>
          <a:solidFill>
            <a:srgbClr val="FFFFCC"/>
          </a:solidFill>
        </p:spPr>
        <p:txBody>
          <a:bodyPr wrap="square" rtlCol="0">
            <a:spAutoFit/>
          </a:bodyPr>
          <a:lstStyle/>
          <a:p>
            <a:r>
              <a:rPr lang="en-GB" sz="2400" dirty="0">
                <a:latin typeface="Century Gothic" panose="020B0502020202020204" pitchFamily="34" charset="0"/>
              </a:rPr>
              <a:t>make mistakes without being laughed at – there is no such thing as a wrong answer.</a:t>
            </a:r>
          </a:p>
        </p:txBody>
      </p:sp>
      <p:sp>
        <p:nvSpPr>
          <p:cNvPr id="13" name="TextBox 12"/>
          <p:cNvSpPr txBox="1"/>
          <p:nvPr/>
        </p:nvSpPr>
        <p:spPr>
          <a:xfrm>
            <a:off x="476250" y="5815653"/>
            <a:ext cx="5934941" cy="461665"/>
          </a:xfrm>
          <a:prstGeom prst="rect">
            <a:avLst/>
          </a:prstGeom>
          <a:solidFill>
            <a:srgbClr val="99FFCC"/>
          </a:solidFill>
        </p:spPr>
        <p:txBody>
          <a:bodyPr wrap="square" rtlCol="0">
            <a:spAutoFit/>
          </a:bodyPr>
          <a:lstStyle/>
          <a:p>
            <a:r>
              <a:rPr lang="en-GB" sz="2400" dirty="0">
                <a:solidFill>
                  <a:srgbClr val="0000FF"/>
                </a:solidFill>
                <a:latin typeface="Century Gothic" panose="020B0502020202020204" pitchFamily="34" charset="0"/>
              </a:rPr>
              <a:t>LEARN!!!</a:t>
            </a:r>
          </a:p>
        </p:txBody>
      </p:sp>
    </p:spTree>
    <p:extLst>
      <p:ext uri="{BB962C8B-B14F-4D97-AF65-F5344CB8AC3E}">
        <p14:creationId xmlns:p14="http://schemas.microsoft.com/office/powerpoint/2010/main" val="4098078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600" b="1" u="sng" dirty="0">
                <a:solidFill>
                  <a:srgbClr val="FF3399"/>
                </a:solidFill>
                <a:effectLst>
                  <a:outerShdw blurRad="38100" dist="38100" dir="2700000" algn="tl">
                    <a:srgbClr val="000000">
                      <a:alpha val="43137"/>
                    </a:srgbClr>
                  </a:outerShdw>
                </a:effectLst>
              </a:rPr>
              <a:t>Healthy Relationships</a:t>
            </a:r>
            <a:endParaRPr lang="en-US" sz="6600" b="1" u="sng" dirty="0">
              <a:solidFill>
                <a:srgbClr val="FF3399"/>
              </a:solidFill>
              <a:effectLst>
                <a:outerShdw blurRad="38100" dist="38100" dir="2700000" algn="tl">
                  <a:srgbClr val="000000">
                    <a:alpha val="43137"/>
                  </a:srgbClr>
                </a:outerShdw>
              </a:effectLst>
            </a:endParaRPr>
          </a:p>
        </p:txBody>
      </p:sp>
      <p:sp>
        <p:nvSpPr>
          <p:cNvPr id="3" name="Subtitle 2"/>
          <p:cNvSpPr>
            <a:spLocks noGrp="1"/>
          </p:cNvSpPr>
          <p:nvPr>
            <p:ph type="subTitle" idx="1"/>
          </p:nvPr>
        </p:nvSpPr>
        <p:spPr/>
        <p:txBody>
          <a:bodyPr>
            <a:noAutofit/>
          </a:bodyPr>
          <a:lstStyle/>
          <a:p>
            <a:r>
              <a:rPr lang="en-GB" sz="4400" b="1" dirty="0">
                <a:solidFill>
                  <a:srgbClr val="00CCFF"/>
                </a:solidFill>
              </a:rPr>
              <a:t>What should a healthy relationship look like?</a:t>
            </a:r>
            <a:endParaRPr lang="en-US" sz="4400" b="1" dirty="0">
              <a:solidFill>
                <a:srgbClr val="00CCFF"/>
              </a:solidFill>
            </a:endParaRPr>
          </a:p>
        </p:txBody>
      </p:sp>
    </p:spTree>
    <p:extLst>
      <p:ext uri="{BB962C8B-B14F-4D97-AF65-F5344CB8AC3E}">
        <p14:creationId xmlns:p14="http://schemas.microsoft.com/office/powerpoint/2010/main" val="36065487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0" y="2895600"/>
            <a:ext cx="2325688" cy="2971800"/>
          </a:xfrm>
        </p:spPr>
        <p:txBody>
          <a:bodyPr>
            <a:noAutofit/>
          </a:bodyPr>
          <a:lstStyle/>
          <a:p>
            <a:r>
              <a:rPr lang="en-GB" sz="1600" dirty="0">
                <a:latin typeface="+mn-lt"/>
              </a:rPr>
              <a:t>Encouragement</a:t>
            </a:r>
            <a:br>
              <a:rPr lang="en-GB" sz="1600" dirty="0">
                <a:latin typeface="+mn-lt"/>
              </a:rPr>
            </a:br>
            <a:r>
              <a:rPr lang="en-GB" sz="1600" dirty="0">
                <a:solidFill>
                  <a:srgbClr val="FF3399"/>
                </a:solidFill>
                <a:latin typeface="+mn-lt"/>
              </a:rPr>
              <a:t>Consensual</a:t>
            </a:r>
            <a:r>
              <a:rPr lang="en-GB" sz="1600" dirty="0">
                <a:latin typeface="+mn-lt"/>
              </a:rPr>
              <a:t> </a:t>
            </a:r>
            <a:r>
              <a:rPr lang="en-GB" sz="1600" dirty="0">
                <a:solidFill>
                  <a:srgbClr val="FF3399"/>
                </a:solidFill>
                <a:latin typeface="+mn-lt"/>
              </a:rPr>
              <a:t>Sex</a:t>
            </a:r>
            <a:br>
              <a:rPr lang="en-GB" sz="1600" dirty="0">
                <a:latin typeface="+mn-lt"/>
              </a:rPr>
            </a:br>
            <a:r>
              <a:rPr lang="en-GB" sz="1600" dirty="0">
                <a:latin typeface="+mn-lt"/>
              </a:rPr>
              <a:t>Compassion</a:t>
            </a:r>
            <a:br>
              <a:rPr lang="en-GB" sz="1600" dirty="0">
                <a:latin typeface="+mn-lt"/>
              </a:rPr>
            </a:br>
            <a:r>
              <a:rPr lang="en-GB" sz="1600" dirty="0">
                <a:solidFill>
                  <a:srgbClr val="FF3399"/>
                </a:solidFill>
                <a:latin typeface="+mn-lt"/>
              </a:rPr>
              <a:t>Friendship</a:t>
            </a:r>
            <a:br>
              <a:rPr lang="en-GB" sz="1600" dirty="0">
                <a:latin typeface="+mn-lt"/>
              </a:rPr>
            </a:br>
            <a:r>
              <a:rPr lang="en-GB" sz="1600" dirty="0">
                <a:latin typeface="+mn-lt"/>
              </a:rPr>
              <a:t>Reliability</a:t>
            </a:r>
            <a:br>
              <a:rPr lang="en-GB" sz="1600" dirty="0">
                <a:latin typeface="+mn-lt"/>
              </a:rPr>
            </a:br>
            <a:r>
              <a:rPr lang="en-GB" sz="1600" dirty="0">
                <a:solidFill>
                  <a:srgbClr val="FF3399"/>
                </a:solidFill>
                <a:latin typeface="+mn-lt"/>
              </a:rPr>
              <a:t>Own space</a:t>
            </a:r>
            <a:br>
              <a:rPr lang="en-GB" sz="1600" dirty="0">
                <a:solidFill>
                  <a:srgbClr val="FF3399"/>
                </a:solidFill>
                <a:latin typeface="+mn-lt"/>
              </a:rPr>
            </a:br>
            <a:r>
              <a:rPr lang="en-GB" sz="1600" dirty="0">
                <a:latin typeface="+mn-lt"/>
              </a:rPr>
              <a:t>Own friends</a:t>
            </a:r>
            <a:br>
              <a:rPr lang="en-GB" sz="1600" dirty="0">
                <a:latin typeface="+mn-lt"/>
              </a:rPr>
            </a:br>
            <a:r>
              <a:rPr lang="en-GB" sz="1600" dirty="0">
                <a:solidFill>
                  <a:srgbClr val="FF3399"/>
                </a:solidFill>
                <a:latin typeface="+mn-lt"/>
              </a:rPr>
              <a:t>Own interests</a:t>
            </a:r>
            <a:br>
              <a:rPr lang="en-GB" sz="1600" dirty="0">
                <a:latin typeface="+mn-lt"/>
              </a:rPr>
            </a:br>
            <a:r>
              <a:rPr lang="en-GB" sz="1600" dirty="0">
                <a:latin typeface="+mn-lt"/>
              </a:rPr>
              <a:t>Joint space, friends and interests</a:t>
            </a:r>
            <a:br>
              <a:rPr lang="en-GB" sz="1600" dirty="0">
                <a:latin typeface="+mn-lt"/>
              </a:rPr>
            </a:br>
            <a:r>
              <a:rPr lang="en-GB" sz="1600" dirty="0">
                <a:solidFill>
                  <a:srgbClr val="FF3399"/>
                </a:solidFill>
                <a:latin typeface="+mn-lt"/>
              </a:rPr>
              <a:t>Both equal</a:t>
            </a:r>
            <a:br>
              <a:rPr lang="en-GB" sz="1600" dirty="0">
                <a:solidFill>
                  <a:srgbClr val="FF3399"/>
                </a:solidFill>
                <a:latin typeface="+mn-lt"/>
              </a:rPr>
            </a:br>
            <a:r>
              <a:rPr lang="en-GB" sz="1600" dirty="0">
                <a:latin typeface="+mn-lt"/>
              </a:rPr>
              <a:t>Compliments</a:t>
            </a:r>
            <a:endParaRPr lang="en-US" sz="1600" dirty="0">
              <a:latin typeface="+mn-lt"/>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5713" b="15713"/>
          <a:stretch>
            <a:fillRect/>
          </a:stretch>
        </p:blipFill>
        <p:spPr>
          <a:xfrm>
            <a:off x="3505200" y="762000"/>
            <a:ext cx="2398712" cy="1644917"/>
          </a:xfrm>
        </p:spPr>
      </p:pic>
      <p:sp>
        <p:nvSpPr>
          <p:cNvPr id="4" name="Text Placeholder 3"/>
          <p:cNvSpPr>
            <a:spLocks noGrp="1"/>
          </p:cNvSpPr>
          <p:nvPr>
            <p:ph type="body" sz="half" idx="2"/>
          </p:nvPr>
        </p:nvSpPr>
        <p:spPr>
          <a:xfrm>
            <a:off x="1828800" y="2819400"/>
            <a:ext cx="2458494" cy="3352800"/>
          </a:xfrm>
        </p:spPr>
        <p:txBody>
          <a:bodyPr>
            <a:noAutofit/>
          </a:bodyPr>
          <a:lstStyle/>
          <a:p>
            <a:r>
              <a:rPr lang="en-GB" sz="1600" b="1" dirty="0">
                <a:solidFill>
                  <a:srgbClr val="FF3399"/>
                </a:solidFill>
              </a:rPr>
              <a:t>Good Communication</a:t>
            </a:r>
          </a:p>
          <a:p>
            <a:r>
              <a:rPr lang="en-GB" sz="1600" b="1" dirty="0"/>
              <a:t>Love</a:t>
            </a:r>
          </a:p>
          <a:p>
            <a:r>
              <a:rPr lang="en-GB" sz="1600" b="1" dirty="0">
                <a:solidFill>
                  <a:srgbClr val="FF3399"/>
                </a:solidFill>
              </a:rPr>
              <a:t>Respect</a:t>
            </a:r>
          </a:p>
          <a:p>
            <a:r>
              <a:rPr lang="en-GB" sz="1600" b="1" dirty="0"/>
              <a:t>Trust</a:t>
            </a:r>
          </a:p>
          <a:p>
            <a:r>
              <a:rPr lang="en-GB" sz="1600" b="1" dirty="0">
                <a:solidFill>
                  <a:srgbClr val="FF3399"/>
                </a:solidFill>
              </a:rPr>
              <a:t>Honesty</a:t>
            </a:r>
          </a:p>
          <a:p>
            <a:r>
              <a:rPr lang="en-GB" sz="1600" b="1" dirty="0"/>
              <a:t>Support</a:t>
            </a:r>
          </a:p>
          <a:p>
            <a:r>
              <a:rPr lang="en-GB" sz="1600" b="1" dirty="0">
                <a:solidFill>
                  <a:srgbClr val="FF3399"/>
                </a:solidFill>
              </a:rPr>
              <a:t>Safety</a:t>
            </a:r>
          </a:p>
          <a:p>
            <a:r>
              <a:rPr lang="en-GB" sz="1600" b="1" dirty="0"/>
              <a:t>Accountability</a:t>
            </a:r>
          </a:p>
          <a:p>
            <a:r>
              <a:rPr lang="en-GB" sz="1600" b="1" dirty="0">
                <a:solidFill>
                  <a:srgbClr val="FF3399"/>
                </a:solidFill>
              </a:rPr>
              <a:t>Freedom</a:t>
            </a:r>
          </a:p>
          <a:p>
            <a:r>
              <a:rPr lang="en-GB" sz="1600" b="1" dirty="0"/>
              <a:t>Compromise</a:t>
            </a:r>
          </a:p>
          <a:p>
            <a:r>
              <a:rPr lang="en-GB" sz="1600" b="1" dirty="0">
                <a:solidFill>
                  <a:srgbClr val="FF3399"/>
                </a:solidFill>
              </a:rPr>
              <a:t>Appreciation</a:t>
            </a:r>
            <a:endParaRPr lang="en-US" sz="1600" b="1" dirty="0">
              <a:solidFill>
                <a:srgbClr val="FF3399"/>
              </a:solidFill>
            </a:endParaRPr>
          </a:p>
        </p:txBody>
      </p:sp>
    </p:spTree>
    <p:extLst>
      <p:ext uri="{BB962C8B-B14F-4D97-AF65-F5344CB8AC3E}">
        <p14:creationId xmlns:p14="http://schemas.microsoft.com/office/powerpoint/2010/main" val="25056347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00200"/>
            <a:ext cx="7772400" cy="1470025"/>
          </a:xfrm>
        </p:spPr>
        <p:txBody>
          <a:bodyPr>
            <a:normAutofit fontScale="90000"/>
          </a:bodyPr>
          <a:lstStyle/>
          <a:p>
            <a:r>
              <a:rPr lang="en-GB" sz="6000" b="1" u="sng" dirty="0">
                <a:effectLst>
                  <a:outerShdw blurRad="38100" dist="38100" dir="2700000" algn="tl">
                    <a:srgbClr val="000000">
                      <a:alpha val="43137"/>
                    </a:srgbClr>
                  </a:outerShdw>
                </a:effectLst>
              </a:rPr>
              <a:t>Unhealthy Relationships</a:t>
            </a:r>
            <a:endParaRPr lang="en-US" sz="6000" b="1" u="sng" dirty="0">
              <a:effectLst>
                <a:outerShdw blurRad="38100" dist="38100" dir="2700000" algn="tl">
                  <a:srgbClr val="000000">
                    <a:alpha val="43137"/>
                  </a:srgbClr>
                </a:outerShdw>
              </a:effectLst>
            </a:endParaRPr>
          </a:p>
        </p:txBody>
      </p:sp>
      <p:sp>
        <p:nvSpPr>
          <p:cNvPr id="3" name="Subtitle 2"/>
          <p:cNvSpPr>
            <a:spLocks noGrp="1"/>
          </p:cNvSpPr>
          <p:nvPr>
            <p:ph type="subTitle" idx="1"/>
          </p:nvPr>
        </p:nvSpPr>
        <p:spPr>
          <a:xfrm>
            <a:off x="1371600" y="3657600"/>
            <a:ext cx="6400800" cy="1752600"/>
          </a:xfrm>
        </p:spPr>
        <p:txBody>
          <a:bodyPr>
            <a:normAutofit/>
          </a:bodyPr>
          <a:lstStyle/>
          <a:p>
            <a:r>
              <a:rPr lang="en-GB" sz="4400" b="1" dirty="0">
                <a:solidFill>
                  <a:srgbClr val="FF0000"/>
                </a:solidFill>
              </a:rPr>
              <a:t>What does an unhealthy relationship look like?</a:t>
            </a:r>
            <a:endParaRPr lang="en-US" sz="4400" b="1" dirty="0">
              <a:solidFill>
                <a:srgbClr val="FF0000"/>
              </a:solidFill>
            </a:endParaRPr>
          </a:p>
        </p:txBody>
      </p:sp>
    </p:spTree>
    <p:extLst>
      <p:ext uri="{BB962C8B-B14F-4D97-AF65-F5344CB8AC3E}">
        <p14:creationId xmlns:p14="http://schemas.microsoft.com/office/powerpoint/2010/main" val="3589951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2362200"/>
            <a:ext cx="2398712" cy="3733800"/>
          </a:xfrm>
        </p:spPr>
        <p:txBody>
          <a:bodyPr>
            <a:noAutofit/>
          </a:bodyPr>
          <a:lstStyle/>
          <a:p>
            <a:r>
              <a:rPr lang="en-GB" b="0" dirty="0">
                <a:solidFill>
                  <a:srgbClr val="FF0000"/>
                </a:solidFill>
                <a:latin typeface="+mn-lt"/>
              </a:rPr>
              <a:t>Feeling anxious around that person</a:t>
            </a:r>
            <a:br>
              <a:rPr lang="en-GB" b="0" dirty="0">
                <a:latin typeface="+mn-lt"/>
              </a:rPr>
            </a:br>
            <a:r>
              <a:rPr lang="en-GB" b="0" dirty="0">
                <a:latin typeface="+mn-lt"/>
              </a:rPr>
              <a:t>Lies</a:t>
            </a:r>
            <a:br>
              <a:rPr lang="en-GB" b="0" dirty="0">
                <a:latin typeface="+mn-lt"/>
              </a:rPr>
            </a:br>
            <a:r>
              <a:rPr lang="en-GB" b="0" dirty="0">
                <a:solidFill>
                  <a:srgbClr val="FF0000"/>
                </a:solidFill>
                <a:latin typeface="+mn-lt"/>
              </a:rPr>
              <a:t>Control</a:t>
            </a:r>
            <a:br>
              <a:rPr lang="en-GB" b="0" dirty="0">
                <a:latin typeface="+mn-lt"/>
              </a:rPr>
            </a:br>
            <a:r>
              <a:rPr lang="en-GB" b="0" dirty="0">
                <a:latin typeface="+mn-lt"/>
              </a:rPr>
              <a:t>Manipulation</a:t>
            </a:r>
            <a:br>
              <a:rPr lang="en-GB" b="0" dirty="0">
                <a:latin typeface="+mn-lt"/>
              </a:rPr>
            </a:br>
            <a:r>
              <a:rPr lang="en-GB" b="0" dirty="0">
                <a:solidFill>
                  <a:srgbClr val="FF0000"/>
                </a:solidFill>
                <a:latin typeface="+mn-lt"/>
              </a:rPr>
              <a:t>Cheating</a:t>
            </a:r>
            <a:br>
              <a:rPr lang="en-GB" b="0" dirty="0">
                <a:latin typeface="+mn-lt"/>
              </a:rPr>
            </a:br>
            <a:r>
              <a:rPr lang="en-GB" b="0" dirty="0">
                <a:latin typeface="+mn-lt"/>
              </a:rPr>
              <a:t>Feeling scared</a:t>
            </a:r>
            <a:br>
              <a:rPr lang="en-GB" b="0" dirty="0">
                <a:latin typeface="+mn-lt"/>
              </a:rPr>
            </a:br>
            <a:r>
              <a:rPr lang="en-GB" b="0" dirty="0">
                <a:solidFill>
                  <a:srgbClr val="FF0000"/>
                </a:solidFill>
                <a:latin typeface="+mn-lt"/>
              </a:rPr>
              <a:t>Threats</a:t>
            </a:r>
            <a:br>
              <a:rPr lang="en-GB" b="0" dirty="0">
                <a:latin typeface="+mn-lt"/>
              </a:rPr>
            </a:br>
            <a:r>
              <a:rPr lang="en-GB" b="0" dirty="0">
                <a:latin typeface="+mn-lt"/>
              </a:rPr>
              <a:t>Criticism</a:t>
            </a:r>
            <a:br>
              <a:rPr lang="en-GB" b="0" dirty="0">
                <a:latin typeface="+mn-lt"/>
              </a:rPr>
            </a:br>
            <a:r>
              <a:rPr lang="en-GB" b="0" dirty="0">
                <a:solidFill>
                  <a:srgbClr val="FF0000"/>
                </a:solidFill>
                <a:latin typeface="+mn-lt"/>
              </a:rPr>
              <a:t>Isolation</a:t>
            </a:r>
            <a:br>
              <a:rPr lang="en-GB" b="0" dirty="0">
                <a:latin typeface="+mn-lt"/>
              </a:rPr>
            </a:br>
            <a:r>
              <a:rPr lang="en-GB" b="0" dirty="0">
                <a:latin typeface="+mn-lt"/>
              </a:rPr>
              <a:t>Accusations</a:t>
            </a:r>
            <a:br>
              <a:rPr lang="en-GB" b="0" dirty="0">
                <a:latin typeface="+mn-lt"/>
              </a:rPr>
            </a:br>
            <a:r>
              <a:rPr lang="en-GB" b="0" dirty="0">
                <a:solidFill>
                  <a:srgbClr val="FF0000"/>
                </a:solidFill>
                <a:latin typeface="+mn-lt"/>
              </a:rPr>
              <a:t>No choices</a:t>
            </a:r>
            <a:endParaRPr lang="en-US" b="0" dirty="0">
              <a:solidFill>
                <a:srgbClr val="FF0000"/>
              </a:solidFill>
              <a:latin typeface="+mn-lt"/>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5636" r="5636"/>
          <a:stretch>
            <a:fillRect/>
          </a:stretch>
        </p:blipFill>
        <p:spPr>
          <a:xfrm>
            <a:off x="2514600" y="304800"/>
            <a:ext cx="2474912" cy="1856184"/>
          </a:xfrm>
        </p:spPr>
      </p:pic>
      <p:sp>
        <p:nvSpPr>
          <p:cNvPr id="4" name="Text Placeholder 3"/>
          <p:cNvSpPr>
            <a:spLocks noGrp="1"/>
          </p:cNvSpPr>
          <p:nvPr>
            <p:ph type="body" sz="half" idx="2"/>
          </p:nvPr>
        </p:nvSpPr>
        <p:spPr>
          <a:xfrm>
            <a:off x="5562600" y="1219200"/>
            <a:ext cx="2173288" cy="4648200"/>
          </a:xfrm>
        </p:spPr>
        <p:txBody>
          <a:bodyPr>
            <a:noAutofit/>
          </a:bodyPr>
          <a:lstStyle/>
          <a:p>
            <a:r>
              <a:rPr lang="en-GB" sz="1800" dirty="0"/>
              <a:t>No freedom</a:t>
            </a:r>
          </a:p>
          <a:p>
            <a:r>
              <a:rPr lang="en-GB" sz="1800" dirty="0">
                <a:solidFill>
                  <a:srgbClr val="FF0000"/>
                </a:solidFill>
              </a:rPr>
              <a:t>Wanting to know where you are all the time</a:t>
            </a:r>
          </a:p>
          <a:p>
            <a:r>
              <a:rPr lang="en-GB" sz="1800" dirty="0"/>
              <a:t>Mistrust</a:t>
            </a:r>
          </a:p>
          <a:p>
            <a:r>
              <a:rPr lang="en-GB" sz="1800" dirty="0">
                <a:solidFill>
                  <a:srgbClr val="FF0000"/>
                </a:solidFill>
              </a:rPr>
              <a:t>Feeling trapped</a:t>
            </a:r>
          </a:p>
          <a:p>
            <a:r>
              <a:rPr lang="en-GB" sz="1800" dirty="0"/>
              <a:t>Checking your social media</a:t>
            </a:r>
          </a:p>
          <a:p>
            <a:r>
              <a:rPr lang="en-GB" sz="1800" dirty="0">
                <a:solidFill>
                  <a:srgbClr val="FF0000"/>
                </a:solidFill>
              </a:rPr>
              <a:t>Feeling overwhelmed</a:t>
            </a:r>
          </a:p>
          <a:p>
            <a:r>
              <a:rPr lang="en-GB" sz="1800" dirty="0"/>
              <a:t>Making you do things you don’t want to do.</a:t>
            </a:r>
          </a:p>
          <a:p>
            <a:r>
              <a:rPr lang="en-GB" sz="1800" dirty="0">
                <a:solidFill>
                  <a:srgbClr val="FF0000"/>
                </a:solidFill>
              </a:rPr>
              <a:t>Stalking</a:t>
            </a:r>
          </a:p>
          <a:p>
            <a:r>
              <a:rPr lang="en-GB" sz="1800" dirty="0"/>
              <a:t>Overly jealous</a:t>
            </a:r>
            <a:endParaRPr lang="en-US" sz="1800" dirty="0"/>
          </a:p>
        </p:txBody>
      </p:sp>
    </p:spTree>
    <p:extLst>
      <p:ext uri="{BB962C8B-B14F-4D97-AF65-F5344CB8AC3E}">
        <p14:creationId xmlns:p14="http://schemas.microsoft.com/office/powerpoint/2010/main" val="1395938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B050"/>
                </a:solidFill>
              </a:rPr>
              <a:t>What is Domestic abuse?</a:t>
            </a:r>
            <a:endParaRPr lang="en-US" b="1" dirty="0">
              <a:solidFill>
                <a:srgbClr val="00B050"/>
              </a:solidFill>
            </a:endParaRPr>
          </a:p>
        </p:txBody>
      </p:sp>
      <p:sp>
        <p:nvSpPr>
          <p:cNvPr id="3" name="Content Placeholder 2"/>
          <p:cNvSpPr>
            <a:spLocks noGrp="1"/>
          </p:cNvSpPr>
          <p:nvPr>
            <p:ph idx="1"/>
          </p:nvPr>
        </p:nvSpPr>
        <p:spPr/>
        <p:txBody>
          <a:bodyPr>
            <a:normAutofit/>
          </a:bodyPr>
          <a:lstStyle/>
          <a:p>
            <a:pPr marL="0" indent="0">
              <a:buNone/>
            </a:pPr>
            <a:r>
              <a:rPr lang="en-GB" sz="2800" dirty="0"/>
              <a:t>Domestic abuse or domestic violence is defined as any incident of controlling, coercive or threatening behaviour, violence or abuse between those aged 16 years and over who are, or have been intimate partners or family members regardless of their gender or sexuality.</a:t>
            </a: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1200" y="4267200"/>
            <a:ext cx="2590800" cy="1781175"/>
          </a:xfrm>
          <a:prstGeom prst="rect">
            <a:avLst/>
          </a:prstGeom>
        </p:spPr>
      </p:pic>
    </p:spTree>
    <p:extLst>
      <p:ext uri="{BB962C8B-B14F-4D97-AF65-F5344CB8AC3E}">
        <p14:creationId xmlns:p14="http://schemas.microsoft.com/office/powerpoint/2010/main" val="3826103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2288" y="4343400"/>
            <a:ext cx="5486400" cy="1023938"/>
          </a:xfrm>
        </p:spPr>
        <p:txBody>
          <a:bodyPr>
            <a:noAutofit/>
          </a:bodyPr>
          <a:lstStyle/>
          <a:p>
            <a:pPr algn="ctr"/>
            <a:r>
              <a:rPr lang="en-GB" sz="3200" u="sng" dirty="0">
                <a:solidFill>
                  <a:srgbClr val="002060"/>
                </a:solidFill>
              </a:rPr>
              <a:t>What are the different types of abuse?</a:t>
            </a:r>
            <a:endParaRPr lang="en-US" sz="3200" u="sng" dirty="0">
              <a:solidFill>
                <a:srgbClr val="002060"/>
              </a:solidFill>
            </a:endParaRP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5636" r="5636"/>
          <a:stretch>
            <a:fillRect/>
          </a:stretch>
        </p:blipFill>
        <p:spPr>
          <a:xfrm>
            <a:off x="2133600" y="612775"/>
            <a:ext cx="4800600" cy="3600450"/>
          </a:xfrm>
        </p:spPr>
      </p:pic>
      <p:sp>
        <p:nvSpPr>
          <p:cNvPr id="4" name="Text Placeholder 3"/>
          <p:cNvSpPr>
            <a:spLocks noGrp="1"/>
          </p:cNvSpPr>
          <p:nvPr>
            <p:ph type="body" sz="half" idx="2"/>
          </p:nvPr>
        </p:nvSpPr>
        <p:spPr/>
        <p:txBody>
          <a:bodyPr>
            <a:normAutofit/>
          </a:bodyPr>
          <a:lstStyle/>
          <a:p>
            <a:pPr algn="ctr"/>
            <a:r>
              <a:rPr lang="en-GB" sz="3200" b="1" dirty="0">
                <a:solidFill>
                  <a:srgbClr val="FF0000"/>
                </a:solidFill>
              </a:rPr>
              <a:t>What does it look like to you?</a:t>
            </a:r>
            <a:endParaRPr lang="en-US" sz="3200" b="1" dirty="0">
              <a:solidFill>
                <a:srgbClr val="FF0000"/>
              </a:solidFill>
            </a:endParaRPr>
          </a:p>
        </p:txBody>
      </p:sp>
    </p:spTree>
    <p:extLst>
      <p:ext uri="{BB962C8B-B14F-4D97-AF65-F5344CB8AC3E}">
        <p14:creationId xmlns:p14="http://schemas.microsoft.com/office/powerpoint/2010/main" val="13509662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u="sng" dirty="0">
                <a:solidFill>
                  <a:srgbClr val="00B050"/>
                </a:solidFill>
              </a:rPr>
              <a:t>Types of abuse:</a:t>
            </a:r>
            <a:endParaRPr lang="en-US" sz="4800" b="1" u="sng" dirty="0">
              <a:solidFill>
                <a:srgbClr val="00B050"/>
              </a:solidFill>
            </a:endParaRPr>
          </a:p>
        </p:txBody>
      </p:sp>
      <p:sp>
        <p:nvSpPr>
          <p:cNvPr id="3" name="Content Placeholder 2"/>
          <p:cNvSpPr>
            <a:spLocks noGrp="1"/>
          </p:cNvSpPr>
          <p:nvPr>
            <p:ph idx="1"/>
          </p:nvPr>
        </p:nvSpPr>
        <p:spPr/>
        <p:txBody>
          <a:bodyPr/>
          <a:lstStyle/>
          <a:p>
            <a:pPr marL="0" indent="0">
              <a:buNone/>
            </a:pPr>
            <a:r>
              <a:rPr lang="en-GB" dirty="0"/>
              <a:t>Domestic abuse covers a range of types of abuse including but not limited to:</a:t>
            </a:r>
          </a:p>
          <a:p>
            <a:r>
              <a:rPr lang="en-GB" dirty="0"/>
              <a:t>Psychological (Mind games)</a:t>
            </a:r>
          </a:p>
          <a:p>
            <a:r>
              <a:rPr lang="en-GB" dirty="0"/>
              <a:t>Physical</a:t>
            </a:r>
          </a:p>
          <a:p>
            <a:r>
              <a:rPr lang="en-GB" dirty="0"/>
              <a:t>Sexual</a:t>
            </a:r>
          </a:p>
          <a:p>
            <a:r>
              <a:rPr lang="en-GB" dirty="0"/>
              <a:t>Financial</a:t>
            </a:r>
          </a:p>
          <a:p>
            <a:r>
              <a:rPr lang="en-GB" dirty="0"/>
              <a:t>Emotional</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57800" y="3962400"/>
            <a:ext cx="2838450" cy="1609725"/>
          </a:xfrm>
          <a:prstGeom prst="rect">
            <a:avLst/>
          </a:prstGeom>
        </p:spPr>
      </p:pic>
    </p:spTree>
    <p:extLst>
      <p:ext uri="{BB962C8B-B14F-4D97-AF65-F5344CB8AC3E}">
        <p14:creationId xmlns:p14="http://schemas.microsoft.com/office/powerpoint/2010/main" val="3165345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70C0"/>
                </a:solidFill>
              </a:rPr>
              <a:t>What would you do?</a:t>
            </a:r>
            <a:endParaRPr lang="en-US" b="1" u="sng" dirty="0">
              <a:solidFill>
                <a:srgbClr val="0070C0"/>
              </a:solidFill>
            </a:endParaRPr>
          </a:p>
        </p:txBody>
      </p:sp>
      <p:sp>
        <p:nvSpPr>
          <p:cNvPr id="3" name="Content Placeholder 2"/>
          <p:cNvSpPr>
            <a:spLocks noGrp="1"/>
          </p:cNvSpPr>
          <p:nvPr>
            <p:ph idx="1"/>
          </p:nvPr>
        </p:nvSpPr>
        <p:spPr/>
        <p:txBody>
          <a:bodyPr>
            <a:normAutofit fontScale="92500"/>
          </a:bodyPr>
          <a:lstStyle/>
          <a:p>
            <a:pPr marL="0" indent="0">
              <a:buFontTx/>
              <a:buNone/>
            </a:pPr>
            <a:r>
              <a:rPr lang="en-US" altLang="en-US" sz="3000" dirty="0">
                <a:solidFill>
                  <a:srgbClr val="002060"/>
                </a:solidFill>
                <a:latin typeface="Arial Narrow" panose="020B0606020202030204" pitchFamily="34" charset="0"/>
                <a:ea typeface="ＭＳ Ｐゴシック" pitchFamily="34" charset="-128"/>
              </a:rPr>
              <a:t>Lisa</a:t>
            </a:r>
            <a:r>
              <a:rPr lang="en-US" altLang="en-US" sz="3000" i="1" dirty="0">
                <a:solidFill>
                  <a:srgbClr val="002060"/>
                </a:solidFill>
                <a:latin typeface="Arial Narrow" panose="020B0606020202030204" pitchFamily="34" charset="0"/>
                <a:ea typeface="ＭＳ Ｐゴシック" pitchFamily="34" charset="-128"/>
              </a:rPr>
              <a:t>—</a:t>
            </a:r>
            <a:r>
              <a:rPr lang="ja-JP" altLang="en-US" sz="3000" i="1" dirty="0">
                <a:solidFill>
                  <a:srgbClr val="002060"/>
                </a:solidFill>
                <a:latin typeface="Arial Narrow" panose="020B0606020202030204" pitchFamily="34" charset="0"/>
                <a:ea typeface="ＭＳ Ｐゴシック" pitchFamily="34" charset="-128"/>
              </a:rPr>
              <a:t>“</a:t>
            </a:r>
            <a:r>
              <a:rPr lang="en-US" altLang="ja-JP" sz="3000" i="1" dirty="0">
                <a:solidFill>
                  <a:srgbClr val="002060"/>
                </a:solidFill>
                <a:latin typeface="Arial Narrow" panose="020B0606020202030204" pitchFamily="34" charset="0"/>
                <a:ea typeface="ＭＳ Ｐゴシック" pitchFamily="34" charset="-128"/>
              </a:rPr>
              <a:t>I cheated on my boyfriend because our relationship had become so predictable and I needed some excitement.  He has never found out and I</a:t>
            </a:r>
            <a:r>
              <a:rPr lang="ja-JP" altLang="en-US" sz="3000" i="1" dirty="0">
                <a:solidFill>
                  <a:srgbClr val="002060"/>
                </a:solidFill>
                <a:latin typeface="Arial Narrow" panose="020B0606020202030204" pitchFamily="34" charset="0"/>
                <a:ea typeface="ＭＳ Ｐゴシック" pitchFamily="34" charset="-128"/>
              </a:rPr>
              <a:t>’</a:t>
            </a:r>
            <a:r>
              <a:rPr lang="en-US" altLang="ja-JP" sz="3000" i="1" dirty="0">
                <a:solidFill>
                  <a:srgbClr val="002060"/>
                </a:solidFill>
                <a:latin typeface="Arial Narrow" panose="020B0606020202030204" pitchFamily="34" charset="0"/>
                <a:ea typeface="ＭＳ Ｐゴシック" pitchFamily="34" charset="-128"/>
              </a:rPr>
              <a:t>m not sure if I should tell him.</a:t>
            </a:r>
            <a:r>
              <a:rPr lang="ja-JP" altLang="en-US" sz="3000" i="1" dirty="0">
                <a:solidFill>
                  <a:srgbClr val="002060"/>
                </a:solidFill>
                <a:latin typeface="Arial Narrow" panose="020B0606020202030204" pitchFamily="34" charset="0"/>
                <a:ea typeface="ＭＳ Ｐゴシック" pitchFamily="34" charset="-128"/>
              </a:rPr>
              <a:t>”</a:t>
            </a:r>
            <a:endParaRPr lang="en-US" altLang="ja-JP" sz="3000" i="1" dirty="0">
              <a:solidFill>
                <a:srgbClr val="002060"/>
              </a:solidFill>
              <a:latin typeface="Arial Narrow" panose="020B0606020202030204" pitchFamily="34" charset="0"/>
              <a:ea typeface="ＭＳ Ｐゴシック" pitchFamily="34" charset="-128"/>
            </a:endParaRPr>
          </a:p>
          <a:p>
            <a:pPr marL="0" indent="0">
              <a:buFontTx/>
              <a:buNone/>
            </a:pPr>
            <a:endParaRPr lang="en-US" altLang="en-US" dirty="0">
              <a:ea typeface="ＭＳ Ｐゴシック" pitchFamily="34" charset="-128"/>
            </a:endParaRPr>
          </a:p>
          <a:p>
            <a:pPr marL="0" indent="0">
              <a:buFontTx/>
              <a:buNone/>
            </a:pPr>
            <a:r>
              <a:rPr lang="en-US" altLang="en-US" sz="2800" dirty="0">
                <a:solidFill>
                  <a:srgbClr val="FF0000"/>
                </a:solidFill>
                <a:latin typeface="Baskerville Old Face" panose="02020602080505020303" pitchFamily="18" charset="0"/>
                <a:ea typeface="ＭＳ Ｐゴシック" pitchFamily="34" charset="-128"/>
              </a:rPr>
              <a:t>Choice 1—Come clean and tell your boyfriend the truth.</a:t>
            </a:r>
          </a:p>
          <a:p>
            <a:pPr marL="0" indent="0">
              <a:buFontTx/>
              <a:buNone/>
            </a:pPr>
            <a:r>
              <a:rPr lang="en-US" altLang="en-US" sz="2800" dirty="0">
                <a:solidFill>
                  <a:srgbClr val="FF0000"/>
                </a:solidFill>
                <a:latin typeface="Baskerville Old Face" panose="02020602080505020303" pitchFamily="18" charset="0"/>
                <a:ea typeface="ＭＳ Ｐゴシック" pitchFamily="34" charset="-128"/>
              </a:rPr>
              <a:t>Choice 2—Tell him you’</a:t>
            </a:r>
            <a:r>
              <a:rPr lang="en-US" altLang="ja-JP" sz="2800" dirty="0">
                <a:solidFill>
                  <a:srgbClr val="FF0000"/>
                </a:solidFill>
                <a:latin typeface="Baskerville Old Face" panose="02020602080505020303" pitchFamily="18" charset="0"/>
                <a:ea typeface="ＭＳ Ｐゴシック" pitchFamily="34" charset="-128"/>
              </a:rPr>
              <a:t>re bored and try to improve your     relationship.</a:t>
            </a:r>
          </a:p>
          <a:p>
            <a:pPr marL="0" indent="0">
              <a:buFontTx/>
              <a:buNone/>
            </a:pPr>
            <a:r>
              <a:rPr lang="en-US" altLang="en-US" sz="2800" dirty="0">
                <a:solidFill>
                  <a:srgbClr val="FF0000"/>
                </a:solidFill>
                <a:latin typeface="Baskerville Old Face" panose="02020602080505020303" pitchFamily="18" charset="0"/>
                <a:ea typeface="ＭＳ Ｐゴシック" pitchFamily="34" charset="-128"/>
              </a:rPr>
              <a:t>Choice 3—Do nothing, what he </a:t>
            </a:r>
            <a:r>
              <a:rPr lang="en-US" altLang="en-US" sz="2800" dirty="0" err="1">
                <a:solidFill>
                  <a:srgbClr val="FF0000"/>
                </a:solidFill>
                <a:latin typeface="Baskerville Old Face" panose="02020602080505020303" pitchFamily="18" charset="0"/>
                <a:ea typeface="ＭＳ Ｐゴシック" pitchFamily="34" charset="-128"/>
              </a:rPr>
              <a:t>doesn</a:t>
            </a:r>
            <a:r>
              <a:rPr lang="ja-JP" altLang="en-US" sz="2800" dirty="0">
                <a:solidFill>
                  <a:srgbClr val="FF0000"/>
                </a:solidFill>
                <a:latin typeface="Baskerville Old Face" panose="02020602080505020303" pitchFamily="18" charset="0"/>
                <a:ea typeface="ＭＳ Ｐゴシック" pitchFamily="34" charset="-128"/>
              </a:rPr>
              <a:t>’</a:t>
            </a:r>
            <a:r>
              <a:rPr lang="en-US" altLang="ja-JP" sz="2800" dirty="0">
                <a:solidFill>
                  <a:srgbClr val="FF0000"/>
                </a:solidFill>
                <a:latin typeface="Baskerville Old Face" panose="02020602080505020303" pitchFamily="18" charset="0"/>
                <a:ea typeface="ＭＳ Ｐゴシック" pitchFamily="34" charset="-128"/>
              </a:rPr>
              <a:t>t know can</a:t>
            </a:r>
            <a:r>
              <a:rPr lang="ja-JP" altLang="en-US" sz="2800" dirty="0">
                <a:solidFill>
                  <a:srgbClr val="FF0000"/>
                </a:solidFill>
                <a:latin typeface="Baskerville Old Face" panose="02020602080505020303" pitchFamily="18" charset="0"/>
                <a:ea typeface="ＭＳ Ｐゴシック" pitchFamily="34" charset="-128"/>
              </a:rPr>
              <a:t>’</a:t>
            </a:r>
            <a:r>
              <a:rPr lang="en-US" altLang="ja-JP" sz="2800" dirty="0">
                <a:solidFill>
                  <a:srgbClr val="FF0000"/>
                </a:solidFill>
                <a:latin typeface="Baskerville Old Face" panose="02020602080505020303" pitchFamily="18" charset="0"/>
                <a:ea typeface="ＭＳ Ｐゴシック" pitchFamily="34" charset="-128"/>
              </a:rPr>
              <a:t>t hurt him.</a:t>
            </a:r>
          </a:p>
          <a:p>
            <a:pPr marL="0" indent="0">
              <a:buFontTx/>
              <a:buNone/>
            </a:pPr>
            <a:r>
              <a:rPr lang="en-US" altLang="en-US" sz="2800" dirty="0">
                <a:solidFill>
                  <a:srgbClr val="FF0000"/>
                </a:solidFill>
                <a:latin typeface="Baskerville Old Face" panose="02020602080505020303" pitchFamily="18" charset="0"/>
                <a:ea typeface="ＭＳ Ｐゴシック" pitchFamily="34" charset="-128"/>
              </a:rPr>
              <a:t>Choice 4—Break up—face it, it</a:t>
            </a:r>
            <a:r>
              <a:rPr lang="ja-JP" altLang="en-US" sz="2800" dirty="0">
                <a:solidFill>
                  <a:srgbClr val="FF0000"/>
                </a:solidFill>
                <a:latin typeface="Baskerville Old Face" panose="02020602080505020303" pitchFamily="18" charset="0"/>
                <a:ea typeface="ＭＳ Ｐゴシック" pitchFamily="34" charset="-128"/>
              </a:rPr>
              <a:t>’</a:t>
            </a:r>
            <a:r>
              <a:rPr lang="en-US" altLang="ja-JP" sz="2800" dirty="0">
                <a:solidFill>
                  <a:srgbClr val="FF0000"/>
                </a:solidFill>
                <a:latin typeface="Baskerville Old Face" panose="02020602080505020303" pitchFamily="18" charset="0"/>
                <a:ea typeface="ＭＳ Ｐゴシック" pitchFamily="34" charset="-128"/>
              </a:rPr>
              <a:t>s over.</a:t>
            </a:r>
          </a:p>
          <a:p>
            <a:pPr marL="0" indent="0">
              <a:buFontTx/>
              <a:buNone/>
            </a:pPr>
            <a:endParaRPr lang="en-US" altLang="en-US" dirty="0">
              <a:ea typeface="ＭＳ Ｐゴシック" pitchFamily="34" charset="-128"/>
            </a:endParaRPr>
          </a:p>
          <a:p>
            <a:endParaRPr lang="en-US" dirty="0"/>
          </a:p>
        </p:txBody>
      </p:sp>
    </p:spTree>
    <p:extLst>
      <p:ext uri="{BB962C8B-B14F-4D97-AF65-F5344CB8AC3E}">
        <p14:creationId xmlns:p14="http://schemas.microsoft.com/office/powerpoint/2010/main" val="1817934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1295400"/>
          </a:xfrm>
        </p:spPr>
        <p:txBody>
          <a:bodyPr/>
          <a:lstStyle/>
          <a:p>
            <a:r>
              <a:rPr lang="en-GB" b="1" u="sng" dirty="0">
                <a:solidFill>
                  <a:srgbClr val="0070C0"/>
                </a:solidFill>
              </a:rPr>
              <a:t>What would you do?</a:t>
            </a:r>
            <a:endParaRPr lang="en-US" b="1" u="sng" dirty="0">
              <a:solidFill>
                <a:srgbClr val="0070C0"/>
              </a:solidFill>
            </a:endParaRPr>
          </a:p>
        </p:txBody>
      </p:sp>
      <p:sp>
        <p:nvSpPr>
          <p:cNvPr id="3" name="Subtitle 2"/>
          <p:cNvSpPr>
            <a:spLocks noGrp="1"/>
          </p:cNvSpPr>
          <p:nvPr>
            <p:ph type="subTitle" idx="1"/>
          </p:nvPr>
        </p:nvSpPr>
        <p:spPr>
          <a:xfrm>
            <a:off x="1066800" y="1828800"/>
            <a:ext cx="7162800" cy="4038600"/>
          </a:xfrm>
        </p:spPr>
        <p:txBody>
          <a:bodyPr>
            <a:normAutofit fontScale="40000" lnSpcReduction="20000"/>
          </a:bodyPr>
          <a:lstStyle/>
          <a:p>
            <a:r>
              <a:rPr lang="en-US" altLang="en-US" sz="7000" dirty="0">
                <a:solidFill>
                  <a:srgbClr val="002060"/>
                </a:solidFill>
                <a:latin typeface="Arial Narrow" panose="020B0606020202030204" pitchFamily="34" charset="0"/>
                <a:ea typeface="ＭＳ Ｐゴシック" pitchFamily="34" charset="-128"/>
              </a:rPr>
              <a:t>Amy—</a:t>
            </a:r>
            <a:r>
              <a:rPr lang="ja-JP" altLang="en-US" sz="7000" i="1" dirty="0">
                <a:solidFill>
                  <a:srgbClr val="002060"/>
                </a:solidFill>
                <a:latin typeface="Arial Narrow" panose="020B0606020202030204" pitchFamily="34" charset="0"/>
                <a:ea typeface="ＭＳ Ｐゴシック" pitchFamily="34" charset="-128"/>
              </a:rPr>
              <a:t>“</a:t>
            </a:r>
            <a:r>
              <a:rPr lang="en-US" altLang="ja-JP" sz="7000" i="1" dirty="0">
                <a:solidFill>
                  <a:srgbClr val="002060"/>
                </a:solidFill>
                <a:latin typeface="Arial Narrow" panose="020B0606020202030204" pitchFamily="34" charset="0"/>
                <a:ea typeface="ＭＳ Ｐゴシック" pitchFamily="34" charset="-128"/>
              </a:rPr>
              <a:t>My best friend has started to date this much older guy. She is 14 and he</a:t>
            </a:r>
            <a:r>
              <a:rPr lang="ja-JP" altLang="en-US" sz="7000" i="1" dirty="0">
                <a:solidFill>
                  <a:srgbClr val="002060"/>
                </a:solidFill>
                <a:latin typeface="Arial Narrow" panose="020B0606020202030204" pitchFamily="34" charset="0"/>
                <a:ea typeface="ＭＳ Ｐゴシック" pitchFamily="34" charset="-128"/>
              </a:rPr>
              <a:t> </a:t>
            </a:r>
            <a:r>
              <a:rPr lang="en-GB" altLang="ja-JP" sz="7000" i="1" dirty="0">
                <a:solidFill>
                  <a:srgbClr val="002060"/>
                </a:solidFill>
                <a:latin typeface="Arial Narrow" panose="020B0606020202030204" pitchFamily="34" charset="0"/>
                <a:ea typeface="ＭＳ Ｐゴシック" pitchFamily="34" charset="-128"/>
              </a:rPr>
              <a:t>is</a:t>
            </a:r>
            <a:r>
              <a:rPr lang="en-US" altLang="ja-JP" sz="7000" i="1" dirty="0">
                <a:solidFill>
                  <a:srgbClr val="002060"/>
                </a:solidFill>
                <a:latin typeface="Arial Narrow" panose="020B0606020202030204" pitchFamily="34" charset="0"/>
                <a:ea typeface="ＭＳ Ｐゴシック" pitchFamily="34" charset="-128"/>
              </a:rPr>
              <a:t>  20.  She says she likes him because he</a:t>
            </a:r>
            <a:r>
              <a:rPr lang="ja-JP" altLang="en-US" sz="7000" i="1" dirty="0">
                <a:solidFill>
                  <a:srgbClr val="002060"/>
                </a:solidFill>
                <a:latin typeface="Arial Narrow" panose="020B0606020202030204" pitchFamily="34" charset="0"/>
                <a:ea typeface="ＭＳ Ｐゴシック" pitchFamily="34" charset="-128"/>
              </a:rPr>
              <a:t> </a:t>
            </a:r>
            <a:r>
              <a:rPr lang="en-GB" altLang="ja-JP" sz="7000" i="1" dirty="0">
                <a:solidFill>
                  <a:srgbClr val="002060"/>
                </a:solidFill>
                <a:latin typeface="Arial Narrow" panose="020B0606020202030204" pitchFamily="34" charset="0"/>
                <a:ea typeface="ＭＳ Ｐゴシック" pitchFamily="34" charset="-128"/>
              </a:rPr>
              <a:t>is</a:t>
            </a:r>
            <a:r>
              <a:rPr lang="en-US" altLang="ja-JP" sz="7000" i="1" dirty="0">
                <a:solidFill>
                  <a:srgbClr val="002060"/>
                </a:solidFill>
                <a:latin typeface="Arial Narrow" panose="020B0606020202030204" pitchFamily="34" charset="0"/>
                <a:ea typeface="ＭＳ Ｐゴシック" pitchFamily="34" charset="-128"/>
              </a:rPr>
              <a:t> more mature than the boys our age. He buys her stuff and he has his own car.  I know he</a:t>
            </a:r>
            <a:r>
              <a:rPr lang="ja-JP" altLang="en-US" sz="7000" i="1" dirty="0">
                <a:solidFill>
                  <a:srgbClr val="002060"/>
                </a:solidFill>
                <a:latin typeface="Arial Narrow" panose="020B0606020202030204" pitchFamily="34" charset="0"/>
                <a:ea typeface="ＭＳ Ｐゴシック" pitchFamily="34" charset="-128"/>
              </a:rPr>
              <a:t> </a:t>
            </a:r>
            <a:r>
              <a:rPr lang="en-GB" altLang="ja-JP" sz="7000" i="1" dirty="0">
                <a:solidFill>
                  <a:srgbClr val="002060"/>
                </a:solidFill>
                <a:latin typeface="Arial Narrow" panose="020B0606020202030204" pitchFamily="34" charset="0"/>
                <a:ea typeface="ＭＳ Ｐゴシック" pitchFamily="34" charset="-128"/>
              </a:rPr>
              <a:t>has</a:t>
            </a:r>
            <a:r>
              <a:rPr lang="en-US" altLang="ja-JP" sz="7000" i="1" dirty="0">
                <a:solidFill>
                  <a:srgbClr val="002060"/>
                </a:solidFill>
                <a:latin typeface="Arial Narrow" panose="020B0606020202030204" pitchFamily="34" charset="0"/>
                <a:ea typeface="ＭＳ Ｐゴシック" pitchFamily="34" charset="-128"/>
              </a:rPr>
              <a:t> been asking her to have sex with him.  I have a really bad feeling about this guy.  I don</a:t>
            </a:r>
            <a:r>
              <a:rPr lang="ja-JP" altLang="en-US" sz="7000" i="1" dirty="0">
                <a:solidFill>
                  <a:srgbClr val="002060"/>
                </a:solidFill>
                <a:latin typeface="Arial Narrow" panose="020B0606020202030204" pitchFamily="34" charset="0"/>
                <a:ea typeface="ＭＳ Ｐゴシック" pitchFamily="34" charset="-128"/>
              </a:rPr>
              <a:t>’</a:t>
            </a:r>
            <a:r>
              <a:rPr lang="en-US" altLang="ja-JP" sz="7000" i="1" dirty="0">
                <a:solidFill>
                  <a:srgbClr val="002060"/>
                </a:solidFill>
                <a:latin typeface="Arial Narrow" panose="020B0606020202030204" pitchFamily="34" charset="0"/>
                <a:ea typeface="ＭＳ Ｐゴシック" pitchFamily="34" charset="-128"/>
              </a:rPr>
              <a:t>t know if I should tell her what I think</a:t>
            </a:r>
            <a:r>
              <a:rPr lang="en-US" altLang="ja-JP" sz="7000" i="1" dirty="0">
                <a:solidFill>
                  <a:srgbClr val="002060"/>
                </a:solidFill>
                <a:ea typeface="ＭＳ Ｐゴシック" pitchFamily="34" charset="-128"/>
              </a:rPr>
              <a:t>.</a:t>
            </a:r>
            <a:r>
              <a:rPr lang="ja-JP" altLang="en-US" sz="7000" i="1" dirty="0">
                <a:solidFill>
                  <a:srgbClr val="002060"/>
                </a:solidFill>
                <a:ea typeface="ＭＳ Ｐゴシック" pitchFamily="34" charset="-128"/>
              </a:rPr>
              <a:t>”</a:t>
            </a:r>
            <a:endParaRPr lang="en-US" altLang="ja-JP" sz="7000" dirty="0">
              <a:solidFill>
                <a:srgbClr val="002060"/>
              </a:solidFill>
              <a:ea typeface="ＭＳ Ｐゴシック" pitchFamily="34" charset="-128"/>
            </a:endParaRPr>
          </a:p>
          <a:p>
            <a:r>
              <a:rPr lang="en-US" altLang="en-US" sz="3600" dirty="0">
                <a:solidFill>
                  <a:srgbClr val="C00000"/>
                </a:solidFill>
                <a:ea typeface="ＭＳ Ｐゴシック" pitchFamily="34" charset="-128"/>
              </a:rPr>
              <a:t> </a:t>
            </a:r>
          </a:p>
          <a:p>
            <a:r>
              <a:rPr lang="en-US" altLang="en-US" sz="4500" dirty="0">
                <a:solidFill>
                  <a:srgbClr val="FF0000"/>
                </a:solidFill>
                <a:latin typeface="Baskerville Old Face" panose="02020602080505020303" pitchFamily="18" charset="0"/>
                <a:ea typeface="ＭＳ Ｐゴシック" pitchFamily="34" charset="-128"/>
              </a:rPr>
              <a:t>Choice 1—Stay out of it, it</a:t>
            </a:r>
            <a:r>
              <a:rPr lang="ja-JP" altLang="en-US" sz="4500" dirty="0">
                <a:solidFill>
                  <a:srgbClr val="FF0000"/>
                </a:solidFill>
                <a:latin typeface="Baskerville Old Face" panose="02020602080505020303" pitchFamily="18" charset="0"/>
                <a:ea typeface="ＭＳ Ｐゴシック" pitchFamily="34" charset="-128"/>
              </a:rPr>
              <a:t>’</a:t>
            </a:r>
            <a:r>
              <a:rPr lang="en-US" altLang="ja-JP" sz="4500" dirty="0">
                <a:solidFill>
                  <a:srgbClr val="FF0000"/>
                </a:solidFill>
                <a:latin typeface="Baskerville Old Face" panose="02020602080505020303" pitchFamily="18" charset="0"/>
                <a:ea typeface="ＭＳ Ｐゴシック" pitchFamily="34" charset="-128"/>
              </a:rPr>
              <a:t>s none of your business.</a:t>
            </a:r>
          </a:p>
          <a:p>
            <a:r>
              <a:rPr lang="en-US" altLang="en-US" sz="4500" dirty="0">
                <a:solidFill>
                  <a:srgbClr val="FF0000"/>
                </a:solidFill>
                <a:latin typeface="Baskerville Old Face" panose="02020602080505020303" pitchFamily="18" charset="0"/>
                <a:ea typeface="ＭＳ Ｐゴシック" pitchFamily="34" charset="-128"/>
              </a:rPr>
              <a:t>Choice 2—You should tell her your concerns about him being so much older than her, she is your best friend.</a:t>
            </a:r>
          </a:p>
          <a:p>
            <a:r>
              <a:rPr lang="en-US" altLang="en-US" sz="4500" dirty="0">
                <a:solidFill>
                  <a:srgbClr val="FF0000"/>
                </a:solidFill>
                <a:latin typeface="Baskerville Old Face" panose="02020602080505020303" pitchFamily="18" charset="0"/>
                <a:ea typeface="ＭＳ Ｐゴシック" pitchFamily="34" charset="-128"/>
              </a:rPr>
              <a:t>Choice 3—What this guy is doing is illegal!  You should tell her parents.</a:t>
            </a:r>
          </a:p>
          <a:p>
            <a:r>
              <a:rPr lang="en-US" altLang="en-US" sz="4500" dirty="0">
                <a:solidFill>
                  <a:srgbClr val="FF0000"/>
                </a:solidFill>
                <a:latin typeface="Baskerville Old Face" panose="02020602080505020303" pitchFamily="18" charset="0"/>
                <a:ea typeface="ＭＳ Ｐゴシック" pitchFamily="34" charset="-128"/>
              </a:rPr>
              <a:t>Choice 4—Go straight to the guy and ask him what he wants with your friend.</a:t>
            </a:r>
          </a:p>
          <a:p>
            <a:endParaRPr lang="en-US" sz="4500" dirty="0">
              <a:solidFill>
                <a:srgbClr val="FF0000"/>
              </a:solidFill>
              <a:latin typeface="Baskerville Old Face" panose="02020602080505020303" pitchFamily="18" charset="0"/>
            </a:endParaRPr>
          </a:p>
        </p:txBody>
      </p:sp>
    </p:spTree>
    <p:extLst>
      <p:ext uri="{BB962C8B-B14F-4D97-AF65-F5344CB8AC3E}">
        <p14:creationId xmlns:p14="http://schemas.microsoft.com/office/powerpoint/2010/main" val="33042932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838200"/>
            <a:ext cx="7772400" cy="1470025"/>
          </a:xfrm>
        </p:spPr>
        <p:txBody>
          <a:bodyPr/>
          <a:lstStyle/>
          <a:p>
            <a:r>
              <a:rPr lang="en-GB" b="1" u="sng" dirty="0">
                <a:solidFill>
                  <a:srgbClr val="0070C0"/>
                </a:solidFill>
              </a:rPr>
              <a:t>What would you do?</a:t>
            </a:r>
            <a:endParaRPr lang="en-US" b="1" u="sng" dirty="0">
              <a:solidFill>
                <a:srgbClr val="0070C0"/>
              </a:solidFill>
            </a:endParaRPr>
          </a:p>
        </p:txBody>
      </p:sp>
      <p:sp>
        <p:nvSpPr>
          <p:cNvPr id="3" name="Subtitle 2"/>
          <p:cNvSpPr>
            <a:spLocks noGrp="1"/>
          </p:cNvSpPr>
          <p:nvPr>
            <p:ph type="subTitle" idx="1"/>
          </p:nvPr>
        </p:nvSpPr>
        <p:spPr>
          <a:xfrm>
            <a:off x="1371600" y="2286000"/>
            <a:ext cx="6400800" cy="3886200"/>
          </a:xfrm>
        </p:spPr>
        <p:txBody>
          <a:bodyPr>
            <a:normAutofit fontScale="32500" lnSpcReduction="20000"/>
          </a:bodyPr>
          <a:lstStyle/>
          <a:p>
            <a:pPr algn="l"/>
            <a:r>
              <a:rPr lang="en-GB" sz="4200" i="1" dirty="0">
                <a:solidFill>
                  <a:srgbClr val="002060"/>
                </a:solidFill>
                <a:latin typeface="Arial Narrow" panose="020B0606020202030204" pitchFamily="34" charset="0"/>
              </a:rPr>
              <a:t>Justin – “My mate Luke has been seeing his girlfriend Jasmine for about a year. She is a lovely girl and they make a great couple. However Luke has told me that Jasmine has a bit of a fiery temper and during a couple of arguments she has got angry and hit him.</a:t>
            </a:r>
          </a:p>
          <a:p>
            <a:pPr algn="l"/>
            <a:r>
              <a:rPr lang="en-GB" sz="4200" i="1" dirty="0">
                <a:solidFill>
                  <a:srgbClr val="002060"/>
                </a:solidFill>
                <a:latin typeface="Arial Narrow" panose="020B0606020202030204" pitchFamily="34" charset="0"/>
              </a:rPr>
              <a:t>Luke said the first time it wasn’t very hard but since then it has got worse. He told  me  she tells him she doesn’t mean it and she is sorry.</a:t>
            </a:r>
          </a:p>
          <a:p>
            <a:pPr algn="l"/>
            <a:r>
              <a:rPr lang="en-GB" sz="4200" i="1" dirty="0">
                <a:solidFill>
                  <a:srgbClr val="002060"/>
                </a:solidFill>
                <a:latin typeface="Arial Narrow" panose="020B0606020202030204" pitchFamily="34" charset="0"/>
              </a:rPr>
              <a:t>Luke said he loves her and doesn’t want to loose her.”</a:t>
            </a:r>
          </a:p>
          <a:p>
            <a:pPr algn="l"/>
            <a:endParaRPr lang="en-GB" sz="4200" i="1" dirty="0">
              <a:solidFill>
                <a:srgbClr val="002060"/>
              </a:solidFill>
              <a:latin typeface="Arial Narrow" panose="020B0606020202030204" pitchFamily="34" charset="0"/>
            </a:endParaRPr>
          </a:p>
          <a:p>
            <a:pPr algn="l"/>
            <a:r>
              <a:rPr lang="en-GB" sz="4500" dirty="0">
                <a:solidFill>
                  <a:srgbClr val="FF0000"/>
                </a:solidFill>
                <a:latin typeface="Baskerville Old Face" panose="02020602080505020303" pitchFamily="18" charset="0"/>
              </a:rPr>
              <a:t>Choice 1 – Stay out of it. You don’t want her getting aggressive towards you</a:t>
            </a:r>
          </a:p>
          <a:p>
            <a:pPr algn="l"/>
            <a:r>
              <a:rPr lang="en-GB" sz="4500" dirty="0">
                <a:solidFill>
                  <a:srgbClr val="FF0000"/>
                </a:solidFill>
                <a:latin typeface="Baskerville Old Face" panose="02020602080505020303" pitchFamily="18" charset="0"/>
              </a:rPr>
              <a:t>Choice 2 – Tell him its ok for girls  to hit boys and he needs to man up.</a:t>
            </a:r>
          </a:p>
          <a:p>
            <a:pPr algn="l"/>
            <a:r>
              <a:rPr lang="en-GB" sz="4500" dirty="0">
                <a:solidFill>
                  <a:srgbClr val="FF0000"/>
                </a:solidFill>
                <a:latin typeface="Baskerville Old Face" panose="02020602080505020303" pitchFamily="18" charset="0"/>
              </a:rPr>
              <a:t>Choice 3 – Tell him you totally understand him worries and you are here to support him.</a:t>
            </a:r>
          </a:p>
          <a:p>
            <a:pPr algn="l"/>
            <a:r>
              <a:rPr lang="en-GB" sz="4500" dirty="0">
                <a:solidFill>
                  <a:srgbClr val="FF0000"/>
                </a:solidFill>
                <a:latin typeface="Baskerville Old Face" panose="02020602080505020303" pitchFamily="18" charset="0"/>
              </a:rPr>
              <a:t>Choice 4 – Encourage him to speak to an adult about it as this isn’t ok. This is abuse.</a:t>
            </a:r>
            <a:endParaRPr lang="en-US" sz="4500" dirty="0">
              <a:solidFill>
                <a:srgbClr val="FF0000"/>
              </a:solidFill>
              <a:latin typeface="Baskerville Old Face" panose="02020602080505020303" pitchFamily="18" charset="0"/>
            </a:endParaRPr>
          </a:p>
        </p:txBody>
      </p:sp>
    </p:spTree>
    <p:extLst>
      <p:ext uri="{BB962C8B-B14F-4D97-AF65-F5344CB8AC3E}">
        <p14:creationId xmlns:p14="http://schemas.microsoft.com/office/powerpoint/2010/main" val="12093656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371600"/>
            <a:ext cx="8229600" cy="1143000"/>
          </a:xfrm>
        </p:spPr>
        <p:txBody>
          <a:bodyPr>
            <a:noAutofit/>
          </a:bodyPr>
          <a:lstStyle/>
          <a:p>
            <a:r>
              <a:rPr lang="en-GB" sz="9600" b="1" u="sng" dirty="0">
                <a:solidFill>
                  <a:srgbClr val="FF3399"/>
                </a:solidFill>
                <a:effectLst>
                  <a:outerShdw blurRad="38100" dist="38100" dir="2700000" algn="tl">
                    <a:srgbClr val="000000">
                      <a:alpha val="43137"/>
                    </a:srgbClr>
                  </a:outerShdw>
                </a:effectLst>
              </a:rPr>
              <a:t>The Effects</a:t>
            </a:r>
            <a:endParaRPr lang="en-US" sz="9600" b="1" u="sng" dirty="0">
              <a:solidFill>
                <a:srgbClr val="FF3399"/>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1" y="4267200"/>
            <a:ext cx="6934200" cy="1485900"/>
          </a:xfrm>
          <a:prstGeom prst="rect">
            <a:avLst/>
          </a:prstGeom>
        </p:spPr>
      </p:pic>
    </p:spTree>
    <p:extLst>
      <p:ext uri="{BB962C8B-B14F-4D97-AF65-F5344CB8AC3E}">
        <p14:creationId xmlns:p14="http://schemas.microsoft.com/office/powerpoint/2010/main" val="3680726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200" cy="45719"/>
          </a:xfrm>
        </p:spPr>
        <p:txBody>
          <a:bodyPr>
            <a:normAutofit fontScale="90000"/>
          </a:bodyPr>
          <a:lstStyle/>
          <a:p>
            <a:endParaRPr lang="en-US" b="1" dirty="0">
              <a:solidFill>
                <a:srgbClr val="FF0000"/>
              </a:solidFill>
            </a:endParaRPr>
          </a:p>
        </p:txBody>
      </p:sp>
      <p:sp>
        <p:nvSpPr>
          <p:cNvPr id="3" name="Text Placeholder 2"/>
          <p:cNvSpPr>
            <a:spLocks noGrp="1"/>
          </p:cNvSpPr>
          <p:nvPr>
            <p:ph type="body" idx="1"/>
          </p:nvPr>
        </p:nvSpPr>
        <p:spPr>
          <a:xfrm>
            <a:off x="457200" y="762000"/>
            <a:ext cx="4040188" cy="639762"/>
          </a:xfrm>
        </p:spPr>
        <p:txBody>
          <a:bodyPr/>
          <a:lstStyle/>
          <a:p>
            <a:pPr algn="ctr"/>
            <a:r>
              <a:rPr lang="en-GB" u="sng" dirty="0">
                <a:solidFill>
                  <a:srgbClr val="FF3399"/>
                </a:solidFill>
              </a:rPr>
              <a:t>Healthy Relationship</a:t>
            </a:r>
            <a:endParaRPr lang="en-US" u="sng" dirty="0">
              <a:solidFill>
                <a:srgbClr val="FF3399"/>
              </a:solidFill>
            </a:endParaRPr>
          </a:p>
        </p:txBody>
      </p:sp>
      <p:sp>
        <p:nvSpPr>
          <p:cNvPr id="4" name="Content Placeholder 3"/>
          <p:cNvSpPr>
            <a:spLocks noGrp="1"/>
          </p:cNvSpPr>
          <p:nvPr>
            <p:ph sz="half" idx="2"/>
          </p:nvPr>
        </p:nvSpPr>
        <p:spPr>
          <a:xfrm>
            <a:off x="457200" y="1676400"/>
            <a:ext cx="4040188" cy="4343400"/>
          </a:xfrm>
        </p:spPr>
        <p:txBody>
          <a:bodyPr>
            <a:normAutofit fontScale="85000" lnSpcReduction="20000"/>
          </a:bodyPr>
          <a:lstStyle/>
          <a:p>
            <a:r>
              <a:rPr lang="en-GB" dirty="0"/>
              <a:t>Higher self esteem</a:t>
            </a:r>
          </a:p>
          <a:p>
            <a:r>
              <a:rPr lang="en-GB" dirty="0"/>
              <a:t>Less stress</a:t>
            </a:r>
          </a:p>
          <a:p>
            <a:r>
              <a:rPr lang="en-GB" dirty="0"/>
              <a:t>Support</a:t>
            </a:r>
          </a:p>
          <a:p>
            <a:r>
              <a:rPr lang="en-GB" dirty="0"/>
              <a:t>Healthier</a:t>
            </a:r>
          </a:p>
          <a:p>
            <a:r>
              <a:rPr lang="en-GB" dirty="0"/>
              <a:t>Happier</a:t>
            </a:r>
          </a:p>
          <a:p>
            <a:r>
              <a:rPr lang="en-GB" dirty="0"/>
              <a:t>Good concentration levels</a:t>
            </a:r>
          </a:p>
          <a:p>
            <a:r>
              <a:rPr lang="en-GB" dirty="0"/>
              <a:t>Higher Patience levels</a:t>
            </a:r>
          </a:p>
          <a:p>
            <a:r>
              <a:rPr lang="en-GB" dirty="0"/>
              <a:t>Longer life</a:t>
            </a:r>
          </a:p>
          <a:p>
            <a:r>
              <a:rPr lang="en-GB" dirty="0"/>
              <a:t>Sense of belonging</a:t>
            </a:r>
          </a:p>
          <a:p>
            <a:r>
              <a:rPr lang="en-GB" dirty="0"/>
              <a:t>Self awareness</a:t>
            </a:r>
          </a:p>
          <a:p>
            <a:r>
              <a:rPr lang="en-GB" dirty="0"/>
              <a:t>Good out look on life</a:t>
            </a:r>
          </a:p>
          <a:p>
            <a:r>
              <a:rPr lang="en-GB" dirty="0"/>
              <a:t>Better prospects</a:t>
            </a:r>
          </a:p>
          <a:p>
            <a:r>
              <a:rPr lang="en-GB" dirty="0"/>
              <a:t>More chance of healthy relationships in the future</a:t>
            </a:r>
          </a:p>
          <a:p>
            <a:endParaRPr lang="en-GB" dirty="0"/>
          </a:p>
          <a:p>
            <a:endParaRPr lang="en-US" dirty="0"/>
          </a:p>
        </p:txBody>
      </p:sp>
      <p:sp>
        <p:nvSpPr>
          <p:cNvPr id="5" name="Text Placeholder 4"/>
          <p:cNvSpPr>
            <a:spLocks noGrp="1"/>
          </p:cNvSpPr>
          <p:nvPr>
            <p:ph type="body" sz="quarter" idx="3"/>
          </p:nvPr>
        </p:nvSpPr>
        <p:spPr>
          <a:xfrm>
            <a:off x="4648200" y="762000"/>
            <a:ext cx="4041775" cy="639762"/>
          </a:xfrm>
        </p:spPr>
        <p:txBody>
          <a:bodyPr/>
          <a:lstStyle/>
          <a:p>
            <a:pPr algn="ctr"/>
            <a:r>
              <a:rPr lang="en-GB" u="sng" dirty="0">
                <a:solidFill>
                  <a:srgbClr val="FF3399"/>
                </a:solidFill>
              </a:rPr>
              <a:t>Unhealthy Relationship</a:t>
            </a:r>
            <a:endParaRPr lang="en-US" u="sng" dirty="0">
              <a:solidFill>
                <a:srgbClr val="FF3399"/>
              </a:solidFill>
            </a:endParaRPr>
          </a:p>
        </p:txBody>
      </p:sp>
      <p:sp>
        <p:nvSpPr>
          <p:cNvPr id="6" name="Content Placeholder 5"/>
          <p:cNvSpPr>
            <a:spLocks noGrp="1"/>
          </p:cNvSpPr>
          <p:nvPr>
            <p:ph sz="quarter" idx="4"/>
          </p:nvPr>
        </p:nvSpPr>
        <p:spPr>
          <a:xfrm>
            <a:off x="4648200" y="1676400"/>
            <a:ext cx="4041775" cy="4724400"/>
          </a:xfrm>
        </p:spPr>
        <p:txBody>
          <a:bodyPr>
            <a:normAutofit fontScale="77500" lnSpcReduction="20000"/>
          </a:bodyPr>
          <a:lstStyle/>
          <a:p>
            <a:r>
              <a:rPr lang="en-GB" dirty="0"/>
              <a:t>Withdrawn</a:t>
            </a:r>
          </a:p>
          <a:p>
            <a:r>
              <a:rPr lang="en-GB" dirty="0"/>
              <a:t>Eating disorders</a:t>
            </a:r>
          </a:p>
          <a:p>
            <a:r>
              <a:rPr lang="en-GB" dirty="0"/>
              <a:t>Drug or alcohol addiction</a:t>
            </a:r>
          </a:p>
          <a:p>
            <a:r>
              <a:rPr lang="en-GB" dirty="0"/>
              <a:t>Low self esteem</a:t>
            </a:r>
          </a:p>
          <a:p>
            <a:r>
              <a:rPr lang="en-GB" dirty="0"/>
              <a:t>Self harm</a:t>
            </a:r>
          </a:p>
          <a:p>
            <a:r>
              <a:rPr lang="en-GB" dirty="0"/>
              <a:t>Low confidence</a:t>
            </a:r>
          </a:p>
          <a:p>
            <a:r>
              <a:rPr lang="en-GB" dirty="0"/>
              <a:t>Poor attendance at school or work</a:t>
            </a:r>
          </a:p>
          <a:p>
            <a:r>
              <a:rPr lang="en-GB" dirty="0"/>
              <a:t>Lack of concentration</a:t>
            </a:r>
          </a:p>
          <a:p>
            <a:r>
              <a:rPr lang="en-GB" dirty="0"/>
              <a:t>High stress levels</a:t>
            </a:r>
          </a:p>
          <a:p>
            <a:r>
              <a:rPr lang="en-GB" dirty="0"/>
              <a:t>Poor perception of what’s ok and not ok</a:t>
            </a:r>
          </a:p>
          <a:p>
            <a:r>
              <a:rPr lang="en-GB" dirty="0"/>
              <a:t>Isolation</a:t>
            </a:r>
          </a:p>
          <a:p>
            <a:r>
              <a:rPr lang="en-GB" dirty="0"/>
              <a:t>Break down of other relationships</a:t>
            </a:r>
          </a:p>
          <a:p>
            <a:r>
              <a:rPr lang="en-GB" dirty="0"/>
              <a:t>Unhappy</a:t>
            </a:r>
          </a:p>
          <a:p>
            <a:r>
              <a:rPr lang="en-GB" dirty="0"/>
              <a:t>Hostile</a:t>
            </a:r>
          </a:p>
          <a:p>
            <a:r>
              <a:rPr lang="en-GB" dirty="0"/>
              <a:t>Bitter</a:t>
            </a:r>
          </a:p>
          <a:p>
            <a:endParaRPr lang="en-GB" dirty="0"/>
          </a:p>
          <a:p>
            <a:endParaRPr lang="en-US" dirty="0"/>
          </a:p>
        </p:txBody>
      </p:sp>
    </p:spTree>
    <p:extLst>
      <p:ext uri="{BB962C8B-B14F-4D97-AF65-F5344CB8AC3E}">
        <p14:creationId xmlns:p14="http://schemas.microsoft.com/office/powerpoint/2010/main" val="23350802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609600"/>
            <a:ext cx="7086600" cy="795338"/>
          </a:xfrm>
        </p:spPr>
        <p:txBody>
          <a:bodyPr>
            <a:noAutofit/>
          </a:bodyPr>
          <a:lstStyle/>
          <a:p>
            <a:pPr algn="ctr"/>
            <a:r>
              <a:rPr lang="en-GB" sz="4000" dirty="0">
                <a:solidFill>
                  <a:srgbClr val="660066"/>
                </a:solidFill>
              </a:rPr>
              <a:t>Where to get help and support</a:t>
            </a:r>
            <a:endParaRPr lang="en-US" sz="4000" dirty="0">
              <a:solidFill>
                <a:srgbClr val="660066"/>
              </a:solidFill>
            </a:endParaRPr>
          </a:p>
        </p:txBody>
      </p:sp>
      <p:sp>
        <p:nvSpPr>
          <p:cNvPr id="4" name="Text Placeholder 3"/>
          <p:cNvSpPr>
            <a:spLocks noGrp="1"/>
          </p:cNvSpPr>
          <p:nvPr>
            <p:ph type="body" sz="half" idx="2"/>
          </p:nvPr>
        </p:nvSpPr>
        <p:spPr>
          <a:xfrm>
            <a:off x="762000" y="4191000"/>
            <a:ext cx="7772400" cy="2057400"/>
          </a:xfrm>
        </p:spPr>
        <p:txBody>
          <a:bodyPr>
            <a:normAutofit fontScale="62500" lnSpcReduction="20000"/>
          </a:bodyPr>
          <a:lstStyle/>
          <a:p>
            <a:r>
              <a:rPr lang="en-GB" sz="2900" dirty="0"/>
              <a:t>If you believe yourself or someone you know is in an unhealthy relationship and may need some support, please talk to a safe adult.</a:t>
            </a:r>
          </a:p>
          <a:p>
            <a:r>
              <a:rPr lang="en-GB" sz="2900" dirty="0"/>
              <a:t>This could be a family member, family friend, teacher, lunchtime controller, support worker, Family worker, Social worker etc.</a:t>
            </a:r>
          </a:p>
          <a:p>
            <a:r>
              <a:rPr lang="en-GB" sz="2900" dirty="0"/>
              <a:t>That adult an then help get further support by calling:</a:t>
            </a:r>
          </a:p>
          <a:p>
            <a:endParaRPr lang="en-GB" dirty="0"/>
          </a:p>
          <a:p>
            <a:pPr algn="ctr"/>
            <a:r>
              <a:rPr lang="en-GB" sz="3200" b="1" u="sng" dirty="0">
                <a:solidFill>
                  <a:srgbClr val="FF0000"/>
                </a:solidFill>
              </a:rPr>
              <a:t>Berkshire Women’s aid help line</a:t>
            </a:r>
          </a:p>
          <a:p>
            <a:pPr algn="ctr"/>
            <a:r>
              <a:rPr lang="en-GB" sz="3200" b="1" u="sng" dirty="0">
                <a:solidFill>
                  <a:srgbClr val="FF0000"/>
                </a:solidFill>
              </a:rPr>
              <a:t>0118 9504003</a:t>
            </a:r>
            <a:endParaRPr lang="en-US" sz="3200" b="1" u="sng" dirty="0">
              <a:solidFill>
                <a:srgbClr val="FF0000"/>
              </a:solidFill>
            </a:endParaRPr>
          </a:p>
        </p:txBody>
      </p:sp>
      <p:pic>
        <p:nvPicPr>
          <p:cNvPr id="7" name="Picture Placeholder 6"/>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l="5534" r="5534"/>
          <a:stretch>
            <a:fillRect/>
          </a:stretch>
        </p:blipFill>
        <p:spPr>
          <a:xfrm>
            <a:off x="3200400" y="1447800"/>
            <a:ext cx="2971800" cy="2228850"/>
          </a:xfrm>
        </p:spPr>
      </p:pic>
    </p:spTree>
    <p:extLst>
      <p:ext uri="{BB962C8B-B14F-4D97-AF65-F5344CB8AC3E}">
        <p14:creationId xmlns:p14="http://schemas.microsoft.com/office/powerpoint/2010/main" val="7476262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03" y="0"/>
            <a:ext cx="8999346" cy="584775"/>
          </a:xfrm>
          <a:prstGeom prst="rect">
            <a:avLst/>
          </a:prstGeom>
          <a:noFill/>
        </p:spPr>
        <p:txBody>
          <a:bodyPr wrap="square" lIns="91440" tIns="45720" rIns="91440" bIns="45720">
            <a:spAutoFit/>
          </a:bodyPr>
          <a:lstStyle/>
          <a:p>
            <a:r>
              <a:rPr lang="en-U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What makes a healthy </a:t>
            </a:r>
            <a:r>
              <a:rPr lang="en-U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Relationship?</a:t>
            </a:r>
            <a:endParaRPr lang="en-US" sz="3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Rectangle 2"/>
          <p:cNvSpPr/>
          <p:nvPr/>
        </p:nvSpPr>
        <p:spPr>
          <a:xfrm>
            <a:off x="1619672" y="764704"/>
            <a:ext cx="6552728" cy="3939540"/>
          </a:xfrm>
          <a:prstGeom prst="rect">
            <a:avLst/>
          </a:prstGeom>
        </p:spPr>
        <p:txBody>
          <a:bodyPr wrap="square">
            <a:spAutoFit/>
          </a:bodyPr>
          <a:lstStyle/>
          <a:p>
            <a:pPr algn="ctr"/>
            <a:r>
              <a:rPr lang="en-GB" sz="8800" dirty="0">
                <a:latin typeface="Chiller" panose="04020404031007020602" pitchFamily="82" charset="0"/>
              </a:rPr>
              <a:t>The Dominator</a:t>
            </a:r>
            <a:r>
              <a:rPr lang="en-GB" sz="5400" dirty="0"/>
              <a:t>	</a:t>
            </a:r>
          </a:p>
          <a:p>
            <a:pPr algn="ctr"/>
            <a:r>
              <a:rPr lang="en-GB" sz="5400" dirty="0"/>
              <a:t>Or</a:t>
            </a:r>
          </a:p>
          <a:p>
            <a:pPr algn="ctr"/>
            <a:r>
              <a:rPr lang="en-GB" sz="5400" dirty="0"/>
              <a:t> </a:t>
            </a:r>
          </a:p>
          <a:p>
            <a:pPr algn="ctr"/>
            <a:r>
              <a:rPr lang="en-GB" sz="5400" dirty="0">
                <a:latin typeface="Comic Sans MS" panose="030F0702030302020204" pitchFamily="66" charset="0"/>
              </a:rPr>
              <a:t>The Friend</a:t>
            </a:r>
          </a:p>
        </p:txBody>
      </p:sp>
      <p:sp>
        <p:nvSpPr>
          <p:cNvPr id="4" name="TextBox 3"/>
          <p:cNvSpPr txBox="1"/>
          <p:nvPr/>
        </p:nvSpPr>
        <p:spPr>
          <a:xfrm>
            <a:off x="645044" y="4941168"/>
            <a:ext cx="7776864" cy="1384995"/>
          </a:xfrm>
          <a:prstGeom prst="rect">
            <a:avLst/>
          </a:prstGeom>
          <a:noFill/>
        </p:spPr>
        <p:txBody>
          <a:bodyPr wrap="square" rtlCol="0">
            <a:spAutoFit/>
          </a:bodyPr>
          <a:lstStyle/>
          <a:p>
            <a:pPr algn="ctr"/>
            <a:r>
              <a:rPr lang="en-GB" sz="2800" dirty="0"/>
              <a:t>Use the sort cards to decide which traits belong to a Dominator and which belong to a friend – some may fall in the middle – can you say why???</a:t>
            </a:r>
          </a:p>
        </p:txBody>
      </p:sp>
    </p:spTree>
    <p:extLst>
      <p:ext uri="{BB962C8B-B14F-4D97-AF65-F5344CB8AC3E}">
        <p14:creationId xmlns:p14="http://schemas.microsoft.com/office/powerpoint/2010/main" val="39795483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467544" y="188640"/>
          <a:ext cx="8352928" cy="6492240"/>
        </p:xfrm>
        <a:graphic>
          <a:graphicData uri="http://schemas.openxmlformats.org/drawingml/2006/table">
            <a:tbl>
              <a:tblPr firstRow="1" bandRow="1">
                <a:tableStyleId>{5940675A-B579-460E-94D1-54222C63F5DA}</a:tableStyleId>
              </a:tblPr>
              <a:tblGrid>
                <a:gridCol w="2088232">
                  <a:extLst>
                    <a:ext uri="{9D8B030D-6E8A-4147-A177-3AD203B41FA5}">
                      <a16:colId xmlns:a16="http://schemas.microsoft.com/office/drawing/2014/main" val="20000"/>
                    </a:ext>
                  </a:extLst>
                </a:gridCol>
                <a:gridCol w="2088232">
                  <a:extLst>
                    <a:ext uri="{9D8B030D-6E8A-4147-A177-3AD203B41FA5}">
                      <a16:colId xmlns:a16="http://schemas.microsoft.com/office/drawing/2014/main" val="20001"/>
                    </a:ext>
                  </a:extLst>
                </a:gridCol>
                <a:gridCol w="2088232">
                  <a:extLst>
                    <a:ext uri="{9D8B030D-6E8A-4147-A177-3AD203B41FA5}">
                      <a16:colId xmlns:a16="http://schemas.microsoft.com/office/drawing/2014/main" val="20002"/>
                    </a:ext>
                  </a:extLst>
                </a:gridCol>
                <a:gridCol w="2088232">
                  <a:extLst>
                    <a:ext uri="{9D8B030D-6E8A-4147-A177-3AD203B41FA5}">
                      <a16:colId xmlns:a16="http://schemas.microsoft.com/office/drawing/2014/main" val="20003"/>
                    </a:ext>
                  </a:extLst>
                </a:gridCol>
              </a:tblGrid>
              <a:tr h="715104">
                <a:tc>
                  <a:txBody>
                    <a:bodyPr/>
                    <a:lstStyle/>
                    <a:p>
                      <a:pPr algn="ctr"/>
                      <a:r>
                        <a:rPr lang="en-GB" dirty="0">
                          <a:latin typeface="Comic Sans MS" panose="030F0702030302020204" pitchFamily="66" charset="0"/>
                        </a:rPr>
                        <a:t>Shouts</a:t>
                      </a:r>
                    </a:p>
                  </a:txBody>
                  <a:tcPr/>
                </a:tc>
                <a:tc>
                  <a:txBody>
                    <a:bodyPr/>
                    <a:lstStyle/>
                    <a:p>
                      <a:pPr algn="ctr"/>
                      <a:r>
                        <a:rPr lang="en-GB" dirty="0">
                          <a:latin typeface="Comic Sans MS" panose="030F0702030302020204" pitchFamily="66" charset="0"/>
                        </a:rPr>
                        <a:t>Supports you</a:t>
                      </a:r>
                    </a:p>
                  </a:txBody>
                  <a:tcPr/>
                </a:tc>
                <a:tc>
                  <a:txBody>
                    <a:bodyPr/>
                    <a:lstStyle/>
                    <a:p>
                      <a:pPr algn="ctr"/>
                      <a:r>
                        <a:rPr lang="en-GB" dirty="0">
                          <a:latin typeface="Comic Sans MS" panose="030F0702030302020204" pitchFamily="66" charset="0"/>
                        </a:rPr>
                        <a:t>Takes people close to you away or seduces them </a:t>
                      </a:r>
                    </a:p>
                  </a:txBody>
                  <a:tcPr/>
                </a:tc>
                <a:tc>
                  <a:txBody>
                    <a:bodyPr/>
                    <a:lstStyle/>
                    <a:p>
                      <a:pPr algn="ctr"/>
                      <a:r>
                        <a:rPr lang="en-GB" dirty="0">
                          <a:latin typeface="Comic Sans MS" panose="030F0702030302020204" pitchFamily="66" charset="0"/>
                        </a:rPr>
                        <a:t>Supports</a:t>
                      </a:r>
                      <a:r>
                        <a:rPr lang="en-GB" baseline="0" dirty="0">
                          <a:latin typeface="Comic Sans MS" panose="030F0702030302020204" pitchFamily="66" charset="0"/>
                        </a:rPr>
                        <a:t> your learning and independence</a:t>
                      </a:r>
                      <a:endParaRPr lang="en-GB" dirty="0">
                        <a:latin typeface="Comic Sans MS" panose="030F0702030302020204" pitchFamily="66" charset="0"/>
                      </a:endParaRPr>
                    </a:p>
                  </a:txBody>
                  <a:tcPr/>
                </a:tc>
                <a:extLst>
                  <a:ext uri="{0D108BD9-81ED-4DB2-BD59-A6C34878D82A}">
                    <a16:rowId xmlns:a16="http://schemas.microsoft.com/office/drawing/2014/main" val="10000"/>
                  </a:ext>
                </a:extLst>
              </a:tr>
              <a:tr h="370840">
                <a:tc>
                  <a:txBody>
                    <a:bodyPr/>
                    <a:lstStyle/>
                    <a:p>
                      <a:pPr algn="ctr"/>
                      <a:r>
                        <a:rPr lang="en-GB" dirty="0">
                          <a:latin typeface="Comic Sans MS" panose="030F0702030302020204" pitchFamily="66" charset="0"/>
                        </a:rPr>
                        <a:t>Is</a:t>
                      </a:r>
                      <a:r>
                        <a:rPr lang="en-GB" baseline="0" dirty="0">
                          <a:latin typeface="Comic Sans MS" panose="030F0702030302020204" pitchFamily="66" charset="0"/>
                        </a:rPr>
                        <a:t> cheerful</a:t>
                      </a:r>
                      <a:endParaRPr lang="en-GB" dirty="0">
                        <a:latin typeface="Comic Sans MS" panose="030F0702030302020204" pitchFamily="66" charset="0"/>
                      </a:endParaRPr>
                    </a:p>
                  </a:txBody>
                  <a:tcPr/>
                </a:tc>
                <a:tc>
                  <a:txBody>
                    <a:bodyPr/>
                    <a:lstStyle/>
                    <a:p>
                      <a:pPr algn="ctr"/>
                      <a:r>
                        <a:rPr lang="en-GB" dirty="0">
                          <a:latin typeface="Comic Sans MS" panose="030F0702030302020204" pitchFamily="66" charset="0"/>
                        </a:rPr>
                        <a:t>Turns others against you </a:t>
                      </a:r>
                    </a:p>
                  </a:txBody>
                  <a:tcPr/>
                </a:tc>
                <a:tc>
                  <a:txBody>
                    <a:bodyPr/>
                    <a:lstStyle/>
                    <a:p>
                      <a:pPr algn="ctr"/>
                      <a:r>
                        <a:rPr lang="en-GB" dirty="0">
                          <a:latin typeface="Comic Sans MS" panose="030F0702030302020204" pitchFamily="66" charset="0"/>
                        </a:rPr>
                        <a:t>Is consistent </a:t>
                      </a:r>
                    </a:p>
                  </a:txBody>
                  <a:tcPr/>
                </a:tc>
                <a:tc>
                  <a:txBody>
                    <a:bodyPr/>
                    <a:lstStyle/>
                    <a:p>
                      <a:pPr algn="ctr"/>
                      <a:r>
                        <a:rPr lang="en-GB" dirty="0">
                          <a:latin typeface="Comic Sans MS" panose="030F0702030302020204" pitchFamily="66" charset="0"/>
                        </a:rPr>
                        <a:t>Uses</a:t>
                      </a:r>
                      <a:r>
                        <a:rPr lang="en-GB" baseline="0" dirty="0">
                          <a:latin typeface="Comic Sans MS" panose="030F0702030302020204" pitchFamily="66" charset="0"/>
                        </a:rPr>
                        <a:t> your name</a:t>
                      </a:r>
                      <a:endParaRPr lang="en-GB" dirty="0">
                        <a:latin typeface="Comic Sans MS" panose="030F0702030302020204" pitchFamily="66" charset="0"/>
                      </a:endParaRPr>
                    </a:p>
                  </a:txBody>
                  <a:tcPr/>
                </a:tc>
                <a:extLst>
                  <a:ext uri="{0D108BD9-81ED-4DB2-BD59-A6C34878D82A}">
                    <a16:rowId xmlns:a16="http://schemas.microsoft.com/office/drawing/2014/main" val="10001"/>
                  </a:ext>
                </a:extLst>
              </a:tr>
              <a:tr h="370840">
                <a:tc>
                  <a:txBody>
                    <a:bodyPr/>
                    <a:lstStyle/>
                    <a:p>
                      <a:pPr algn="ctr"/>
                      <a:r>
                        <a:rPr lang="en-GB" dirty="0">
                          <a:latin typeface="Comic Sans MS" panose="030F0702030302020204" pitchFamily="66" charset="0"/>
                        </a:rPr>
                        <a:t>sulks</a:t>
                      </a:r>
                    </a:p>
                  </a:txBody>
                  <a:tcPr/>
                </a:tc>
                <a:tc>
                  <a:txBody>
                    <a:bodyPr/>
                    <a:lstStyle/>
                    <a:p>
                      <a:pPr algn="ctr"/>
                      <a:r>
                        <a:rPr lang="en-GB" dirty="0">
                          <a:latin typeface="Comic Sans MS" panose="030F0702030302020204" pitchFamily="66" charset="0"/>
                        </a:rPr>
                        <a:t>Welcomes your family and</a:t>
                      </a:r>
                      <a:r>
                        <a:rPr lang="en-GB" baseline="0" dirty="0">
                          <a:latin typeface="Comic Sans MS" panose="030F0702030302020204" pitchFamily="66" charset="0"/>
                        </a:rPr>
                        <a:t> friends </a:t>
                      </a:r>
                      <a:endParaRPr lang="en-GB" dirty="0">
                        <a:latin typeface="Comic Sans MS" panose="030F0702030302020204" pitchFamily="66" charset="0"/>
                      </a:endParaRPr>
                    </a:p>
                  </a:txBody>
                  <a:tcPr/>
                </a:tc>
                <a:tc>
                  <a:txBody>
                    <a:bodyPr/>
                    <a:lstStyle/>
                    <a:p>
                      <a:pPr algn="ctr"/>
                      <a:r>
                        <a:rPr lang="en-GB" dirty="0">
                          <a:latin typeface="Comic Sans MS" panose="030F0702030302020204" pitchFamily="66" charset="0"/>
                        </a:rPr>
                        <a:t>Smashes things</a:t>
                      </a:r>
                    </a:p>
                  </a:txBody>
                  <a:tcPr/>
                </a:tc>
                <a:tc>
                  <a:txBody>
                    <a:bodyPr/>
                    <a:lstStyle/>
                    <a:p>
                      <a:pPr algn="ctr"/>
                      <a:r>
                        <a:rPr lang="en-GB" dirty="0">
                          <a:latin typeface="Comic Sans MS" panose="030F0702030302020204" pitchFamily="66" charset="0"/>
                        </a:rPr>
                        <a:t>Tells you that you can do things</a:t>
                      </a:r>
                    </a:p>
                  </a:txBody>
                  <a:tcPr/>
                </a:tc>
                <a:extLst>
                  <a:ext uri="{0D108BD9-81ED-4DB2-BD59-A6C34878D82A}">
                    <a16:rowId xmlns:a16="http://schemas.microsoft.com/office/drawing/2014/main" val="10002"/>
                  </a:ext>
                </a:extLst>
              </a:tr>
              <a:tr h="370840">
                <a:tc>
                  <a:txBody>
                    <a:bodyPr/>
                    <a:lstStyle/>
                    <a:p>
                      <a:pPr algn="ctr"/>
                      <a:r>
                        <a:rPr lang="en-GB" dirty="0">
                          <a:latin typeface="Comic Sans MS" panose="030F0702030302020204" pitchFamily="66" charset="0"/>
                        </a:rPr>
                        <a:t>Tells you,</a:t>
                      </a:r>
                      <a:r>
                        <a:rPr lang="en-GB" baseline="0" dirty="0">
                          <a:latin typeface="Comic Sans MS" panose="030F0702030302020204" pitchFamily="66" charset="0"/>
                        </a:rPr>
                        <a:t> that </a:t>
                      </a:r>
                      <a:r>
                        <a:rPr lang="en-GB" dirty="0">
                          <a:latin typeface="Comic Sans MS" panose="030F0702030302020204" pitchFamily="66" charset="0"/>
                        </a:rPr>
                        <a:t>you look good</a:t>
                      </a:r>
                    </a:p>
                  </a:txBody>
                  <a:tcPr/>
                </a:tc>
                <a:tc>
                  <a:txBody>
                    <a:bodyPr/>
                    <a:lstStyle/>
                    <a:p>
                      <a:pPr algn="ctr"/>
                      <a:r>
                        <a:rPr lang="en-GB" dirty="0">
                          <a:latin typeface="Comic Sans MS" panose="030F0702030302020204" pitchFamily="66" charset="0"/>
                        </a:rPr>
                        <a:t>Trusts your judgement </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Admits to being wrong</a:t>
                      </a:r>
                    </a:p>
                    <a:p>
                      <a:pPr algn="ctr"/>
                      <a:endParaRPr lang="en-GB" dirty="0">
                        <a:latin typeface="Comic Sans MS" panose="030F0702030302020204" pitchFamily="66" charset="0"/>
                      </a:endParaRPr>
                    </a:p>
                  </a:txBody>
                  <a:tcPr/>
                </a:tc>
                <a:tc>
                  <a:txBody>
                    <a:bodyPr/>
                    <a:lstStyle/>
                    <a:p>
                      <a:pPr algn="ctr"/>
                      <a:r>
                        <a:rPr lang="en-GB" dirty="0">
                          <a:latin typeface="Comic Sans MS" panose="030F0702030302020204" pitchFamily="66" charset="0"/>
                        </a:rPr>
                        <a:t>Expects sex on demand</a:t>
                      </a:r>
                    </a:p>
                  </a:txBody>
                  <a:tcPr/>
                </a:tc>
                <a:extLst>
                  <a:ext uri="{0D108BD9-81ED-4DB2-BD59-A6C34878D82A}">
                    <a16:rowId xmlns:a16="http://schemas.microsoft.com/office/drawing/2014/main" val="10003"/>
                  </a:ext>
                </a:extLst>
              </a:tr>
              <a:tr h="370840">
                <a:tc>
                  <a:txBody>
                    <a:bodyPr/>
                    <a:lstStyle/>
                    <a:p>
                      <a:pPr algn="ctr"/>
                      <a:r>
                        <a:rPr lang="en-GB" dirty="0">
                          <a:latin typeface="Comic Sans MS" panose="030F0702030302020204" pitchFamily="66" charset="0"/>
                        </a:rPr>
                        <a:t>Stops you doing what you want</a:t>
                      </a:r>
                    </a:p>
                  </a:txBody>
                  <a:tcPr/>
                </a:tc>
                <a:tc>
                  <a:txBody>
                    <a:bodyPr/>
                    <a:lstStyle/>
                    <a:p>
                      <a:pPr algn="ctr"/>
                      <a:r>
                        <a:rPr lang="en-GB" dirty="0">
                          <a:latin typeface="Comic Sans MS" panose="030F0702030302020204" pitchFamily="66" charset="0"/>
                        </a:rPr>
                        <a:t>Never admits they are wrong</a:t>
                      </a:r>
                    </a:p>
                  </a:txBody>
                  <a:tcPr/>
                </a:tc>
                <a:tc>
                  <a:txBody>
                    <a:bodyPr/>
                    <a:lstStyle/>
                    <a:p>
                      <a:pPr algn="ctr"/>
                      <a:r>
                        <a:rPr lang="en-GB" dirty="0">
                          <a:latin typeface="Comic Sans MS" panose="030F0702030302020204" pitchFamily="66" charset="0"/>
                        </a:rPr>
                        <a:t>Is faithful</a:t>
                      </a:r>
                    </a:p>
                  </a:txBody>
                  <a:tcPr/>
                </a:tc>
                <a:tc>
                  <a:txBody>
                    <a:bodyPr/>
                    <a:lstStyle/>
                    <a:p>
                      <a:pPr algn="ctr"/>
                      <a:r>
                        <a:rPr lang="en-GB" dirty="0">
                          <a:latin typeface="Comic Sans MS" panose="030F0702030302020204" pitchFamily="66" charset="0"/>
                        </a:rPr>
                        <a:t>Makes you feel ugly and useless</a:t>
                      </a:r>
                    </a:p>
                  </a:txBody>
                  <a:tcPr/>
                </a:tc>
                <a:extLst>
                  <a:ext uri="{0D108BD9-81ED-4DB2-BD59-A6C34878D82A}">
                    <a16:rowId xmlns:a16="http://schemas.microsoft.com/office/drawing/2014/main" val="10004"/>
                  </a:ext>
                </a:extLst>
              </a:tr>
              <a:tr h="370840">
                <a:tc>
                  <a:txBody>
                    <a:bodyPr/>
                    <a:lstStyle/>
                    <a:p>
                      <a:pPr algn="ctr"/>
                      <a:r>
                        <a:rPr lang="en-GB" dirty="0">
                          <a:latin typeface="Comic Sans MS" panose="030F0702030302020204" pitchFamily="66" charset="0"/>
                        </a:rPr>
                        <a:t>Trusts you</a:t>
                      </a:r>
                    </a:p>
                  </a:txBody>
                  <a:tcPr/>
                </a:tc>
                <a:tc>
                  <a:txBody>
                    <a:bodyPr/>
                    <a:lstStyle/>
                    <a:p>
                      <a:pPr algn="ctr"/>
                      <a:r>
                        <a:rPr lang="en-GB" dirty="0">
                          <a:latin typeface="Comic Sans MS" panose="030F0702030302020204" pitchFamily="66" charset="0"/>
                        </a:rPr>
                        <a:t>Respects your</a:t>
                      </a:r>
                      <a:r>
                        <a:rPr lang="en-GB" baseline="0" dirty="0">
                          <a:latin typeface="Comic Sans MS" panose="030F0702030302020204" pitchFamily="66" charset="0"/>
                        </a:rPr>
                        <a:t> right to say no to sex</a:t>
                      </a:r>
                      <a:endParaRPr lang="en-GB" dirty="0">
                        <a:latin typeface="Comic Sans MS" panose="030F0702030302020204" pitchFamily="66" charset="0"/>
                      </a:endParaRPr>
                    </a:p>
                  </a:txBody>
                  <a:tcPr/>
                </a:tc>
                <a:tc>
                  <a:txBody>
                    <a:bodyPr/>
                    <a:lstStyle/>
                    <a:p>
                      <a:pPr algn="ctr"/>
                      <a:r>
                        <a:rPr lang="en-GB" dirty="0">
                          <a:latin typeface="Comic Sans MS" panose="030F0702030302020204" pitchFamily="66" charset="0"/>
                        </a:rPr>
                        <a:t>Never does their share</a:t>
                      </a:r>
                    </a:p>
                  </a:txBody>
                  <a:tcPr/>
                </a:tc>
                <a:tc>
                  <a:txBody>
                    <a:bodyPr/>
                    <a:lstStyle/>
                    <a:p>
                      <a:pPr algn="ctr"/>
                      <a:r>
                        <a:rPr lang="en-GB" dirty="0">
                          <a:latin typeface="Comic Sans MS" panose="030F0702030302020204" pitchFamily="66" charset="0"/>
                        </a:rPr>
                        <a:t>Can compromise</a:t>
                      </a:r>
                      <a:r>
                        <a:rPr lang="en-GB" baseline="0" dirty="0">
                          <a:latin typeface="Comic Sans MS" panose="030F0702030302020204" pitchFamily="66" charset="0"/>
                        </a:rPr>
                        <a:t> and communicate calmly</a:t>
                      </a:r>
                      <a:endParaRPr lang="en-GB" dirty="0">
                        <a:latin typeface="Comic Sans MS" panose="030F0702030302020204" pitchFamily="66" charset="0"/>
                      </a:endParaRPr>
                    </a:p>
                  </a:txBody>
                  <a:tcPr/>
                </a:tc>
                <a:extLst>
                  <a:ext uri="{0D108BD9-81ED-4DB2-BD59-A6C34878D82A}">
                    <a16:rowId xmlns:a16="http://schemas.microsoft.com/office/drawing/2014/main" val="10005"/>
                  </a:ext>
                </a:extLst>
              </a:tr>
              <a:tr h="370840">
                <a:tc>
                  <a:txBody>
                    <a:bodyPr/>
                    <a:lstStyle/>
                    <a:p>
                      <a:pPr algn="ctr"/>
                      <a:r>
                        <a:rPr lang="en-GB" dirty="0">
                          <a:latin typeface="Comic Sans MS" panose="030F0702030302020204" pitchFamily="66" charset="0"/>
                        </a:rPr>
                        <a:t>Uses others to control you </a:t>
                      </a:r>
                    </a:p>
                  </a:txBody>
                  <a:tcPr/>
                </a:tc>
                <a:tc>
                  <a:txBody>
                    <a:bodyPr/>
                    <a:lstStyle/>
                    <a:p>
                      <a:pPr algn="ctr"/>
                      <a:r>
                        <a:rPr lang="en-GB" dirty="0">
                          <a:latin typeface="Comic Sans MS" panose="030F0702030302020204" pitchFamily="66" charset="0"/>
                        </a:rPr>
                        <a:t>Threatens you to get their own</a:t>
                      </a:r>
                      <a:r>
                        <a:rPr lang="en-GB" baseline="0" dirty="0">
                          <a:latin typeface="Comic Sans MS" panose="030F0702030302020204" pitchFamily="66" charset="0"/>
                        </a:rPr>
                        <a:t> way</a:t>
                      </a:r>
                      <a:endParaRPr lang="en-GB" dirty="0">
                        <a:latin typeface="Comic Sans MS" panose="030F0702030302020204" pitchFamily="66" charset="0"/>
                      </a:endParaRPr>
                    </a:p>
                  </a:txBody>
                  <a:tcPr/>
                </a:tc>
                <a:tc>
                  <a:txBody>
                    <a:bodyPr/>
                    <a:lstStyle/>
                    <a:p>
                      <a:pPr algn="ctr"/>
                      <a:r>
                        <a:rPr lang="en-GB" dirty="0">
                          <a:latin typeface="Comic Sans MS" panose="030F0702030302020204" pitchFamily="66" charset="0"/>
                        </a:rPr>
                        <a:t>Takes responsibility for themselves</a:t>
                      </a:r>
                    </a:p>
                  </a:txBody>
                  <a:tcPr/>
                </a:tc>
                <a:tc>
                  <a:txBody>
                    <a:bodyPr/>
                    <a:lstStyle/>
                    <a:p>
                      <a:pPr algn="ctr"/>
                      <a:r>
                        <a:rPr lang="en-GB" dirty="0">
                          <a:latin typeface="Comic Sans MS" panose="030F0702030302020204" pitchFamily="66" charset="0"/>
                        </a:rPr>
                        <a:t>Cuts you off from your friends</a:t>
                      </a:r>
                    </a:p>
                  </a:txBody>
                  <a:tcPr/>
                </a:tc>
                <a:extLst>
                  <a:ext uri="{0D108BD9-81ED-4DB2-BD59-A6C34878D82A}">
                    <a16:rowId xmlns:a16="http://schemas.microsoft.com/office/drawing/2014/main" val="10006"/>
                  </a:ext>
                </a:extLst>
              </a:tr>
              <a:tr h="370840">
                <a:tc>
                  <a:txBody>
                    <a:bodyPr/>
                    <a:lstStyle/>
                    <a:p>
                      <a:pPr algn="ctr"/>
                      <a:r>
                        <a:rPr lang="en-GB" dirty="0">
                          <a:latin typeface="Comic Sans MS" panose="030F0702030302020204" pitchFamily="66" charset="0"/>
                        </a:rPr>
                        <a:t>Blames you </a:t>
                      </a:r>
                    </a:p>
                  </a:txBody>
                  <a:tcPr/>
                </a:tc>
                <a:tc>
                  <a:txBody>
                    <a:bodyPr/>
                    <a:lstStyle/>
                    <a:p>
                      <a:pPr algn="ctr"/>
                      <a:r>
                        <a:rPr lang="en-GB" dirty="0">
                          <a:latin typeface="Comic Sans MS" panose="030F0702030302020204" pitchFamily="66" charset="0"/>
                        </a:rPr>
                        <a:t>Shares</a:t>
                      </a:r>
                      <a:r>
                        <a:rPr lang="en-GB" baseline="0" dirty="0">
                          <a:latin typeface="Comic Sans MS" panose="030F0702030302020204" pitchFamily="66" charset="0"/>
                        </a:rPr>
                        <a:t> any work</a:t>
                      </a:r>
                    </a:p>
                    <a:p>
                      <a:pPr algn="ctr"/>
                      <a:endParaRPr lang="en-GB" dirty="0">
                        <a:latin typeface="Comic Sans MS" panose="030F0702030302020204" pitchFamily="66" charset="0"/>
                      </a:endParaRPr>
                    </a:p>
                  </a:txBody>
                  <a:tcPr/>
                </a:tc>
                <a:tc>
                  <a:txBody>
                    <a:bodyPr/>
                    <a:lstStyle/>
                    <a:p>
                      <a:pPr algn="ctr"/>
                      <a:r>
                        <a:rPr lang="en-GB" dirty="0">
                          <a:latin typeface="Comic Sans MS" panose="030F0702030302020204" pitchFamily="66" charset="0"/>
                        </a:rPr>
                        <a:t>Calls you names</a:t>
                      </a:r>
                    </a:p>
                  </a:txBody>
                  <a:tcPr/>
                </a:tc>
                <a:tc>
                  <a:txBody>
                    <a:bodyPr/>
                    <a:lstStyle/>
                    <a:p>
                      <a:pPr algn="ctr"/>
                      <a:r>
                        <a:rPr lang="en-GB" dirty="0">
                          <a:latin typeface="Comic Sans MS" panose="030F0702030302020204" pitchFamily="66" charset="0"/>
                        </a:rPr>
                        <a:t>Glares at you </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4979952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084168" y="5491366"/>
            <a:ext cx="2917770" cy="1402339"/>
          </a:xfrm>
          <a:prstGeom prst="rect">
            <a:avLst/>
          </a:prstGeom>
        </p:spPr>
      </p:pic>
      <p:pic>
        <p:nvPicPr>
          <p:cNvPr id="1026" name="Picture 2" descr="http://www.mr-right.me/user/perfec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692696"/>
            <a:ext cx="3944750" cy="31093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themistermen.co.uk/images/MrWron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040" y="476672"/>
            <a:ext cx="3456384" cy="314530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55576" y="4221088"/>
            <a:ext cx="6912768" cy="1754326"/>
          </a:xfrm>
          <a:prstGeom prst="rect">
            <a:avLst/>
          </a:prstGeom>
        </p:spPr>
        <p:txBody>
          <a:bodyPr wrap="square">
            <a:spAutoFit/>
          </a:bodyPr>
          <a:lstStyle/>
          <a:p>
            <a:pPr algn="ctr"/>
            <a:r>
              <a:rPr lang="en-GB" b="1" dirty="0"/>
              <a:t>Imagine that you are in a relationship with someone. Let’s call this person X (you can decide their gender). </a:t>
            </a:r>
          </a:p>
          <a:p>
            <a:pPr algn="ctr"/>
            <a:endParaRPr lang="en-GB" b="1" dirty="0"/>
          </a:p>
          <a:p>
            <a:pPr algn="ctr"/>
            <a:r>
              <a:rPr lang="en-GB" b="1" dirty="0"/>
              <a:t>Using the Dominator or Friend? list look at each of these situations and decide whether you think that X is a Mr / Miss Right or Mr / Miss Wrong. </a:t>
            </a:r>
          </a:p>
        </p:txBody>
      </p:sp>
    </p:spTree>
    <p:extLst>
      <p:ext uri="{BB962C8B-B14F-4D97-AF65-F5344CB8AC3E}">
        <p14:creationId xmlns:p14="http://schemas.microsoft.com/office/powerpoint/2010/main" val="264658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5778"/>
            <a:ext cx="9144000" cy="6001643"/>
          </a:xfrm>
          <a:prstGeom prst="rect">
            <a:avLst/>
          </a:prstGeom>
        </p:spPr>
        <p:txBody>
          <a:bodyPr wrap="square">
            <a:spAutoFit/>
          </a:bodyPr>
          <a:lstStyle/>
          <a:p>
            <a:pPr algn="ctr"/>
            <a:r>
              <a:rPr lang="en-GB" sz="1600" b="1" dirty="0"/>
              <a:t>Healthy or Unhealthy Relationship?’ - Worksheet </a:t>
            </a:r>
          </a:p>
          <a:p>
            <a:pPr algn="ctr"/>
            <a:r>
              <a:rPr lang="en-GB" sz="1600" b="1" dirty="0"/>
              <a:t>Imagine that you are in a relationship with someone. Let’s call this person X (you can decide their gender). </a:t>
            </a:r>
          </a:p>
          <a:p>
            <a:pPr algn="ctr"/>
            <a:r>
              <a:rPr lang="en-GB" sz="1600" b="1" dirty="0"/>
              <a:t>Using the Dominator or Friend? list look at each of these situations and decide whether you think that X is a Mr / Miss Right or Mr / Miss Wrong. </a:t>
            </a:r>
          </a:p>
          <a:p>
            <a:endParaRPr lang="en-GB" sz="1200" dirty="0"/>
          </a:p>
          <a:p>
            <a:r>
              <a:rPr lang="en-GB" sz="1400" dirty="0"/>
              <a:t>1. X tells you that they love being with you because you always have such a laugh when you are together. </a:t>
            </a:r>
          </a:p>
          <a:p>
            <a:r>
              <a:rPr lang="en-GB" sz="1400" dirty="0"/>
              <a:t> </a:t>
            </a:r>
          </a:p>
          <a:p>
            <a:r>
              <a:rPr lang="en-GB" sz="1400" dirty="0"/>
              <a:t>2. X tells you that you are so close and so meant for each other that you don’t need anyone else. X doesn’t like it </a:t>
            </a:r>
          </a:p>
          <a:p>
            <a:r>
              <a:rPr lang="en-GB" sz="1400" dirty="0"/>
              <a:t>when you spend time with your friends. </a:t>
            </a:r>
          </a:p>
          <a:p>
            <a:r>
              <a:rPr lang="en-GB" sz="1400" dirty="0"/>
              <a:t> </a:t>
            </a:r>
          </a:p>
          <a:p>
            <a:r>
              <a:rPr lang="en-GB" sz="1400" dirty="0"/>
              <a:t>3. X is really attractive and popular and people tell you that you are lucky to be with them. X expects to have sex </a:t>
            </a:r>
          </a:p>
          <a:p>
            <a:r>
              <a:rPr lang="en-GB" sz="1400" dirty="0"/>
              <a:t>whenever you meet even if you don’t want to. </a:t>
            </a:r>
          </a:p>
          <a:p>
            <a:r>
              <a:rPr lang="en-GB" sz="1400" dirty="0"/>
              <a:t> </a:t>
            </a:r>
          </a:p>
          <a:p>
            <a:r>
              <a:rPr lang="en-GB" sz="1400" dirty="0"/>
              <a:t>4. You and X have had an argument and broke up. X has come round to see you and say that they want to get back </a:t>
            </a:r>
          </a:p>
          <a:p>
            <a:r>
              <a:rPr lang="en-GB" sz="1400" dirty="0"/>
              <a:t>together as they need you and that they can’t cope without you. </a:t>
            </a:r>
          </a:p>
          <a:p>
            <a:r>
              <a:rPr lang="en-GB" sz="1400" dirty="0"/>
              <a:t> </a:t>
            </a:r>
          </a:p>
          <a:p>
            <a:r>
              <a:rPr lang="en-GB" sz="1400" dirty="0"/>
              <a:t>5. You and X had an argument and broke up. X comes round to see you as they want to get back together. X </a:t>
            </a:r>
          </a:p>
          <a:p>
            <a:r>
              <a:rPr lang="en-GB" sz="1400" dirty="0"/>
              <a:t>apologises, says they have thought about what they said in the argument and that they were wrong. </a:t>
            </a:r>
          </a:p>
          <a:p>
            <a:r>
              <a:rPr lang="en-GB" sz="1400" dirty="0"/>
              <a:t> </a:t>
            </a:r>
          </a:p>
          <a:p>
            <a:r>
              <a:rPr lang="en-GB" sz="1400" dirty="0"/>
              <a:t>6. X is very stressed at the moment and so they often say things to you that really hurt and upset you. X always </a:t>
            </a:r>
          </a:p>
          <a:p>
            <a:r>
              <a:rPr lang="en-GB" sz="1400" dirty="0"/>
              <a:t>apologise afterwards and says that it is just a combination of too much alcohol, stress and that some of things </a:t>
            </a:r>
          </a:p>
          <a:p>
            <a:r>
              <a:rPr lang="en-GB" sz="1400" dirty="0"/>
              <a:t>that you say really make them angry. </a:t>
            </a:r>
          </a:p>
          <a:p>
            <a:r>
              <a:rPr lang="en-GB" sz="1400" dirty="0"/>
              <a:t> </a:t>
            </a:r>
          </a:p>
          <a:p>
            <a:r>
              <a:rPr lang="en-GB" sz="1400" dirty="0"/>
              <a:t>7. You went out with your friends last night and had a great time. X doesn’t like it when you talk about what a good </a:t>
            </a:r>
          </a:p>
          <a:p>
            <a:r>
              <a:rPr lang="en-GB" sz="1400" dirty="0"/>
              <a:t>time you had and goes very moody and quiet. </a:t>
            </a:r>
          </a:p>
          <a:p>
            <a:r>
              <a:rPr lang="en-GB" sz="1400" dirty="0"/>
              <a:t> </a:t>
            </a:r>
          </a:p>
          <a:p>
            <a:r>
              <a:rPr lang="en-GB" sz="1400" dirty="0"/>
              <a:t>8. X is angry because they want to kiss and you are not in the mood</a:t>
            </a:r>
            <a:r>
              <a:rPr lang="en-GB" sz="1200" dirty="0"/>
              <a:t>. </a:t>
            </a:r>
          </a:p>
        </p:txBody>
      </p:sp>
      <p:sp>
        <p:nvSpPr>
          <p:cNvPr id="3" name="Rectangle 2"/>
          <p:cNvSpPr/>
          <p:nvPr/>
        </p:nvSpPr>
        <p:spPr>
          <a:xfrm>
            <a:off x="0" y="5805264"/>
            <a:ext cx="9144000" cy="1231106"/>
          </a:xfrm>
          <a:prstGeom prst="rect">
            <a:avLst/>
          </a:prstGeom>
        </p:spPr>
        <p:txBody>
          <a:bodyPr wrap="square">
            <a:spAutoFit/>
          </a:bodyPr>
          <a:lstStyle/>
          <a:p>
            <a:r>
              <a:rPr lang="en-GB" dirty="0"/>
              <a:t>9</a:t>
            </a:r>
            <a:r>
              <a:rPr lang="en-GB" sz="1400" dirty="0"/>
              <a:t>. You are feeling low. X listens to you and reassures you of how great you are. </a:t>
            </a:r>
          </a:p>
          <a:p>
            <a:r>
              <a:rPr lang="en-GB" sz="1400" dirty="0"/>
              <a:t> </a:t>
            </a:r>
          </a:p>
          <a:p>
            <a:r>
              <a:rPr lang="en-GB" sz="1400" dirty="0"/>
              <a:t>10. You and X are off out separately tonight with your friends. You ask if X is jealous of you going out without them </a:t>
            </a:r>
          </a:p>
          <a:p>
            <a:r>
              <a:rPr lang="en-GB" sz="1400" dirty="0"/>
              <a:t>and they say that there is no need to be jealous because they trust you. </a:t>
            </a:r>
          </a:p>
          <a:p>
            <a:r>
              <a:rPr lang="en-GB" sz="1400" dirty="0"/>
              <a:t> </a:t>
            </a:r>
          </a:p>
        </p:txBody>
      </p:sp>
    </p:spTree>
    <p:extLst>
      <p:ext uri="{BB962C8B-B14F-4D97-AF65-F5344CB8AC3E}">
        <p14:creationId xmlns:p14="http://schemas.microsoft.com/office/powerpoint/2010/main" val="214632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23" y="908720"/>
            <a:ext cx="9036496" cy="5478423"/>
          </a:xfrm>
          <a:prstGeom prst="rect">
            <a:avLst/>
          </a:prstGeom>
        </p:spPr>
        <p:txBody>
          <a:bodyPr wrap="square">
            <a:spAutoFit/>
          </a:bodyPr>
          <a:lstStyle/>
          <a:p>
            <a:r>
              <a:rPr lang="en-GB" sz="1400" dirty="0"/>
              <a:t> </a:t>
            </a:r>
          </a:p>
          <a:p>
            <a:r>
              <a:rPr lang="en-GB" sz="1400" dirty="0"/>
              <a:t>12. You and X go out to the cinema, X says that you have to pay for both tickets because you chose the film. </a:t>
            </a:r>
          </a:p>
          <a:p>
            <a:r>
              <a:rPr lang="en-GB" sz="1400" dirty="0"/>
              <a:t> </a:t>
            </a:r>
          </a:p>
          <a:p>
            <a:r>
              <a:rPr lang="en-GB" sz="1400" dirty="0"/>
              <a:t>13. X comes to meet your family and gets on really well with them and is pleased to see them again in future. </a:t>
            </a:r>
          </a:p>
          <a:p>
            <a:r>
              <a:rPr lang="en-GB" sz="1400" dirty="0"/>
              <a:t> </a:t>
            </a:r>
          </a:p>
          <a:p>
            <a:r>
              <a:rPr lang="en-GB" sz="1400" dirty="0"/>
              <a:t>14. You and X are going out. X tells you that you look really good. </a:t>
            </a:r>
          </a:p>
          <a:p>
            <a:r>
              <a:rPr lang="en-GB" sz="1400" dirty="0"/>
              <a:t> </a:t>
            </a:r>
          </a:p>
          <a:p>
            <a:r>
              <a:rPr lang="en-GB" sz="1400" dirty="0"/>
              <a:t>15. You and X are going out. X tells you that you look really good and that you are nearly as attractive as your best </a:t>
            </a:r>
          </a:p>
          <a:p>
            <a:r>
              <a:rPr lang="en-GB" sz="1400" dirty="0"/>
              <a:t>friend. </a:t>
            </a:r>
          </a:p>
          <a:p>
            <a:r>
              <a:rPr lang="en-GB" sz="1400" dirty="0"/>
              <a:t> </a:t>
            </a:r>
          </a:p>
          <a:p>
            <a:r>
              <a:rPr lang="en-GB" sz="1400" dirty="0"/>
              <a:t>16. You are at school / college when you see one of X’s mates. He laughs and tells you things that you thought were </a:t>
            </a:r>
          </a:p>
          <a:p>
            <a:r>
              <a:rPr lang="en-GB" sz="1400" dirty="0"/>
              <a:t>private between you and X. </a:t>
            </a:r>
          </a:p>
          <a:p>
            <a:r>
              <a:rPr lang="en-GB" sz="1400" dirty="0"/>
              <a:t> </a:t>
            </a:r>
          </a:p>
          <a:p>
            <a:r>
              <a:rPr lang="en-GB" sz="1400" dirty="0"/>
              <a:t>17. X wants to go out but you have a lot of studying to do. X gets angry and says that if you cared about them then </a:t>
            </a:r>
          </a:p>
          <a:p>
            <a:r>
              <a:rPr lang="en-GB" sz="1400" dirty="0"/>
              <a:t>you would leave your ‘stupid studies’ and come out. They threaten to end the relationship unless you show how </a:t>
            </a:r>
          </a:p>
          <a:p>
            <a:r>
              <a:rPr lang="en-GB" sz="1400" dirty="0"/>
              <a:t>much you care about them by coming out for the night. </a:t>
            </a:r>
          </a:p>
          <a:p>
            <a:r>
              <a:rPr lang="en-GB" sz="1400" dirty="0"/>
              <a:t> </a:t>
            </a:r>
          </a:p>
          <a:p>
            <a:r>
              <a:rPr lang="en-GB" sz="1400" dirty="0"/>
              <a:t>18. X wants to go out but you have a lot of studying. X understands and says it is really important to get the grades if </a:t>
            </a:r>
          </a:p>
          <a:p>
            <a:r>
              <a:rPr lang="en-GB" sz="1400" dirty="0"/>
              <a:t>you want to go on to your chosen career. X asks if it is okay if they still go out as they would like to meet up with </a:t>
            </a:r>
          </a:p>
          <a:p>
            <a:r>
              <a:rPr lang="en-GB" sz="1400" dirty="0"/>
              <a:t>some friends. </a:t>
            </a:r>
          </a:p>
          <a:p>
            <a:r>
              <a:rPr lang="en-GB" sz="1400" dirty="0"/>
              <a:t> </a:t>
            </a:r>
          </a:p>
          <a:p>
            <a:r>
              <a:rPr lang="en-GB" sz="1400" dirty="0"/>
              <a:t>19. X has a lot of studying to do but you want to go out. You are supportive of their studies but would like to go and </a:t>
            </a:r>
          </a:p>
          <a:p>
            <a:r>
              <a:rPr lang="en-GB" sz="1400" dirty="0"/>
              <a:t>meet with some of your friends. X doesn’t want you to go out without them and gets into a bad mood. </a:t>
            </a:r>
          </a:p>
          <a:p>
            <a:r>
              <a:rPr lang="en-GB" sz="1400" dirty="0"/>
              <a:t> </a:t>
            </a:r>
          </a:p>
          <a:p>
            <a:r>
              <a:rPr lang="en-GB" sz="1400" dirty="0"/>
              <a:t>20. You and X are going out. X tells you that you look really good and then immediately asks for sex</a:t>
            </a:r>
          </a:p>
        </p:txBody>
      </p:sp>
      <p:sp>
        <p:nvSpPr>
          <p:cNvPr id="3" name="Rectangle 2"/>
          <p:cNvSpPr/>
          <p:nvPr/>
        </p:nvSpPr>
        <p:spPr>
          <a:xfrm>
            <a:off x="34248" y="344132"/>
            <a:ext cx="8354176" cy="523220"/>
          </a:xfrm>
          <a:prstGeom prst="rect">
            <a:avLst/>
          </a:prstGeom>
        </p:spPr>
        <p:txBody>
          <a:bodyPr wrap="square">
            <a:spAutoFit/>
          </a:bodyPr>
          <a:lstStyle/>
          <a:p>
            <a:r>
              <a:rPr lang="en-GB" sz="1400" dirty="0"/>
              <a:t>11. You and X go out to the cinema, X suggests that they pay for both tickets and you pay the next time you go to  see a film together. </a:t>
            </a:r>
          </a:p>
        </p:txBody>
      </p:sp>
    </p:spTree>
    <p:extLst>
      <p:ext uri="{BB962C8B-B14F-4D97-AF65-F5344CB8AC3E}">
        <p14:creationId xmlns:p14="http://schemas.microsoft.com/office/powerpoint/2010/main" val="24021612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5671266" y="554579"/>
            <a:ext cx="3126929" cy="5889878"/>
          </a:xfrm>
          <a:prstGeom prst="rect">
            <a:avLst/>
          </a:prstGeom>
        </p:spPr>
      </p:pic>
      <p:pic>
        <p:nvPicPr>
          <p:cNvPr id="6" name="Picture 5"/>
          <p:cNvPicPr>
            <a:picLocks noChangeAspect="1"/>
          </p:cNvPicPr>
          <p:nvPr/>
        </p:nvPicPr>
        <p:blipFill>
          <a:blip r:embed="rId4"/>
          <a:stretch>
            <a:fillRect/>
          </a:stretch>
        </p:blipFill>
        <p:spPr>
          <a:xfrm>
            <a:off x="981258" y="617679"/>
            <a:ext cx="3904078" cy="28574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p:cNvPicPr>
            <a:picLocks noChangeAspect="1"/>
          </p:cNvPicPr>
          <p:nvPr/>
        </p:nvPicPr>
        <p:blipFill>
          <a:blip r:embed="rId5"/>
          <a:stretch>
            <a:fillRect/>
          </a:stretch>
        </p:blipFill>
        <p:spPr>
          <a:xfrm>
            <a:off x="261704" y="4966926"/>
            <a:ext cx="1748305" cy="971280"/>
          </a:xfrm>
          <a:prstGeom prst="rect">
            <a:avLst/>
          </a:prstGeom>
          <a:effectLst>
            <a:outerShdw blurRad="50800" dist="38100" dir="16200000" rotWithShape="0">
              <a:prstClr val="black">
                <a:alpha val="40000"/>
              </a:prstClr>
            </a:outerShdw>
          </a:effectLst>
        </p:spPr>
      </p:pic>
      <p:pic>
        <p:nvPicPr>
          <p:cNvPr id="9" name="Picture 8"/>
          <p:cNvPicPr>
            <a:picLocks noChangeAspect="1"/>
          </p:cNvPicPr>
          <p:nvPr/>
        </p:nvPicPr>
        <p:blipFill>
          <a:blip r:embed="rId6"/>
          <a:stretch>
            <a:fillRect/>
          </a:stretch>
        </p:blipFill>
        <p:spPr>
          <a:xfrm>
            <a:off x="3674398" y="4971723"/>
            <a:ext cx="1651037" cy="1100692"/>
          </a:xfrm>
          <a:prstGeom prst="rect">
            <a:avLst/>
          </a:prstGeom>
          <a:effectLst>
            <a:outerShdw blurRad="50800" dist="38100" dir="16200000" rotWithShape="0">
              <a:prstClr val="black">
                <a:alpha val="40000"/>
              </a:prstClr>
            </a:outerShdw>
          </a:effectLst>
        </p:spPr>
      </p:pic>
      <p:pic>
        <p:nvPicPr>
          <p:cNvPr id="10" name="Picture 9"/>
          <p:cNvPicPr>
            <a:picLocks noChangeAspect="1"/>
          </p:cNvPicPr>
          <p:nvPr/>
        </p:nvPicPr>
        <p:blipFill>
          <a:blip r:embed="rId7"/>
          <a:stretch>
            <a:fillRect/>
          </a:stretch>
        </p:blipFill>
        <p:spPr>
          <a:xfrm>
            <a:off x="2129530" y="4951930"/>
            <a:ext cx="1425347" cy="1140278"/>
          </a:xfrm>
          <a:prstGeom prst="rect">
            <a:avLst/>
          </a:prstGeom>
          <a:effectLst>
            <a:outerShdw blurRad="50800" dist="38100" dir="16200000" rotWithShape="0">
              <a:prstClr val="black">
                <a:alpha val="40000"/>
              </a:prstClr>
            </a:outerShdw>
          </a:effectLst>
        </p:spPr>
      </p:pic>
    </p:spTree>
    <p:extLst>
      <p:ext uri="{BB962C8B-B14F-4D97-AF65-F5344CB8AC3E}">
        <p14:creationId xmlns:p14="http://schemas.microsoft.com/office/powerpoint/2010/main" val="20604391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150" y="365126"/>
            <a:ext cx="7696200" cy="1325563"/>
          </a:xfrm>
        </p:spPr>
        <p:txBody>
          <a:bodyPr/>
          <a:lstStyle/>
          <a:p>
            <a:r>
              <a:rPr lang="en-GB" dirty="0">
                <a:latin typeface="Berlin Sans FB" panose="020E0602020502020306" pitchFamily="34" charset="0"/>
              </a:rPr>
              <a:t>Do you know…?</a:t>
            </a:r>
          </a:p>
        </p:txBody>
      </p:sp>
      <p:pic>
        <p:nvPicPr>
          <p:cNvPr id="7" name="Content Placeholder 6"/>
          <p:cNvPicPr>
            <a:picLocks noGrp="1" noChangeAspect="1"/>
          </p:cNvPicPr>
          <p:nvPr>
            <p:ph idx="1"/>
          </p:nvPr>
        </p:nvPicPr>
        <p:blipFill>
          <a:blip r:embed="rId3"/>
          <a:stretch>
            <a:fillRect/>
          </a:stretch>
        </p:blipFill>
        <p:spPr>
          <a:xfrm>
            <a:off x="7397461" y="499268"/>
            <a:ext cx="1428750" cy="1057275"/>
          </a:xfrm>
          <a:prstGeom prst="rect">
            <a:avLst/>
          </a:prstGeom>
        </p:spPr>
      </p:pic>
      <p:sp>
        <p:nvSpPr>
          <p:cNvPr id="8" name="TextBox 7"/>
          <p:cNvSpPr txBox="1"/>
          <p:nvPr/>
        </p:nvSpPr>
        <p:spPr>
          <a:xfrm>
            <a:off x="819150" y="1556544"/>
            <a:ext cx="8324850" cy="5632311"/>
          </a:xfrm>
          <a:prstGeom prst="rect">
            <a:avLst/>
          </a:prstGeom>
          <a:noFill/>
        </p:spPr>
        <p:txBody>
          <a:bodyPr wrap="square" rtlCol="0">
            <a:spAutoFit/>
          </a:bodyPr>
          <a:lstStyle/>
          <a:p>
            <a:endParaRPr lang="en-GB" dirty="0">
              <a:latin typeface="Century Gothic" panose="020B0502020202020204" pitchFamily="34" charset="0"/>
            </a:endParaRPr>
          </a:p>
          <a:p>
            <a:endParaRPr lang="en-GB" sz="2800" dirty="0">
              <a:latin typeface="Berlin Sans FB" panose="020E0602020502020306" pitchFamily="34" charset="0"/>
            </a:endParaRPr>
          </a:p>
          <a:p>
            <a:r>
              <a:rPr lang="en-GB" sz="2800" dirty="0">
                <a:latin typeface="Century Gothic" panose="020B0502020202020204" pitchFamily="34" charset="0"/>
              </a:rPr>
              <a:t>“</a:t>
            </a:r>
            <a:r>
              <a:rPr lang="en-GB" sz="2400" dirty="0">
                <a:latin typeface="Century Gothic" panose="020B0502020202020204" pitchFamily="34" charset="0"/>
              </a:rPr>
              <a:t>every human being </a:t>
            </a:r>
            <a:r>
              <a:rPr lang="en-GB" sz="2400" dirty="0">
                <a:solidFill>
                  <a:srgbClr val="FF0000"/>
                </a:solidFill>
                <a:latin typeface="Century Gothic" panose="020B0502020202020204" pitchFamily="34" charset="0"/>
              </a:rPr>
              <a:t>below the age of eighteen years </a:t>
            </a:r>
            <a:r>
              <a:rPr lang="en-GB" sz="2400" dirty="0">
                <a:latin typeface="Century Gothic" panose="020B0502020202020204" pitchFamily="34" charset="0"/>
              </a:rPr>
              <a:t>unless, under the law applicable to the child, majority is attained earlier” </a:t>
            </a:r>
          </a:p>
          <a:p>
            <a:pPr algn="r"/>
            <a:r>
              <a:rPr lang="en-GB" sz="1400" i="1" dirty="0">
                <a:latin typeface="Century Gothic" panose="020B0502020202020204" pitchFamily="34" charset="0"/>
              </a:rPr>
              <a:t>The UN Convention on the Rights of the Child</a:t>
            </a:r>
          </a:p>
          <a:p>
            <a:pPr algn="r"/>
            <a:endParaRPr lang="en-GB" dirty="0">
              <a:solidFill>
                <a:srgbClr val="0000FF"/>
              </a:solidFill>
              <a:latin typeface="Century Gothic" panose="020B0502020202020204" pitchFamily="34" charset="0"/>
            </a:endParaRPr>
          </a:p>
          <a:p>
            <a:endParaRPr lang="en-GB" dirty="0">
              <a:solidFill>
                <a:srgbClr val="0000FF"/>
              </a:solidFill>
              <a:latin typeface="Century Gothic" panose="020B0502020202020204" pitchFamily="34" charset="0"/>
            </a:endParaRPr>
          </a:p>
          <a:p>
            <a:endParaRPr lang="en-GB" sz="2400" dirty="0">
              <a:latin typeface="Century Gothic" panose="020B0502020202020204" pitchFamily="34" charset="0"/>
            </a:endParaRPr>
          </a:p>
          <a:p>
            <a:r>
              <a:rPr lang="en-GB" sz="2400" dirty="0">
                <a:latin typeface="Century Gothic" panose="020B0502020202020204" pitchFamily="34" charset="0"/>
              </a:rPr>
              <a:t>The </a:t>
            </a:r>
            <a:r>
              <a:rPr lang="en-GB" sz="2400" dirty="0">
                <a:latin typeface="Century Gothic" panose="020B0502020202020204" pitchFamily="34" charset="0"/>
                <a:hlinkClick r:id="rId4"/>
              </a:rPr>
              <a:t>Sexual Offences Act 2003</a:t>
            </a:r>
            <a:r>
              <a:rPr lang="en-GB" sz="2400" dirty="0">
                <a:latin typeface="Century Gothic" panose="020B0502020202020204" pitchFamily="34" charset="0"/>
              </a:rPr>
              <a:t> states that the age of consent for sex is </a:t>
            </a:r>
            <a:r>
              <a:rPr lang="en-GB" sz="2400" dirty="0">
                <a:solidFill>
                  <a:srgbClr val="FF0000"/>
                </a:solidFill>
                <a:latin typeface="Century Gothic" panose="020B0502020202020204" pitchFamily="34" charset="0"/>
              </a:rPr>
              <a:t>16 years old </a:t>
            </a:r>
            <a:r>
              <a:rPr lang="en-GB" sz="2400" dirty="0">
                <a:latin typeface="Century Gothic" panose="020B0502020202020204" pitchFamily="34" charset="0"/>
              </a:rPr>
              <a:t>in England and Wales.</a:t>
            </a:r>
          </a:p>
          <a:p>
            <a:endParaRPr lang="en-GB" sz="2800" b="1" dirty="0">
              <a:latin typeface="Berlin Sans FB" panose="020E0602020502020306" pitchFamily="34" charset="0"/>
            </a:endParaRPr>
          </a:p>
          <a:p>
            <a:endParaRPr lang="en-GB" sz="2800" dirty="0">
              <a:latin typeface="Berlin Sans FB" panose="020E0602020502020306" pitchFamily="34" charset="0"/>
            </a:endParaRPr>
          </a:p>
          <a:p>
            <a:r>
              <a:rPr lang="en-GB" sz="2400" dirty="0">
                <a:solidFill>
                  <a:srgbClr val="FF0000"/>
                </a:solidFill>
                <a:latin typeface="Century Gothic" panose="020B0502020202020204" pitchFamily="34" charset="0"/>
              </a:rPr>
              <a:t>10 in England and Wales</a:t>
            </a:r>
            <a:r>
              <a:rPr lang="en-GB" sz="2400" dirty="0">
                <a:latin typeface="Century Gothic" panose="020B0502020202020204" pitchFamily="34" charset="0"/>
              </a:rPr>
              <a:t>. 12 in Scotland.</a:t>
            </a:r>
          </a:p>
          <a:p>
            <a:endParaRPr lang="en-GB" b="1" dirty="0">
              <a:latin typeface="Century Gothic" panose="020B0502020202020204" pitchFamily="34" charset="0"/>
            </a:endParaRPr>
          </a:p>
          <a:p>
            <a:endParaRPr lang="en-GB" dirty="0"/>
          </a:p>
        </p:txBody>
      </p:sp>
      <p:sp>
        <p:nvSpPr>
          <p:cNvPr id="9" name="TextBox 8"/>
          <p:cNvSpPr txBox="1"/>
          <p:nvPr/>
        </p:nvSpPr>
        <p:spPr>
          <a:xfrm>
            <a:off x="819150" y="1506023"/>
            <a:ext cx="5934941" cy="830997"/>
          </a:xfrm>
          <a:prstGeom prst="rect">
            <a:avLst/>
          </a:prstGeom>
          <a:solidFill>
            <a:srgbClr val="00C0FF"/>
          </a:solidFill>
        </p:spPr>
        <p:txBody>
          <a:bodyPr wrap="square" rtlCol="0">
            <a:spAutoFit/>
          </a:bodyPr>
          <a:lstStyle/>
          <a:p>
            <a:r>
              <a:rPr lang="en-GB" sz="2400" b="1" dirty="0">
                <a:solidFill>
                  <a:schemeClr val="bg1"/>
                </a:solidFill>
                <a:latin typeface="Century Gothic" panose="020B0502020202020204" pitchFamily="34" charset="0"/>
              </a:rPr>
              <a:t>What is the legal definition of a child in the UK?</a:t>
            </a:r>
          </a:p>
        </p:txBody>
      </p:sp>
      <p:sp>
        <p:nvSpPr>
          <p:cNvPr id="10" name="TextBox 9"/>
          <p:cNvSpPr txBox="1"/>
          <p:nvPr/>
        </p:nvSpPr>
        <p:spPr>
          <a:xfrm>
            <a:off x="819150" y="3510346"/>
            <a:ext cx="5934941" cy="461665"/>
          </a:xfrm>
          <a:prstGeom prst="rect">
            <a:avLst/>
          </a:prstGeom>
          <a:solidFill>
            <a:srgbClr val="00C0FF"/>
          </a:solidFill>
        </p:spPr>
        <p:txBody>
          <a:bodyPr wrap="square" rtlCol="0">
            <a:spAutoFit/>
          </a:bodyPr>
          <a:lstStyle/>
          <a:p>
            <a:r>
              <a:rPr lang="en-GB" sz="2400" b="1" dirty="0">
                <a:solidFill>
                  <a:schemeClr val="bg1"/>
                </a:solidFill>
                <a:latin typeface="Century Gothic" panose="020B0502020202020204" pitchFamily="34" charset="0"/>
              </a:rPr>
              <a:t>What is the age of consent in the UK?</a:t>
            </a:r>
          </a:p>
        </p:txBody>
      </p:sp>
      <p:sp>
        <p:nvSpPr>
          <p:cNvPr id="11" name="TextBox 10"/>
          <p:cNvSpPr txBox="1"/>
          <p:nvPr/>
        </p:nvSpPr>
        <p:spPr>
          <a:xfrm>
            <a:off x="819150" y="5351977"/>
            <a:ext cx="5934941" cy="830997"/>
          </a:xfrm>
          <a:prstGeom prst="rect">
            <a:avLst/>
          </a:prstGeom>
          <a:solidFill>
            <a:srgbClr val="00C0FF"/>
          </a:solidFill>
        </p:spPr>
        <p:txBody>
          <a:bodyPr wrap="square" rtlCol="0">
            <a:spAutoFit/>
          </a:bodyPr>
          <a:lstStyle/>
          <a:p>
            <a:r>
              <a:rPr lang="en-GB" sz="2400" b="1" dirty="0">
                <a:solidFill>
                  <a:schemeClr val="bg1"/>
                </a:solidFill>
                <a:latin typeface="Century Gothic" panose="020B0502020202020204" pitchFamily="34" charset="0"/>
              </a:rPr>
              <a:t>What is the age of criminal responsibility in the UK?</a:t>
            </a:r>
          </a:p>
        </p:txBody>
      </p:sp>
    </p:spTree>
    <p:extLst>
      <p:ext uri="{BB962C8B-B14F-4D97-AF65-F5344CB8AC3E}">
        <p14:creationId xmlns:p14="http://schemas.microsoft.com/office/powerpoint/2010/main" val="721033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anim calcmode="lin" valueType="num">
                                      <p:cBhvr additive="base">
                                        <p:cTn id="11" dur="500" fill="hold"/>
                                        <p:tgtEl>
                                          <p:spTgt spid="8">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
                                            <p:txEl>
                                              <p:pRg st="2" end="2"/>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anim calcmode="lin" valueType="num">
                                      <p:cBhvr additive="base">
                                        <p:cTn id="15" dur="500" fill="hold"/>
                                        <p:tgtEl>
                                          <p:spTgt spid="8">
                                            <p:txEl>
                                              <p:pRg st="3" end="3"/>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anim calcmode="lin" valueType="num">
                                      <p:cBhvr additive="base">
                                        <p:cTn id="25" dur="500" fill="hold"/>
                                        <p:tgtEl>
                                          <p:spTgt spid="8">
                                            <p:txEl>
                                              <p:pRg st="7" end="7"/>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8">
                                            <p:txEl>
                                              <p:pRg st="10" end="10"/>
                                            </p:txEl>
                                          </p:spTgt>
                                        </p:tgtEl>
                                        <p:attrNameLst>
                                          <p:attrName>style.visibility</p:attrName>
                                        </p:attrNameLst>
                                      </p:cBhvr>
                                      <p:to>
                                        <p:strVal val="visible"/>
                                      </p:to>
                                    </p:set>
                                    <p:anim calcmode="lin" valueType="num">
                                      <p:cBhvr additive="base">
                                        <p:cTn id="35" dur="500" fill="hold"/>
                                        <p:tgtEl>
                                          <p:spTgt spid="8">
                                            <p:txEl>
                                              <p:pRg st="10" end="10"/>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3"/>
          <a:stretch>
            <a:fillRect/>
          </a:stretch>
        </p:blipFill>
        <p:spPr>
          <a:xfrm>
            <a:off x="7344641" y="415023"/>
            <a:ext cx="1428750" cy="1057275"/>
          </a:xfrm>
          <a:prstGeom prst="rect">
            <a:avLst/>
          </a:prstGeom>
        </p:spPr>
      </p:pic>
      <p:sp>
        <p:nvSpPr>
          <p:cNvPr id="3" name="TextBox 2"/>
          <p:cNvSpPr txBox="1"/>
          <p:nvPr/>
        </p:nvSpPr>
        <p:spPr>
          <a:xfrm>
            <a:off x="467544" y="1344325"/>
            <a:ext cx="8895247" cy="5601533"/>
          </a:xfrm>
          <a:prstGeom prst="rect">
            <a:avLst/>
          </a:prstGeom>
          <a:noFill/>
        </p:spPr>
        <p:txBody>
          <a:bodyPr wrap="square" rtlCol="0">
            <a:spAutoFit/>
          </a:bodyPr>
          <a:lstStyle/>
          <a:p>
            <a:endParaRPr lang="en-GB" b="1" dirty="0">
              <a:latin typeface="Century Gothic" panose="020B0502020202020204" pitchFamily="34" charset="0"/>
            </a:endParaRPr>
          </a:p>
          <a:p>
            <a:endParaRPr lang="en-GB" b="1" dirty="0">
              <a:latin typeface="Century Gothic" panose="020B0502020202020204" pitchFamily="34" charset="0"/>
            </a:endParaRPr>
          </a:p>
          <a:p>
            <a:endParaRPr lang="en-GB" b="1" dirty="0">
              <a:latin typeface="Century Gothic" panose="020B0502020202020204" pitchFamily="34" charset="0"/>
            </a:endParaRPr>
          </a:p>
          <a:p>
            <a:r>
              <a:rPr lang="en-GB" sz="2800" b="1" dirty="0">
                <a:latin typeface="Century Gothic" panose="020B0502020202020204" pitchFamily="34" charset="0"/>
              </a:rPr>
              <a:t>Seek advice about contraception and safe sex? </a:t>
            </a:r>
          </a:p>
          <a:p>
            <a:endParaRPr lang="en-GB" b="1" dirty="0">
              <a:latin typeface="Century Gothic" panose="020B0502020202020204" pitchFamily="34" charset="0"/>
            </a:endParaRPr>
          </a:p>
          <a:p>
            <a:pPr marL="285750" indent="-285750">
              <a:buFont typeface="Arial" panose="020B0604020202020204" pitchFamily="34" charset="0"/>
              <a:buChar char="•"/>
            </a:pPr>
            <a:r>
              <a:rPr lang="en-GB" sz="2400" dirty="0">
                <a:effectLst/>
                <a:latin typeface="Century Gothic" panose="020B0502020202020204" pitchFamily="34" charset="0"/>
              </a:rPr>
              <a:t>Anything that you say should be kept </a:t>
            </a:r>
            <a:r>
              <a:rPr lang="en-GB" sz="2400" dirty="0">
                <a:solidFill>
                  <a:srgbClr val="FF0000"/>
                </a:solidFill>
                <a:effectLst/>
                <a:latin typeface="Century Gothic" panose="020B0502020202020204" pitchFamily="34" charset="0"/>
              </a:rPr>
              <a:t>private and confidential</a:t>
            </a:r>
            <a:r>
              <a:rPr lang="en-GB" sz="2400" dirty="0">
                <a:effectLst/>
                <a:latin typeface="Century Gothic" panose="020B0502020202020204" pitchFamily="34" charset="0"/>
              </a:rPr>
              <a:t>, even if you're below the age of consent (16). </a:t>
            </a:r>
          </a:p>
          <a:p>
            <a:pPr marL="285750" indent="-285750">
              <a:buFont typeface="Arial" panose="020B0604020202020204" pitchFamily="34" charset="0"/>
              <a:buChar char="•"/>
            </a:pPr>
            <a:endParaRPr lang="en-GB" sz="2400" dirty="0">
              <a:effectLst/>
              <a:latin typeface="Century Gothic" panose="020B0502020202020204" pitchFamily="34" charset="0"/>
            </a:endParaRPr>
          </a:p>
          <a:p>
            <a:pPr marL="285750" indent="-285750">
              <a:buFont typeface="Arial" panose="020B0604020202020204" pitchFamily="34" charset="0"/>
              <a:buChar char="•"/>
            </a:pPr>
            <a:r>
              <a:rPr lang="en-GB" sz="2400" dirty="0">
                <a:effectLst/>
                <a:latin typeface="Century Gothic" panose="020B0502020202020204" pitchFamily="34" charset="0"/>
              </a:rPr>
              <a:t>If you're worried, check first with the medical professional you're seeing and ask if what you say will be confidential.</a:t>
            </a:r>
          </a:p>
          <a:p>
            <a:pPr marL="285750" indent="-285750">
              <a:buFont typeface="Arial" panose="020B0604020202020204" pitchFamily="34" charset="0"/>
              <a:buChar char="•"/>
            </a:pPr>
            <a:endParaRPr lang="en-GB" sz="2400" dirty="0">
              <a:effectLst/>
              <a:latin typeface="Century Gothic" panose="020B0502020202020204" pitchFamily="34" charset="0"/>
            </a:endParaRPr>
          </a:p>
          <a:p>
            <a:pPr marL="285750" indent="-285750">
              <a:buFont typeface="Arial" panose="020B0604020202020204" pitchFamily="34" charset="0"/>
              <a:buChar char="•"/>
            </a:pPr>
            <a:r>
              <a:rPr lang="en-GB" sz="2400" dirty="0">
                <a:solidFill>
                  <a:srgbClr val="FF0000"/>
                </a:solidFill>
                <a:effectLst/>
                <a:latin typeface="Century Gothic" panose="020B0502020202020204" pitchFamily="34" charset="0"/>
              </a:rPr>
              <a:t>You can buy condoms at any age</a:t>
            </a:r>
            <a:r>
              <a:rPr lang="en-GB" sz="2400" dirty="0">
                <a:effectLst/>
                <a:latin typeface="Century Gothic" panose="020B0502020202020204" pitchFamily="34" charset="0"/>
              </a:rPr>
              <a:t>. You can also get them for free at sexual health clinics, young people’s clinics and community contraception clinics.</a:t>
            </a:r>
          </a:p>
          <a:p>
            <a:endParaRPr lang="en-GB" dirty="0">
              <a:effectLst/>
              <a:latin typeface="Century Gothic" panose="020B0502020202020204" pitchFamily="34" charset="0"/>
            </a:endParaRPr>
          </a:p>
        </p:txBody>
      </p:sp>
      <p:sp>
        <p:nvSpPr>
          <p:cNvPr id="6" name="TextBox 5"/>
          <p:cNvSpPr txBox="1"/>
          <p:nvPr/>
        </p:nvSpPr>
        <p:spPr>
          <a:xfrm>
            <a:off x="561109" y="1585993"/>
            <a:ext cx="5934941" cy="461665"/>
          </a:xfrm>
          <a:prstGeom prst="rect">
            <a:avLst/>
          </a:prstGeom>
          <a:solidFill>
            <a:srgbClr val="00C0FF"/>
          </a:solidFill>
        </p:spPr>
        <p:txBody>
          <a:bodyPr wrap="square" rtlCol="0">
            <a:spAutoFit/>
          </a:bodyPr>
          <a:lstStyle/>
          <a:p>
            <a:r>
              <a:rPr lang="en-GB" sz="2400" b="1" dirty="0">
                <a:solidFill>
                  <a:schemeClr val="bg1"/>
                </a:solidFill>
                <a:latin typeface="Century Gothic" panose="020B0502020202020204" pitchFamily="34" charset="0"/>
              </a:rPr>
              <a:t>At what age can you…?</a:t>
            </a:r>
          </a:p>
        </p:txBody>
      </p:sp>
      <p:sp>
        <p:nvSpPr>
          <p:cNvPr id="8" name="Title 1"/>
          <p:cNvSpPr txBox="1">
            <a:spLocks/>
          </p:cNvSpPr>
          <p:nvPr/>
        </p:nvSpPr>
        <p:spPr>
          <a:xfrm>
            <a:off x="561109" y="415024"/>
            <a:ext cx="76962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latin typeface="Berlin Sans FB" panose="020E0602020502020306" pitchFamily="34" charset="0"/>
              </a:rPr>
              <a:t>Do you know…?</a:t>
            </a:r>
          </a:p>
        </p:txBody>
      </p:sp>
      <p:sp>
        <p:nvSpPr>
          <p:cNvPr id="5" name="TextBox 4"/>
          <p:cNvSpPr txBox="1"/>
          <p:nvPr/>
        </p:nvSpPr>
        <p:spPr>
          <a:xfrm>
            <a:off x="5722218" y="724219"/>
            <a:ext cx="1547663" cy="1323439"/>
          </a:xfrm>
          <a:prstGeom prst="rect">
            <a:avLst/>
          </a:prstGeom>
          <a:solidFill>
            <a:srgbClr val="FFFF00"/>
          </a:solidFill>
        </p:spPr>
        <p:txBody>
          <a:bodyPr wrap="square" rtlCol="0">
            <a:spAutoFit/>
          </a:bodyPr>
          <a:lstStyle/>
          <a:p>
            <a:r>
              <a:rPr lang="en-GB" sz="4000" b="1" dirty="0">
                <a:solidFill>
                  <a:srgbClr val="FF0000"/>
                </a:solidFill>
                <a:latin typeface="Century Gothic" panose="020B0502020202020204" pitchFamily="34" charset="0"/>
              </a:rPr>
              <a:t>Any Age</a:t>
            </a:r>
          </a:p>
        </p:txBody>
      </p:sp>
    </p:spTree>
    <p:extLst>
      <p:ext uri="{BB962C8B-B14F-4D97-AF65-F5344CB8AC3E}">
        <p14:creationId xmlns:p14="http://schemas.microsoft.com/office/powerpoint/2010/main" val="98313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3"/>
          <a:stretch>
            <a:fillRect/>
          </a:stretch>
        </p:blipFill>
        <p:spPr>
          <a:xfrm>
            <a:off x="7449416" y="380784"/>
            <a:ext cx="1428750" cy="1057275"/>
          </a:xfrm>
          <a:prstGeom prst="rect">
            <a:avLst/>
          </a:prstGeom>
        </p:spPr>
      </p:pic>
      <p:sp>
        <p:nvSpPr>
          <p:cNvPr id="5" name="TextBox 4"/>
          <p:cNvSpPr txBox="1"/>
          <p:nvPr/>
        </p:nvSpPr>
        <p:spPr>
          <a:xfrm>
            <a:off x="586005" y="5229200"/>
            <a:ext cx="7793181" cy="1323439"/>
          </a:xfrm>
          <a:prstGeom prst="rect">
            <a:avLst/>
          </a:prstGeom>
          <a:solidFill>
            <a:srgbClr val="00C0FF"/>
          </a:solidFill>
        </p:spPr>
        <p:txBody>
          <a:bodyPr wrap="square" rtlCol="0">
            <a:spAutoFit/>
          </a:bodyPr>
          <a:lstStyle/>
          <a:p>
            <a:r>
              <a:rPr lang="en-GB" sz="4000" b="1" dirty="0">
                <a:solidFill>
                  <a:schemeClr val="bg1"/>
                </a:solidFill>
                <a:latin typeface="Century Gothic" panose="020B0502020202020204" pitchFamily="34" charset="0"/>
              </a:rPr>
              <a:t>Sex without consent is illegal at any age</a:t>
            </a:r>
          </a:p>
        </p:txBody>
      </p:sp>
      <p:sp>
        <p:nvSpPr>
          <p:cNvPr id="8" name="TextBox 7"/>
          <p:cNvSpPr txBox="1"/>
          <p:nvPr/>
        </p:nvSpPr>
        <p:spPr>
          <a:xfrm>
            <a:off x="694304" y="615599"/>
            <a:ext cx="6531779" cy="4524315"/>
          </a:xfrm>
          <a:prstGeom prst="rect">
            <a:avLst/>
          </a:prstGeom>
          <a:solidFill>
            <a:schemeClr val="bg1"/>
          </a:solidFill>
        </p:spPr>
        <p:txBody>
          <a:bodyPr wrap="square" rtlCol="0">
            <a:spAutoFit/>
          </a:bodyPr>
          <a:lstStyle/>
          <a:p>
            <a:r>
              <a:rPr lang="en-GB" sz="3200" dirty="0">
                <a:solidFill>
                  <a:srgbClr val="FF0000"/>
                </a:solidFill>
                <a:latin typeface="Century Gothic" panose="020B0502020202020204" pitchFamily="34" charset="0"/>
              </a:rPr>
              <a:t>There is no law against asking questions. </a:t>
            </a:r>
          </a:p>
          <a:p>
            <a:r>
              <a:rPr lang="en-GB" sz="3200" dirty="0">
                <a:solidFill>
                  <a:srgbClr val="5663DA"/>
                </a:solidFill>
                <a:latin typeface="Century Gothic" panose="020B0502020202020204" pitchFamily="34" charset="0"/>
              </a:rPr>
              <a:t>Or finding out about sex. </a:t>
            </a:r>
          </a:p>
          <a:p>
            <a:r>
              <a:rPr lang="en-GB" sz="3200" dirty="0">
                <a:solidFill>
                  <a:srgbClr val="92D050"/>
                </a:solidFill>
                <a:latin typeface="Century Gothic" panose="020B0502020202020204" pitchFamily="34" charset="0"/>
              </a:rPr>
              <a:t>What it means</a:t>
            </a:r>
            <a:r>
              <a:rPr lang="en-GB" sz="3200" dirty="0">
                <a:latin typeface="Century Gothic" panose="020B0502020202020204" pitchFamily="34" charset="0"/>
              </a:rPr>
              <a:t>, </a:t>
            </a:r>
            <a:r>
              <a:rPr lang="en-GB" sz="3200" dirty="0">
                <a:solidFill>
                  <a:srgbClr val="7030A0"/>
                </a:solidFill>
                <a:latin typeface="Century Gothic" panose="020B0502020202020204" pitchFamily="34" charset="0"/>
              </a:rPr>
              <a:t>how to do it</a:t>
            </a:r>
            <a:r>
              <a:rPr lang="en-GB" sz="3200" dirty="0">
                <a:latin typeface="Century Gothic" panose="020B0502020202020204" pitchFamily="34" charset="0"/>
              </a:rPr>
              <a:t>, </a:t>
            </a:r>
            <a:r>
              <a:rPr lang="en-GB" sz="3200" dirty="0">
                <a:solidFill>
                  <a:srgbClr val="00C0FF"/>
                </a:solidFill>
                <a:latin typeface="Century Gothic" panose="020B0502020202020204" pitchFamily="34" charset="0"/>
              </a:rPr>
              <a:t>how to protect ourselves from the consequences: </a:t>
            </a:r>
            <a:r>
              <a:rPr lang="en-GB" sz="3200" dirty="0">
                <a:solidFill>
                  <a:srgbClr val="FF66CC"/>
                </a:solidFill>
                <a:latin typeface="Century Gothic" panose="020B0502020202020204" pitchFamily="34" charset="0"/>
              </a:rPr>
              <a:t>pregnancy</a:t>
            </a:r>
            <a:r>
              <a:rPr lang="en-GB" sz="3200" dirty="0">
                <a:latin typeface="Century Gothic" panose="020B0502020202020204" pitchFamily="34" charset="0"/>
              </a:rPr>
              <a:t>, </a:t>
            </a:r>
            <a:r>
              <a:rPr lang="en-GB" sz="3200" dirty="0">
                <a:solidFill>
                  <a:schemeClr val="accent5">
                    <a:lumMod val="75000"/>
                  </a:schemeClr>
                </a:solidFill>
                <a:latin typeface="Century Gothic" panose="020B0502020202020204" pitchFamily="34" charset="0"/>
              </a:rPr>
              <a:t>STIs </a:t>
            </a:r>
            <a:r>
              <a:rPr lang="en-GB" sz="3200" dirty="0">
                <a:latin typeface="Century Gothic" panose="020B0502020202020204" pitchFamily="34" charset="0"/>
              </a:rPr>
              <a:t>etc</a:t>
            </a:r>
          </a:p>
          <a:p>
            <a:endParaRPr lang="en-GB" sz="3200" dirty="0">
              <a:latin typeface="Century Gothic" panose="020B0502020202020204" pitchFamily="34" charset="0"/>
            </a:endParaRPr>
          </a:p>
          <a:p>
            <a:r>
              <a:rPr lang="en-GB" sz="3200" b="1" dirty="0">
                <a:latin typeface="Century Gothic" panose="020B0502020202020204" pitchFamily="34" charset="0"/>
              </a:rPr>
              <a:t>BUT REMEMBER…</a:t>
            </a:r>
          </a:p>
        </p:txBody>
      </p:sp>
    </p:spTree>
    <p:extLst>
      <p:ext uri="{BB962C8B-B14F-4D97-AF65-F5344CB8AC3E}">
        <p14:creationId xmlns:p14="http://schemas.microsoft.com/office/powerpoint/2010/main" val="2127262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iterate type="wd">
                                    <p:tmAbs val="90"/>
                                  </p:iterate>
                                  <p:childTnLst>
                                    <p:set>
                                      <p:cBhvr>
                                        <p:cTn id="18"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00050" y="426460"/>
            <a:ext cx="2917770" cy="1402339"/>
          </a:xfrm>
          <a:prstGeom prst="rect">
            <a:avLst/>
          </a:prstGeom>
        </p:spPr>
      </p:pic>
      <p:pic>
        <p:nvPicPr>
          <p:cNvPr id="7" name="Content Placeholder 6"/>
          <p:cNvPicPr>
            <a:picLocks noGrp="1" noChangeAspect="1"/>
          </p:cNvPicPr>
          <p:nvPr>
            <p:ph idx="1"/>
          </p:nvPr>
        </p:nvPicPr>
        <p:blipFill>
          <a:blip r:embed="rId4"/>
          <a:stretch>
            <a:fillRect/>
          </a:stretch>
        </p:blipFill>
        <p:spPr>
          <a:xfrm>
            <a:off x="6608618" y="287915"/>
            <a:ext cx="1428750" cy="1057275"/>
          </a:xfrm>
          <a:prstGeom prst="rect">
            <a:avLst/>
          </a:prstGeom>
        </p:spPr>
      </p:pic>
      <p:sp>
        <p:nvSpPr>
          <p:cNvPr id="9" name="TextBox 8"/>
          <p:cNvSpPr txBox="1"/>
          <p:nvPr/>
        </p:nvSpPr>
        <p:spPr>
          <a:xfrm>
            <a:off x="628650" y="1928024"/>
            <a:ext cx="7793181" cy="523220"/>
          </a:xfrm>
          <a:prstGeom prst="rect">
            <a:avLst/>
          </a:prstGeom>
          <a:solidFill>
            <a:srgbClr val="00C0FF"/>
          </a:solidFill>
        </p:spPr>
        <p:txBody>
          <a:bodyPr wrap="square" rtlCol="0">
            <a:spAutoFit/>
          </a:bodyPr>
          <a:lstStyle/>
          <a:p>
            <a:r>
              <a:rPr lang="en-GB" sz="2800" b="1" dirty="0">
                <a:solidFill>
                  <a:schemeClr val="bg1"/>
                </a:solidFill>
                <a:latin typeface="Century Gothic" panose="020B0502020202020204" pitchFamily="34" charset="0"/>
              </a:rPr>
              <a:t>Getting Help for yourself and others…</a:t>
            </a: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8650" y="2847977"/>
            <a:ext cx="1828800" cy="1876425"/>
          </a:xfrm>
          <a:prstGeom prst="rect">
            <a:avLst/>
          </a:prstGeom>
          <a:noFill/>
          <a:ln>
            <a:noFill/>
          </a:ln>
          <a:effectLst>
            <a:outerShdw blurRad="50800" dist="38100" dir="16200000"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69228" y="3986213"/>
            <a:ext cx="1950244" cy="1752600"/>
          </a:xfrm>
          <a:prstGeom prst="rect">
            <a:avLst/>
          </a:prstGeom>
          <a:noFill/>
          <a:ln>
            <a:noFill/>
          </a:ln>
          <a:effectLst>
            <a:outerShdw blurRad="50800" dist="38100" dir="16200000"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14612" y="2637666"/>
            <a:ext cx="2146697" cy="1192610"/>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0660" y="4862514"/>
            <a:ext cx="2044780" cy="1363187"/>
          </a:xfrm>
          <a:prstGeom prst="rect">
            <a:avLst/>
          </a:prstGeom>
          <a:noFill/>
          <a:ln>
            <a:noFill/>
          </a:ln>
          <a:effectLst>
            <a:outerShdw blurRad="50800" dist="38100" dir="16200000"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58283" y="2865227"/>
            <a:ext cx="3118129" cy="863677"/>
          </a:xfrm>
          <a:prstGeom prst="rect">
            <a:avLst/>
          </a:prstGeom>
          <a:noFill/>
          <a:ln>
            <a:noFill/>
          </a:ln>
          <a:effectLst>
            <a:outerShdw blurRad="50800" dist="38100" dir="16200000"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6"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83824" y="4043023"/>
            <a:ext cx="1808272" cy="1362756"/>
          </a:xfrm>
          <a:prstGeom prst="rect">
            <a:avLst/>
          </a:prstGeom>
          <a:noFill/>
          <a:ln>
            <a:noFill/>
          </a:ln>
          <a:effectLst>
            <a:outerShdw blurRad="50800" dist="38100" dir="16200000"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25240" y="5507029"/>
            <a:ext cx="2024186" cy="1095375"/>
          </a:xfrm>
          <a:prstGeom prst="rect">
            <a:avLst/>
          </a:prstGeom>
          <a:noFill/>
          <a:ln>
            <a:noFill/>
          </a:ln>
          <a:effectLst>
            <a:outerShdw blurRad="50800" dist="38100" dir="16200000"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914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05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05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05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05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05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0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5BC6BF1ABE37940B19C3CDFD7069D85" ma:contentTypeVersion="13" ma:contentTypeDescription="Create a new document." ma:contentTypeScope="" ma:versionID="d0cbfd2dadb808d5bdaa08a067dcfc68">
  <xsd:schema xmlns:xsd="http://www.w3.org/2001/XMLSchema" xmlns:xs="http://www.w3.org/2001/XMLSchema" xmlns:p="http://schemas.microsoft.com/office/2006/metadata/properties" xmlns:ns2="36163485-324a-4c87-a1f3-761d22450589" xmlns:ns3="02a370a9-b366-45ea-9a5b-0e3b2d48f56f" targetNamespace="http://schemas.microsoft.com/office/2006/metadata/properties" ma:root="true" ma:fieldsID="fc83de81307eea3da4796a2db435b8d5" ns2:_="" ns3:_="">
    <xsd:import namespace="36163485-324a-4c87-a1f3-761d22450589"/>
    <xsd:import namespace="02a370a9-b366-45ea-9a5b-0e3b2d48f56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163485-324a-4c87-a1f3-761d224505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2a370a9-b366-45ea-9a5b-0e3b2d48f56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95A957D-DA84-4C29-858E-A8F88CC1878F}">
  <ds:schemaRefs>
    <ds:schemaRef ds:uri="http://schemas.microsoft.com/sharepoint/v3/contenttype/forms"/>
  </ds:schemaRefs>
</ds:datastoreItem>
</file>

<file path=customXml/itemProps2.xml><?xml version="1.0" encoding="utf-8"?>
<ds:datastoreItem xmlns:ds="http://schemas.openxmlformats.org/officeDocument/2006/customXml" ds:itemID="{8180CADA-5F3E-4A28-8F5B-B7739966A050}">
  <ds:schemaRefs>
    <ds:schemaRef ds:uri="http://schemas.microsoft.com/office/2006/metadata/properties"/>
    <ds:schemaRef ds:uri="http://www.w3.org/XML/1998/namespace"/>
    <ds:schemaRef ds:uri="http://purl.org/dc/elements/1.1/"/>
    <ds:schemaRef ds:uri="http://schemas.openxmlformats.org/package/2006/metadata/core-properties"/>
    <ds:schemaRef ds:uri="http://purl.org/dc/dcmitype/"/>
    <ds:schemaRef ds:uri="http://purl.org/dc/terms/"/>
    <ds:schemaRef ds:uri="http://schemas.microsoft.com/office/2006/documentManagement/types"/>
    <ds:schemaRef ds:uri="36163485-324a-4c87-a1f3-761d22450589"/>
    <ds:schemaRef ds:uri="http://schemas.microsoft.com/office/infopath/2007/PartnerControls"/>
    <ds:schemaRef ds:uri="02a370a9-b366-45ea-9a5b-0e3b2d48f56f"/>
  </ds:schemaRefs>
</ds:datastoreItem>
</file>

<file path=customXml/itemProps3.xml><?xml version="1.0" encoding="utf-8"?>
<ds:datastoreItem xmlns:ds="http://schemas.openxmlformats.org/officeDocument/2006/customXml" ds:itemID="{BCEC39DF-4C8F-4E51-A360-1972F19127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6163485-324a-4c87-a1f3-761d22450589"/>
    <ds:schemaRef ds:uri="02a370a9-b366-45ea-9a5b-0e3b2d48f5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150</TotalTime>
  <Words>3036</Words>
  <Application>Microsoft Office PowerPoint</Application>
  <PresentationFormat>On-screen Show (4:3)</PresentationFormat>
  <Paragraphs>348</Paragraphs>
  <Slides>24</Slides>
  <Notes>9</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Healthy Relationships</vt:lpstr>
      <vt:lpstr>Encouragement Consensual Sex Compassion Friendship Reliability Own space Own friends Own interests Joint space, friends and interests Both equal Compliments</vt:lpstr>
      <vt:lpstr>Unhealthy Relationships</vt:lpstr>
      <vt:lpstr>Feeling anxious around that person Lies Control Manipulation Cheating Feeling scared Threats Criticism Isolation Accusations No choices</vt:lpstr>
      <vt:lpstr>What is Domestic abuse?</vt:lpstr>
      <vt:lpstr>What are the different types of abuse?</vt:lpstr>
      <vt:lpstr>Types of abuse:</vt:lpstr>
      <vt:lpstr>What would you do?</vt:lpstr>
      <vt:lpstr>What would you do?</vt:lpstr>
      <vt:lpstr>What would you do?</vt:lpstr>
      <vt:lpstr>The Effects</vt:lpstr>
      <vt:lpstr>PowerPoint Presentation</vt:lpstr>
      <vt:lpstr>Where to get help and support</vt:lpstr>
      <vt:lpstr>PowerPoint Presentation</vt:lpstr>
      <vt:lpstr>PowerPoint Presentation</vt:lpstr>
      <vt:lpstr>PowerPoint Presentation</vt:lpstr>
      <vt:lpstr>PowerPoint Presentation</vt:lpstr>
      <vt:lpstr>PowerPoint Presentation</vt:lpstr>
      <vt:lpstr>PowerPoint Presentation</vt:lpstr>
      <vt:lpstr>Do you know…?</vt:lpstr>
      <vt:lpstr>PowerPoint Presentation</vt:lpstr>
      <vt:lpstr>PowerPoint Presentation</vt:lpstr>
      <vt:lpstr>PowerPoint Presentation</vt:lpstr>
    </vt:vector>
  </TitlesOfParts>
  <Company>BWA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BWA Healthy Relationships</dc:title>
  <dc:creator>Eppie Howells</dc:creator>
  <cp:lastModifiedBy>McCabe, Miss L</cp:lastModifiedBy>
  <cp:revision>26</cp:revision>
  <cp:lastPrinted>2021-07-13T11:21:05Z</cp:lastPrinted>
  <dcterms:created xsi:type="dcterms:W3CDTF">2019-07-03T10:02:21Z</dcterms:created>
  <dcterms:modified xsi:type="dcterms:W3CDTF">2022-07-07T12:03:39Z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0x01010025BC6BF1ABE37940B19C3CDFD7069D85</vt:lpwstr>
  </property>
  <property fmtid="{D5CDD505-2E9C-101B-9397-08002B2CF9AE}" pid="3" name="Order">
    <vt:r8>345000</vt:r8>
  </property>
</Properties>
</file>