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85" r:id="rId2"/>
    <p:sldId id="265" r:id="rId3"/>
    <p:sldId id="288" r:id="rId4"/>
    <p:sldId id="283" r:id="rId5"/>
    <p:sldId id="286" r:id="rId6"/>
    <p:sldId id="270" r:id="rId7"/>
    <p:sldId id="267" r:id="rId8"/>
    <p:sldId id="273" r:id="rId9"/>
    <p:sldId id="274" r:id="rId10"/>
    <p:sldId id="28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ADC7E3-8854-1983-2742-7588FF31980F}" v="1" dt="2021-07-16T07:54:48.0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5116" autoAdjust="0"/>
  </p:normalViewPr>
  <p:slideViewPr>
    <p:cSldViewPr snapToGrid="0">
      <p:cViewPr varScale="1">
        <p:scale>
          <a:sx n="57" d="100"/>
          <a:sy n="57" d="100"/>
        </p:scale>
        <p:origin x="1440" y="66"/>
      </p:cViewPr>
      <p:guideLst>
        <p:guide orient="horz" pos="2160"/>
        <p:guide pos="3840"/>
      </p:guideLst>
    </p:cSldViewPr>
  </p:slideViewPr>
  <p:outlineViewPr>
    <p:cViewPr>
      <p:scale>
        <a:sx n="33" d="100"/>
        <a:sy n="33" d="100"/>
      </p:scale>
      <p:origin x="0" y="-144"/>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8" d="100"/>
          <a:sy n="88" d="100"/>
        </p:scale>
        <p:origin x="3822"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AE83F99-4E8F-41F1-9E51-CA870CF67208}" type="datetimeFigureOut">
              <a:rPr lang="en-GB" smtClean="0"/>
              <a:t>07/07/2022</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69E7A6D-C2D4-41C4-B926-5AE29B03398B}" type="slidenum">
              <a:rPr lang="en-GB" smtClean="0"/>
              <a:t>‹#›</a:t>
            </a:fld>
            <a:endParaRPr lang="en-GB" dirty="0"/>
          </a:p>
        </p:txBody>
      </p:sp>
    </p:spTree>
    <p:extLst>
      <p:ext uri="{BB962C8B-B14F-4D97-AF65-F5344CB8AC3E}">
        <p14:creationId xmlns:p14="http://schemas.microsoft.com/office/powerpoint/2010/main" val="32240489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1B0DC8-98A3-41B5-A746-3072CAEA57F0}" type="datetimeFigureOut">
              <a:rPr lang="en-GB" smtClean="0"/>
              <a:t>07/07/2022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0C640E-82F6-4823-A437-69E22C27B662}" type="slidenum">
              <a:rPr lang="en-GB" smtClean="0"/>
              <a:t>‹#›</a:t>
            </a:fld>
            <a:endParaRPr lang="en-GB" dirty="0"/>
          </a:p>
        </p:txBody>
      </p:sp>
    </p:spTree>
    <p:extLst>
      <p:ext uri="{BB962C8B-B14F-4D97-AF65-F5344CB8AC3E}">
        <p14:creationId xmlns:p14="http://schemas.microsoft.com/office/powerpoint/2010/main" val="2594052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sychologytoday.com/gb/basics/confidence"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 rather what are your values?  </a:t>
            </a:r>
          </a:p>
          <a:p>
            <a:endParaRPr lang="en-GB" dirty="0"/>
          </a:p>
          <a:p>
            <a:r>
              <a:rPr lang="en-GB" dirty="0"/>
              <a:t>Who can think of the school values why does the school have these do you think? </a:t>
            </a:r>
          </a:p>
          <a:p>
            <a:pPr algn="l"/>
            <a:r>
              <a:rPr lang="en-GB" b="0" i="0" dirty="0">
                <a:solidFill>
                  <a:srgbClr val="111111"/>
                </a:solidFill>
                <a:effectLst/>
                <a:latin typeface="Helvetica Neue"/>
              </a:rPr>
              <a:t>What Are Your Core Values?</a:t>
            </a:r>
          </a:p>
          <a:p>
            <a:pPr algn="l"/>
            <a:r>
              <a:rPr lang="en-GB" b="0" i="0" dirty="0">
                <a:solidFill>
                  <a:srgbClr val="333333"/>
                </a:solidFill>
                <a:effectLst/>
                <a:latin typeface="Helvetica Neue"/>
              </a:rPr>
              <a:t>To get a sense of what your core values are, ask yourself what activities bring you the most joy, or what you couldn’t live without. What gives your life meaning or what do you want to achieve?</a:t>
            </a:r>
          </a:p>
          <a:p>
            <a:endParaRPr lang="en-GB" dirty="0"/>
          </a:p>
          <a:p>
            <a:r>
              <a:rPr lang="en-GB" dirty="0"/>
              <a:t>Starting to think about</a:t>
            </a:r>
            <a:r>
              <a:rPr lang="en-GB" baseline="0" dirty="0"/>
              <a:t> your values is what guides companies and many successful people. At the heart of a healthy mental state is knowing your own mind.  What influences you, Why you prefer one situation over an other? For instantons you might ask your self do you prefer being employed by a company or working for yourself? When we make decisions we all have a core of our character that defines us – this is our personal value system.  </a:t>
            </a:r>
          </a:p>
          <a:p>
            <a:r>
              <a:rPr lang="en-GB" baseline="0" dirty="0"/>
              <a:t>It can stop you agreeing to thinks you don’t like or feeling that you are going against what is  important to you?</a:t>
            </a:r>
          </a:p>
          <a:p>
            <a:r>
              <a:rPr lang="en-GB" baseline="0" dirty="0"/>
              <a:t>Can we think of any examples where Human Rights were and the simple value of human life was forgotten?</a:t>
            </a:r>
            <a:endParaRPr lang="en-GB" dirty="0"/>
          </a:p>
          <a:p>
            <a:endParaRPr lang="en-GB" dirty="0"/>
          </a:p>
          <a:p>
            <a:endParaRPr lang="en-GB" dirty="0"/>
          </a:p>
          <a:p>
            <a:r>
              <a:rPr lang="en-GB" dirty="0"/>
              <a:t>Taking responsibility </a:t>
            </a:r>
          </a:p>
          <a:p>
            <a:r>
              <a:rPr lang="en-GB" dirty="0"/>
              <a:t>Understanding yourself and valuing who you are and what is important to you in life.</a:t>
            </a:r>
          </a:p>
          <a:p>
            <a:r>
              <a:rPr lang="en-GB" b="0" i="0" dirty="0">
                <a:solidFill>
                  <a:srgbClr val="2C2D30"/>
                </a:solidFill>
                <a:effectLst/>
                <a:highlight>
                  <a:srgbClr val="FFFF00"/>
                </a:highlight>
                <a:latin typeface="Proxima Nova Regular"/>
              </a:rPr>
              <a:t>Values “are the principles that give our lives meaning and allow us to persevere through adversity,” according to psychologist Barb Markway and Celia Ampel in </a:t>
            </a:r>
            <a:r>
              <a:rPr lang="en-GB" b="0" i="1" dirty="0">
                <a:solidFill>
                  <a:srgbClr val="2C2D30"/>
                </a:solidFill>
                <a:effectLst/>
                <a:highlight>
                  <a:srgbClr val="FFFF00"/>
                </a:highlight>
                <a:latin typeface="Proxima Nova Regular"/>
              </a:rPr>
              <a:t>The </a:t>
            </a:r>
            <a:r>
              <a:rPr lang="en-GB" b="0" i="1" u="none" strike="noStrike" dirty="0">
                <a:solidFill>
                  <a:srgbClr val="2C2D30"/>
                </a:solidFill>
                <a:effectLst/>
                <a:highlight>
                  <a:srgbClr val="FFFF00"/>
                </a:highlight>
                <a:latin typeface="inherit"/>
                <a:hlinkClick r:id="rId3" tooltip="Psychology Today looks at Self-Confidence"/>
              </a:rPr>
              <a:t>Self-Confidence</a:t>
            </a:r>
            <a:r>
              <a:rPr lang="en-GB" b="0" i="1" dirty="0">
                <a:solidFill>
                  <a:srgbClr val="2C2D30"/>
                </a:solidFill>
                <a:effectLst/>
                <a:highlight>
                  <a:srgbClr val="FFFF00"/>
                </a:highlight>
                <a:latin typeface="Proxima Nova Regular"/>
              </a:rPr>
              <a:t> Workbook</a:t>
            </a:r>
            <a:endParaRPr lang="en-GB" dirty="0">
              <a:highlight>
                <a:srgbClr val="FFFF00"/>
              </a:highlight>
            </a:endParaRPr>
          </a:p>
          <a:p>
            <a:r>
              <a:rPr lang="en-GB" dirty="0"/>
              <a:t>I want  you to take a piece of paper and draw your hand and on it put down the things in life that matter to you </a:t>
            </a:r>
          </a:p>
          <a:p>
            <a:r>
              <a:rPr lang="en-GB" dirty="0"/>
              <a:t>Could be the people who you admire </a:t>
            </a:r>
          </a:p>
          <a:p>
            <a:r>
              <a:rPr lang="en-GB" dirty="0"/>
              <a:t>Could be what YOU want out of YOUR life or what you want to achieve either at school or in life</a:t>
            </a:r>
          </a:p>
          <a:p>
            <a:r>
              <a:rPr lang="en-GB" dirty="0"/>
              <a:t>Here is mine….teachers I would like you to do this too please….. </a:t>
            </a:r>
          </a:p>
          <a:p>
            <a:r>
              <a:rPr lang="en-GB" dirty="0"/>
              <a:t>In order to do that you need to think about what is important to you and for you</a:t>
            </a:r>
          </a:p>
        </p:txBody>
      </p:sp>
      <p:sp>
        <p:nvSpPr>
          <p:cNvPr id="4" name="Slide Number Placeholder 3"/>
          <p:cNvSpPr>
            <a:spLocks noGrp="1"/>
          </p:cNvSpPr>
          <p:nvPr>
            <p:ph type="sldNum" sz="quarter" idx="5"/>
          </p:nvPr>
        </p:nvSpPr>
        <p:spPr/>
        <p:txBody>
          <a:bodyPr/>
          <a:lstStyle/>
          <a:p>
            <a:fld id="{A10C640E-82F6-4823-A437-69E22C27B662}" type="slidenum">
              <a:rPr lang="en-GB" smtClean="0"/>
              <a:t>1</a:t>
            </a:fld>
            <a:endParaRPr lang="en-GB" dirty="0"/>
          </a:p>
        </p:txBody>
      </p:sp>
    </p:spTree>
    <p:extLst>
      <p:ext uri="{BB962C8B-B14F-4D97-AF65-F5344CB8AC3E}">
        <p14:creationId xmlns:p14="http://schemas.microsoft.com/office/powerpoint/2010/main" val="955447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ltLang="en-US" sz="1200" dirty="0"/>
              <a:t>Wanted </a:t>
            </a:r>
            <a:r>
              <a:rPr lang="en-GB" altLang="en-US" sz="1400" b="1" dirty="0">
                <a:solidFill>
                  <a:srgbClr val="FF0000"/>
                </a:solidFill>
              </a:rPr>
              <a:t>every</a:t>
            </a:r>
            <a:r>
              <a:rPr lang="en-GB" altLang="en-US" sz="1200" dirty="0"/>
              <a:t> American person to have </a:t>
            </a:r>
            <a:r>
              <a:rPr lang="en-GB" altLang="en-US" sz="1400" b="1" dirty="0">
                <a:solidFill>
                  <a:srgbClr val="FF0000"/>
                </a:solidFill>
              </a:rPr>
              <a:t>equal</a:t>
            </a:r>
            <a:r>
              <a:rPr lang="en-GB" altLang="en-US" sz="1200" dirty="0"/>
              <a:t> rights and opportunities.  He valued equality and freedom </a:t>
            </a:r>
          </a:p>
          <a:p>
            <a:pPr>
              <a:spcBef>
                <a:spcPct val="0"/>
              </a:spcBef>
              <a:buFont typeface="Arial" panose="020B0604020202020204" pitchFamily="34" charset="0"/>
              <a:buChar char="•"/>
            </a:pPr>
            <a:r>
              <a:rPr lang="en-GB" altLang="en-US" sz="1200" dirty="0"/>
              <a:t>Bullied at school for being  small</a:t>
            </a:r>
          </a:p>
          <a:p>
            <a:pPr>
              <a:spcBef>
                <a:spcPct val="0"/>
              </a:spcBef>
              <a:buFont typeface="Arial" panose="020B0604020202020204" pitchFamily="34" charset="0"/>
              <a:buChar char="•"/>
            </a:pPr>
            <a:r>
              <a:rPr lang="en-GB" altLang="en-US" sz="1200" dirty="0"/>
              <a:t>In 2008 broke ankle and couldn’t compete in Beijing Olympic Games.</a:t>
            </a:r>
          </a:p>
          <a:p>
            <a:pPr>
              <a:spcBef>
                <a:spcPct val="0"/>
              </a:spcBef>
              <a:buFont typeface="Arial" panose="020B0604020202020204" pitchFamily="34" charset="0"/>
              <a:buChar char="•"/>
            </a:pPr>
            <a:r>
              <a:rPr lang="en-GB" altLang="en-US" sz="1200" dirty="0"/>
              <a:t>Overcame this, rebuilt her career and became Olympic champion in the heptathlon  </a:t>
            </a:r>
            <a:r>
              <a:rPr lang="en-GB" altLang="en-US" sz="1200" b="1" dirty="0"/>
              <a:t>Resilience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altLang="en-US" sz="1200" dirty="0"/>
          </a:p>
          <a:p>
            <a:r>
              <a:rPr lang="en-GB" dirty="0"/>
              <a:t>He valued his parents and the importance of an education  he says that he knew that just like his football he needed to practice work hard and not give up He talks about </a:t>
            </a:r>
            <a:r>
              <a:rPr lang="en-GB" dirty="0" err="1"/>
              <a:t>practi</a:t>
            </a:r>
            <a:endParaRPr lang="en-GB" dirty="0"/>
          </a:p>
        </p:txBody>
      </p:sp>
      <p:sp>
        <p:nvSpPr>
          <p:cNvPr id="4" name="Slide Number Placeholder 3"/>
          <p:cNvSpPr>
            <a:spLocks noGrp="1"/>
          </p:cNvSpPr>
          <p:nvPr>
            <p:ph type="sldNum" sz="quarter" idx="10"/>
          </p:nvPr>
        </p:nvSpPr>
        <p:spPr/>
        <p:txBody>
          <a:bodyPr/>
          <a:lstStyle/>
          <a:p>
            <a:fld id="{A10C640E-82F6-4823-A437-69E22C27B662}" type="slidenum">
              <a:rPr lang="en-GB" smtClean="0"/>
              <a:t>2</a:t>
            </a:fld>
            <a:endParaRPr lang="en-GB" dirty="0"/>
          </a:p>
        </p:txBody>
      </p:sp>
    </p:spTree>
    <p:extLst>
      <p:ext uri="{BB962C8B-B14F-4D97-AF65-F5344CB8AC3E}">
        <p14:creationId xmlns:p14="http://schemas.microsoft.com/office/powerpoint/2010/main" val="1452793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His teachers say he was an A student (his parents pushed him to study) </a:t>
            </a:r>
            <a:r>
              <a:rPr lang="en-GB" b="0" i="0" dirty="0">
                <a:solidFill>
                  <a:srgbClr val="FFFFFF"/>
                </a:solidFill>
                <a:effectLst/>
                <a:latin typeface="TheSun"/>
              </a:rPr>
              <a:t>Appearing for England at the Euros has made Saka's school proud he talks about his time at school and how he valued being a team player and feeling like he needed to try hard a work  value would be hard work he talks about how important it is to help people and really to be not just someone who helps himself but helps others  - humble kind hard working the importance of learning and ambitions .  He said that the reason he practiced and studied hard wasn’t because he felt smart of great at football he knew he had to work hard to achieve his </a:t>
            </a:r>
            <a:r>
              <a:rPr lang="en-GB" b="0" i="0" dirty="0" err="1">
                <a:solidFill>
                  <a:srgbClr val="FFFFFF"/>
                </a:solidFill>
                <a:effectLst/>
                <a:latin typeface="TheSun"/>
              </a:rPr>
              <a:t>goald</a:t>
            </a:r>
            <a:r>
              <a:rPr lang="en-GB" b="0" i="0" dirty="0">
                <a:solidFill>
                  <a:srgbClr val="FFFFFF"/>
                </a:solidFill>
                <a:effectLst/>
                <a:latin typeface="TheSun"/>
              </a:rPr>
              <a:t> he gained </a:t>
            </a:r>
            <a:endParaRPr lang="en-GB" dirty="0"/>
          </a:p>
        </p:txBody>
      </p:sp>
      <p:sp>
        <p:nvSpPr>
          <p:cNvPr id="4" name="Slide Number Placeholder 3"/>
          <p:cNvSpPr>
            <a:spLocks noGrp="1"/>
          </p:cNvSpPr>
          <p:nvPr>
            <p:ph type="sldNum" sz="quarter" idx="5"/>
          </p:nvPr>
        </p:nvSpPr>
        <p:spPr/>
        <p:txBody>
          <a:bodyPr/>
          <a:lstStyle/>
          <a:p>
            <a:fld id="{A10C640E-82F6-4823-A437-69E22C27B662}" type="slidenum">
              <a:rPr lang="en-GB" smtClean="0"/>
              <a:t>3</a:t>
            </a:fld>
            <a:endParaRPr lang="en-GB" dirty="0"/>
          </a:p>
        </p:txBody>
      </p:sp>
    </p:spTree>
    <p:extLst>
      <p:ext uri="{BB962C8B-B14F-4D97-AF65-F5344CB8AC3E}">
        <p14:creationId xmlns:p14="http://schemas.microsoft.com/office/powerpoint/2010/main" val="3956715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10C640E-82F6-4823-A437-69E22C27B662}" type="slidenum">
              <a:rPr lang="en-GB" smtClean="0"/>
              <a:t>4</a:t>
            </a:fld>
            <a:endParaRPr lang="en-GB" dirty="0"/>
          </a:p>
        </p:txBody>
      </p:sp>
    </p:spTree>
    <p:extLst>
      <p:ext uri="{BB962C8B-B14F-4D97-AF65-F5344CB8AC3E}">
        <p14:creationId xmlns:p14="http://schemas.microsoft.com/office/powerpoint/2010/main" val="3531521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want you to draw  a tree you can give it branches or just write the things that are important to you in life </a:t>
            </a:r>
          </a:p>
          <a:p>
            <a:endParaRPr lang="en-GB" dirty="0"/>
          </a:p>
          <a:p>
            <a:r>
              <a:rPr lang="en-GB" dirty="0"/>
              <a:t>What is important to you draw a TREE and on there I would like you put all the things that are important to you</a:t>
            </a:r>
          </a:p>
          <a:p>
            <a:r>
              <a:rPr lang="en-GB" dirty="0"/>
              <a:t>Don’t worry about your drawing just think about what you love then think about subjects motivates you what are your </a:t>
            </a:r>
            <a:r>
              <a:rPr lang="en-GB" dirty="0">
                <a:solidFill>
                  <a:schemeClr val="bg2">
                    <a:lumMod val="10000"/>
                  </a:schemeClr>
                </a:solidFill>
              </a:rPr>
              <a:t>ambitions for your life.</a:t>
            </a:r>
          </a:p>
          <a:p>
            <a:r>
              <a:rPr lang="en-GB" dirty="0">
                <a:solidFill>
                  <a:schemeClr val="bg2">
                    <a:lumMod val="10000"/>
                  </a:schemeClr>
                </a:solidFill>
              </a:rPr>
              <a:t>Don’t be afraid to be different to be unique to have ambitions for travelling the world gong to university getting a trade or running your own business I would to see some trees </a:t>
            </a:r>
          </a:p>
          <a:p>
            <a:r>
              <a:rPr lang="en-GB" dirty="0">
                <a:solidFill>
                  <a:schemeClr val="bg2">
                    <a:lumMod val="10000"/>
                  </a:schemeClr>
                </a:solidFill>
              </a:rPr>
              <a:t>Remember your values that we core wont change stay true to your core values as this is your compass </a:t>
            </a:r>
          </a:p>
          <a:p>
            <a:endParaRPr lang="en-GB" dirty="0"/>
          </a:p>
          <a:p>
            <a:r>
              <a:rPr lang="en-GB" dirty="0"/>
              <a:t>I would like to display these trees so make them look fabulous these are the Trees of Life – </a:t>
            </a:r>
            <a:r>
              <a:rPr lang="en-GB"/>
              <a:t>your life </a:t>
            </a:r>
            <a:endParaRPr lang="en-GB" dirty="0"/>
          </a:p>
        </p:txBody>
      </p:sp>
      <p:sp>
        <p:nvSpPr>
          <p:cNvPr id="4" name="Slide Number Placeholder 3"/>
          <p:cNvSpPr>
            <a:spLocks noGrp="1"/>
          </p:cNvSpPr>
          <p:nvPr>
            <p:ph type="sldNum" sz="quarter" idx="5"/>
          </p:nvPr>
        </p:nvSpPr>
        <p:spPr/>
        <p:txBody>
          <a:bodyPr/>
          <a:lstStyle/>
          <a:p>
            <a:fld id="{A10C640E-82F6-4823-A437-69E22C27B662}" type="slidenum">
              <a:rPr lang="en-GB" smtClean="0"/>
              <a:t>5</a:t>
            </a:fld>
            <a:endParaRPr lang="en-GB" dirty="0"/>
          </a:p>
        </p:txBody>
      </p:sp>
    </p:spTree>
    <p:extLst>
      <p:ext uri="{BB962C8B-B14F-4D97-AF65-F5344CB8AC3E}">
        <p14:creationId xmlns:p14="http://schemas.microsoft.com/office/powerpoint/2010/main" val="3242890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Starting to think about</a:t>
            </a:r>
            <a:r>
              <a:rPr lang="en-GB" baseline="0" dirty="0"/>
              <a:t> your values is what guides companies and many successful people. At the heart of a healthy mental state is knowing your own mind.  What influences you, Why you prefer one situation over an other? For instantance you might ask your self do you prefer being employed by a company or working for yourself? When we make decisions we all have a core of our character that defines us – this is our personal value system.  </a:t>
            </a:r>
          </a:p>
          <a:p>
            <a:r>
              <a:rPr lang="en-GB" baseline="0" dirty="0"/>
              <a:t>It can stop you agreeing to thinks you don’t like or feeling that you are going against what is  important to you?</a:t>
            </a:r>
          </a:p>
          <a:p>
            <a:r>
              <a:rPr lang="en-GB" baseline="0" dirty="0"/>
              <a:t>Can we think of any examples where Human Rights were and the simple value of human life was forgotten?</a:t>
            </a:r>
            <a:endParaRPr lang="en-GB" dirty="0"/>
          </a:p>
          <a:p>
            <a:endParaRPr lang="en-GB" dirty="0"/>
          </a:p>
        </p:txBody>
      </p:sp>
      <p:sp>
        <p:nvSpPr>
          <p:cNvPr id="4" name="Slide Number Placeholder 3"/>
          <p:cNvSpPr>
            <a:spLocks noGrp="1"/>
          </p:cNvSpPr>
          <p:nvPr>
            <p:ph type="sldNum" sz="quarter" idx="10"/>
          </p:nvPr>
        </p:nvSpPr>
        <p:spPr/>
        <p:txBody>
          <a:bodyPr/>
          <a:lstStyle/>
          <a:p>
            <a:fld id="{A10C640E-82F6-4823-A437-69E22C27B662}" type="slidenum">
              <a:rPr lang="en-GB" smtClean="0"/>
              <a:t>6</a:t>
            </a:fld>
            <a:endParaRPr lang="en-GB" dirty="0"/>
          </a:p>
        </p:txBody>
      </p:sp>
    </p:spTree>
    <p:extLst>
      <p:ext uri="{BB962C8B-B14F-4D97-AF65-F5344CB8AC3E}">
        <p14:creationId xmlns:p14="http://schemas.microsoft.com/office/powerpoint/2010/main" val="2138474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No matter how many people believe or don’t believe in you, you must be the ultimate believer in yourself</a:t>
            </a:r>
          </a:p>
          <a:p>
            <a:endParaRPr lang="en-GB" dirty="0"/>
          </a:p>
          <a:p>
            <a:pPr algn="l" fontAlgn="base"/>
            <a:r>
              <a:rPr lang="en-GB" b="1" i="0" dirty="0">
                <a:solidFill>
                  <a:srgbClr val="444444"/>
                </a:solidFill>
                <a:effectLst/>
                <a:latin typeface="Georgia" panose="02040502050405020303" pitchFamily="18" charset="0"/>
              </a:rPr>
              <a:t>Values are a part of us. They highlight what we stand for. They can represent our unique, individual essence.</a:t>
            </a:r>
          </a:p>
          <a:p>
            <a:pPr algn="l" fontAlgn="base"/>
            <a:r>
              <a:rPr lang="en-GB" b="1" i="0" dirty="0">
                <a:solidFill>
                  <a:srgbClr val="444444"/>
                </a:solidFill>
                <a:effectLst/>
                <a:latin typeface="Georgia" panose="02040502050405020303" pitchFamily="18" charset="0"/>
              </a:rPr>
              <a:t>Values guide our behaviour, providing us with a personal code of conduct.</a:t>
            </a:r>
          </a:p>
          <a:p>
            <a:pPr algn="l" fontAlgn="base"/>
            <a:r>
              <a:rPr lang="en-GB" b="1" i="0" dirty="0">
                <a:solidFill>
                  <a:srgbClr val="444444"/>
                </a:solidFill>
                <a:effectLst/>
                <a:latin typeface="Georgia" panose="02040502050405020303" pitchFamily="18" charset="0"/>
              </a:rPr>
              <a:t>When we honour our personal core values consistently, we experience fulfilment.</a:t>
            </a:r>
          </a:p>
          <a:p>
            <a:pPr algn="l" fontAlgn="base"/>
            <a:r>
              <a:rPr lang="en-GB" b="1" i="0" dirty="0">
                <a:solidFill>
                  <a:srgbClr val="444444"/>
                </a:solidFill>
                <a:effectLst/>
                <a:latin typeface="Georgia" panose="02040502050405020303" pitchFamily="18" charset="0"/>
              </a:rPr>
              <a:t>When we don’t, we are incongruent and are more likely to escape into bad habits and regress into childish behaviour to uplift ourselves.</a:t>
            </a:r>
          </a:p>
          <a:p>
            <a:endParaRPr lang="en-GB" dirty="0"/>
          </a:p>
        </p:txBody>
      </p:sp>
      <p:sp>
        <p:nvSpPr>
          <p:cNvPr id="4" name="Slide Number Placeholder 3"/>
          <p:cNvSpPr>
            <a:spLocks noGrp="1"/>
          </p:cNvSpPr>
          <p:nvPr>
            <p:ph type="sldNum" sz="quarter" idx="10"/>
          </p:nvPr>
        </p:nvSpPr>
        <p:spPr/>
        <p:txBody>
          <a:bodyPr/>
          <a:lstStyle/>
          <a:p>
            <a:fld id="{A10C640E-82F6-4823-A437-69E22C27B662}" type="slidenum">
              <a:rPr lang="en-GB" smtClean="0"/>
              <a:t>7</a:t>
            </a:fld>
            <a:endParaRPr lang="en-GB" dirty="0"/>
          </a:p>
        </p:txBody>
      </p:sp>
    </p:spTree>
    <p:extLst>
      <p:ext uri="{BB962C8B-B14F-4D97-AF65-F5344CB8AC3E}">
        <p14:creationId xmlns:p14="http://schemas.microsoft.com/office/powerpoint/2010/main" val="303325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would like you to write down at the bottom of the tree your goals for next year? </a:t>
            </a:r>
            <a:r>
              <a:rPr lang="en-GB" b="0" i="0" dirty="0">
                <a:solidFill>
                  <a:srgbClr val="202124"/>
                </a:solidFill>
                <a:effectLst/>
                <a:latin typeface="arial" panose="020B0604020202020204" pitchFamily="34" charset="0"/>
              </a:rPr>
              <a:t>While </a:t>
            </a:r>
            <a:r>
              <a:rPr lang="en-GB" b="1" i="0" dirty="0">
                <a:solidFill>
                  <a:srgbClr val="202124"/>
                </a:solidFill>
                <a:effectLst/>
                <a:latin typeface="arial" panose="020B0604020202020204" pitchFamily="34" charset="0"/>
              </a:rPr>
              <a:t>goals</a:t>
            </a:r>
            <a:r>
              <a:rPr lang="en-GB" b="0" i="0" dirty="0">
                <a:solidFill>
                  <a:srgbClr val="202124"/>
                </a:solidFill>
                <a:effectLst/>
                <a:latin typeface="arial" panose="020B0604020202020204" pitchFamily="34" charset="0"/>
              </a:rPr>
              <a:t> may change, </a:t>
            </a:r>
            <a:r>
              <a:rPr lang="en-GB" b="1" i="0" dirty="0">
                <a:solidFill>
                  <a:srgbClr val="202124"/>
                </a:solidFill>
                <a:effectLst/>
                <a:latin typeface="arial" panose="020B0604020202020204" pitchFamily="34" charset="0"/>
              </a:rPr>
              <a:t>values</a:t>
            </a:r>
            <a:r>
              <a:rPr lang="en-GB" b="0" i="0" dirty="0">
                <a:solidFill>
                  <a:srgbClr val="202124"/>
                </a:solidFill>
                <a:effectLst/>
                <a:latin typeface="arial" panose="020B0604020202020204" pitchFamily="34" charset="0"/>
              </a:rPr>
              <a:t> are more often anchoring and consistent. They connect us to a greater purpose in life. They differentiate the important from the unimportant. They are an inexhaustible source of motivation and energy they must match your values otherwise you will struggle to meet them. </a:t>
            </a:r>
            <a:endParaRPr lang="en-GB" dirty="0"/>
          </a:p>
        </p:txBody>
      </p:sp>
      <p:sp>
        <p:nvSpPr>
          <p:cNvPr id="4" name="Slide Number Placeholder 3"/>
          <p:cNvSpPr>
            <a:spLocks noGrp="1"/>
          </p:cNvSpPr>
          <p:nvPr>
            <p:ph type="sldNum" sz="quarter" idx="10"/>
          </p:nvPr>
        </p:nvSpPr>
        <p:spPr/>
        <p:txBody>
          <a:bodyPr/>
          <a:lstStyle/>
          <a:p>
            <a:fld id="{A10C640E-82F6-4823-A437-69E22C27B662}" type="slidenum">
              <a:rPr lang="en-GB" smtClean="0"/>
              <a:t>8</a:t>
            </a:fld>
            <a:endParaRPr lang="en-GB" dirty="0"/>
          </a:p>
        </p:txBody>
      </p:sp>
    </p:spTree>
    <p:extLst>
      <p:ext uri="{BB962C8B-B14F-4D97-AF65-F5344CB8AC3E}">
        <p14:creationId xmlns:p14="http://schemas.microsoft.com/office/powerpoint/2010/main" val="112242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Understanding your own personal values, your strengths people or hobbies that interest to inspire you. Is a key component of a happy meaningful life. </a:t>
            </a:r>
          </a:p>
          <a:p>
            <a:endParaRPr lang="en-GB" dirty="0"/>
          </a:p>
          <a:p>
            <a:endParaRPr lang="en-GB" dirty="0"/>
          </a:p>
          <a:p>
            <a:endParaRPr lang="en-GB" dirty="0"/>
          </a:p>
          <a:p>
            <a:r>
              <a:rPr lang="en-GB" dirty="0">
                <a:highlight>
                  <a:srgbClr val="FFFF00"/>
                </a:highlight>
              </a:rPr>
              <a:t>I would like us to now use the PCS to register for our School based career programme </a:t>
            </a:r>
          </a:p>
        </p:txBody>
      </p:sp>
      <p:sp>
        <p:nvSpPr>
          <p:cNvPr id="4" name="Slide Number Placeholder 3"/>
          <p:cNvSpPr>
            <a:spLocks noGrp="1"/>
          </p:cNvSpPr>
          <p:nvPr>
            <p:ph type="sldNum" sz="quarter" idx="10"/>
          </p:nvPr>
        </p:nvSpPr>
        <p:spPr/>
        <p:txBody>
          <a:bodyPr/>
          <a:lstStyle/>
          <a:p>
            <a:fld id="{A10C640E-82F6-4823-A437-69E22C27B662}" type="slidenum">
              <a:rPr lang="en-GB" smtClean="0"/>
              <a:t>9</a:t>
            </a:fld>
            <a:endParaRPr lang="en-GB" dirty="0"/>
          </a:p>
        </p:txBody>
      </p:sp>
    </p:spTree>
    <p:extLst>
      <p:ext uri="{BB962C8B-B14F-4D97-AF65-F5344CB8AC3E}">
        <p14:creationId xmlns:p14="http://schemas.microsoft.com/office/powerpoint/2010/main" val="2953988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your school email address </a:t>
            </a:r>
          </a:p>
          <a:p>
            <a:r>
              <a:rPr lang="en-GB" dirty="0"/>
              <a:t>Save your jobs that interest you </a:t>
            </a:r>
          </a:p>
          <a:p>
            <a:r>
              <a:rPr lang="en-GB" dirty="0"/>
              <a:t>Look at the subject that interests you </a:t>
            </a:r>
          </a:p>
        </p:txBody>
      </p:sp>
      <p:sp>
        <p:nvSpPr>
          <p:cNvPr id="4" name="Slide Number Placeholder 3"/>
          <p:cNvSpPr>
            <a:spLocks noGrp="1"/>
          </p:cNvSpPr>
          <p:nvPr>
            <p:ph type="sldNum" sz="quarter" idx="5"/>
          </p:nvPr>
        </p:nvSpPr>
        <p:spPr/>
        <p:txBody>
          <a:bodyPr/>
          <a:lstStyle/>
          <a:p>
            <a:fld id="{A10C640E-82F6-4823-A437-69E22C27B662}" type="slidenum">
              <a:rPr lang="en-GB" smtClean="0"/>
              <a:t>10</a:t>
            </a:fld>
            <a:endParaRPr lang="en-GB" dirty="0"/>
          </a:p>
        </p:txBody>
      </p:sp>
    </p:spTree>
    <p:extLst>
      <p:ext uri="{BB962C8B-B14F-4D97-AF65-F5344CB8AC3E}">
        <p14:creationId xmlns:p14="http://schemas.microsoft.com/office/powerpoint/2010/main" val="23900959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3491721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1694032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3156413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3544900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3118979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732088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629013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3786575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19306393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1690739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861E92-EB95-4BA3-BD4E-EDF7EC1C214D}" type="datetimeFigureOut">
              <a:rPr lang="en-GB" smtClean="0"/>
              <a:t>07/07/2022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CC50065-2C7A-4AA4-BBB9-59D19B7C05F2}" type="slidenum">
              <a:rPr lang="en-GB" smtClean="0"/>
              <a:t>‹#›</a:t>
            </a:fld>
            <a:endParaRPr lang="en-GB" dirty="0"/>
          </a:p>
        </p:txBody>
      </p:sp>
    </p:spTree>
    <p:extLst>
      <p:ext uri="{BB962C8B-B14F-4D97-AF65-F5344CB8AC3E}">
        <p14:creationId xmlns:p14="http://schemas.microsoft.com/office/powerpoint/2010/main" val="3030671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861E92-EB95-4BA3-BD4E-EDF7EC1C214D}" type="datetimeFigureOut">
              <a:rPr lang="en-GB" smtClean="0"/>
              <a:t>07/07/2022</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C50065-2C7A-4AA4-BBB9-59D19B7C05F2}" type="slidenum">
              <a:rPr lang="en-GB" smtClean="0"/>
              <a:t>‹#›</a:t>
            </a:fld>
            <a:endParaRPr lang="en-GB" dirty="0"/>
          </a:p>
        </p:txBody>
      </p:sp>
    </p:spTree>
    <p:extLst>
      <p:ext uri="{BB962C8B-B14F-4D97-AF65-F5344CB8AC3E}">
        <p14:creationId xmlns:p14="http://schemas.microsoft.com/office/powerpoint/2010/main" val="17949909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ideo" Target="https://www.youtube.com/embed/om3INBWfoxY?feature=oembed" TargetMode="External"/><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google.co.uk/url?sa=i&amp;rct=j&amp;q=&amp;esrc=s&amp;frm=1&amp;source=images&amp;cd=&amp;cad=rja&amp;docid=KD9Ax7fdloFIpM&amp;tbnid=Vkwt6jazJ9ZrwM:&amp;ved=0CAUQjRw&amp;url=http://www.thedrum.com/news/2013/08/26/king-copyright-50th-anniversary-i-have-dream-martin-luther-kings-estate-limits-use&amp;ei=GlsqUv62N8ST0QXhmYC4DQ&amp;bvm=bv.51773540,d.d2k&amp;psig=AFQjCNFpVRlWX5_D-Q7rWqev42jrq4kRmw&amp;ust=1378593888087911" TargetMode="External"/><Relationship Id="rId5" Type="http://schemas.openxmlformats.org/officeDocument/2006/relationships/image" Target="../media/image4.jpeg"/><Relationship Id="rId4" Type="http://schemas.openxmlformats.org/officeDocument/2006/relationships/hyperlink" Target="http://www.google.co.uk/url?sa=i&amp;rct=j&amp;q=&amp;esrc=s&amp;frm=1&amp;source=images&amp;cd=&amp;cad=rja&amp;docid=nORFbMN2lzyMwM&amp;tbnid=n-CmAfhs-FI43M:&amp;ved=0CAUQjRw&amp;url=http://www.telegraph.co.uk/sport/olympics/athletics/9456560/Jessica-Ennis-a-humble-heroine-who-can-use-heptathlon-gold-medal-at-London-2012-Olympics-to-inspire-generation.html&amp;ei=g1YsUumdOcGS0AWazIG4CA&amp;bvm=bv.51773540,d.ZGU&amp;psig=AFQjCNHdi9fvk1_q0vfnwwZiV3nmekamVQ&amp;ust=1378723818553895"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ideo" Target="https://www.youtube.com/embed/QsqNINRJEfk?feature=oembed" TargetMode="Externa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ideo" Target="https://www.youtube.com/embed/f1GRrfxfNyE?feature=oembed" TargetMode="Externa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00">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369BBB2-D46E-4EA8-9B5D-2F394AC7C5EE}"/>
              </a:ext>
            </a:extLst>
          </p:cNvPr>
          <p:cNvSpPr>
            <a:spLocks noGrp="1"/>
          </p:cNvSpPr>
          <p:nvPr>
            <p:ph type="title"/>
          </p:nvPr>
        </p:nvSpPr>
        <p:spPr>
          <a:xfrm>
            <a:off x="6981825" y="1641752"/>
            <a:ext cx="4391024" cy="1323439"/>
          </a:xfrm>
        </p:spPr>
        <p:txBody>
          <a:bodyPr anchor="t">
            <a:normAutofit fontScale="90000"/>
          </a:bodyPr>
          <a:lstStyle/>
          <a:p>
            <a:r>
              <a:rPr lang="en-GB" sz="4000" b="0" i="0" dirty="0">
                <a:solidFill>
                  <a:schemeClr val="bg1"/>
                </a:solidFill>
                <a:effectLst/>
                <a:latin typeface="Proxima Nova Regular"/>
              </a:rPr>
              <a:t>Wellbeing July 2021</a:t>
            </a:r>
            <a:br>
              <a:rPr lang="en-GB" sz="4000" b="0" i="0" dirty="0">
                <a:solidFill>
                  <a:schemeClr val="bg1"/>
                </a:solidFill>
                <a:effectLst/>
                <a:latin typeface="Proxima Nova Regular"/>
              </a:rPr>
            </a:br>
            <a:r>
              <a:rPr lang="en-GB" sz="4000" b="0" i="0" dirty="0">
                <a:solidFill>
                  <a:schemeClr val="bg1"/>
                </a:solidFill>
                <a:effectLst/>
                <a:latin typeface="Proxima Nova Regular"/>
              </a:rPr>
              <a:t>Year 7 </a:t>
            </a:r>
            <a:r>
              <a:rPr lang="en-GB" sz="4000" b="1" i="0" dirty="0">
                <a:solidFill>
                  <a:schemeClr val="bg1"/>
                </a:solidFill>
                <a:effectLst/>
                <a:latin typeface="Proxima Nova Regular"/>
              </a:rPr>
              <a:t>Our Values</a:t>
            </a:r>
            <a:br>
              <a:rPr lang="en-GB" sz="4000" b="0" i="0" dirty="0">
                <a:solidFill>
                  <a:schemeClr val="bg1"/>
                </a:solidFill>
                <a:effectLst/>
                <a:latin typeface="Proxima Nova Regular"/>
              </a:rPr>
            </a:br>
            <a:endParaRPr lang="en-GB" sz="4000" dirty="0">
              <a:solidFill>
                <a:schemeClr val="bg1"/>
              </a:solidFill>
            </a:endParaRPr>
          </a:p>
        </p:txBody>
      </p:sp>
      <p:grpSp>
        <p:nvGrpSpPr>
          <p:cNvPr id="137" name="Group 102">
            <a:extLst>
              <a:ext uri="{FF2B5EF4-FFF2-40B4-BE49-F238E27FC236}">
                <a16:creationId xmlns:a16="http://schemas.microsoft.com/office/drawing/2014/main" id="{CC09AFE8-9934-40C0-A058-4008A3B197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7160" y="1498600"/>
            <a:ext cx="5260976" cy="4707593"/>
            <a:chOff x="6096000" y="841376"/>
            <a:chExt cx="5260976" cy="4707593"/>
          </a:xfrm>
          <a:effectLst>
            <a:outerShdw blurRad="381000" dist="152400" dir="5400000" algn="ctr" rotWithShape="0">
              <a:srgbClr val="000000">
                <a:alpha val="10000"/>
              </a:srgbClr>
            </a:outerShdw>
          </a:effectLst>
        </p:grpSpPr>
        <p:grpSp>
          <p:nvGrpSpPr>
            <p:cNvPr id="104" name="Group 103">
              <a:extLst>
                <a:ext uri="{FF2B5EF4-FFF2-40B4-BE49-F238E27FC236}">
                  <a16:creationId xmlns:a16="http://schemas.microsoft.com/office/drawing/2014/main" id="{23588ED6-49C5-4EAF-BBCE-DB6B4184D36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108" name="Freeform: Shape 107">
                <a:extLst>
                  <a:ext uri="{FF2B5EF4-FFF2-40B4-BE49-F238E27FC236}">
                    <a16:creationId xmlns:a16="http://schemas.microsoft.com/office/drawing/2014/main" id="{0149B80A-4A62-4495-AE87-F32755EBDD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9" name="Freeform: Shape 108">
                <a:extLst>
                  <a:ext uri="{FF2B5EF4-FFF2-40B4-BE49-F238E27FC236}">
                    <a16:creationId xmlns:a16="http://schemas.microsoft.com/office/drawing/2014/main" id="{438C3DC5-5887-49A9-AABB-A9772488F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105" name="Group 104">
              <a:extLst>
                <a:ext uri="{FF2B5EF4-FFF2-40B4-BE49-F238E27FC236}">
                  <a16:creationId xmlns:a16="http://schemas.microsoft.com/office/drawing/2014/main" id="{5BD695E1-00AC-49AE-93BF-22000734A8F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06" name="Freeform: Shape 105">
                <a:extLst>
                  <a:ext uri="{FF2B5EF4-FFF2-40B4-BE49-F238E27FC236}">
                    <a16:creationId xmlns:a16="http://schemas.microsoft.com/office/drawing/2014/main" id="{F721D808-B8BC-4568-A927-12BC276FBF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7" name="Freeform: Shape 106">
                <a:extLst>
                  <a:ext uri="{FF2B5EF4-FFF2-40B4-BE49-F238E27FC236}">
                    <a16:creationId xmlns:a16="http://schemas.microsoft.com/office/drawing/2014/main" id="{7B2886F6-DE07-47C7-840F-22CD86C0D1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pic>
        <p:nvPicPr>
          <p:cNvPr id="4" name="Online Media 3" title="Wellbeing For Children: Identity And Values">
            <a:hlinkClick r:id="" action="ppaction://media"/>
            <a:extLst>
              <a:ext uri="{FF2B5EF4-FFF2-40B4-BE49-F238E27FC236}">
                <a16:creationId xmlns:a16="http://schemas.microsoft.com/office/drawing/2014/main" id="{632BD8F2-CDE2-45A4-A1F2-353EFF117DDD}"/>
              </a:ext>
            </a:extLst>
          </p:cNvPr>
          <p:cNvPicPr>
            <a:picLocks noRot="1" noChangeAspect="1"/>
          </p:cNvPicPr>
          <p:nvPr>
            <a:videoFile r:link="rId1"/>
          </p:nvPr>
        </p:nvPicPr>
        <p:blipFill>
          <a:blip r:embed="rId5"/>
          <a:stretch>
            <a:fillRect/>
          </a:stretch>
        </p:blipFill>
        <p:spPr>
          <a:xfrm>
            <a:off x="1273091" y="2305456"/>
            <a:ext cx="4369112" cy="2468548"/>
          </a:xfrm>
          <a:prstGeom prst="rect">
            <a:avLst/>
          </a:prstGeom>
        </p:spPr>
      </p:pic>
      <p:sp>
        <p:nvSpPr>
          <p:cNvPr id="3" name="Content Placeholder 2">
            <a:extLst>
              <a:ext uri="{FF2B5EF4-FFF2-40B4-BE49-F238E27FC236}">
                <a16:creationId xmlns:a16="http://schemas.microsoft.com/office/drawing/2014/main" id="{481541EA-C235-4A94-B55D-21C99DA08A90}"/>
              </a:ext>
            </a:extLst>
          </p:cNvPr>
          <p:cNvSpPr>
            <a:spLocks noGrp="1"/>
          </p:cNvSpPr>
          <p:nvPr>
            <p:ph idx="1"/>
          </p:nvPr>
        </p:nvSpPr>
        <p:spPr>
          <a:xfrm>
            <a:off x="6981826" y="3146400"/>
            <a:ext cx="4391024" cy="2454300"/>
          </a:xfrm>
        </p:spPr>
        <p:txBody>
          <a:bodyPr>
            <a:normAutofit lnSpcReduction="10000"/>
          </a:bodyPr>
          <a:lstStyle/>
          <a:p>
            <a:r>
              <a:rPr lang="en-GB" sz="2400" b="0" i="1" dirty="0">
                <a:solidFill>
                  <a:schemeClr val="bg1">
                    <a:alpha val="80000"/>
                  </a:schemeClr>
                </a:solidFill>
                <a:effectLst/>
                <a:latin typeface="Abadi" panose="020B0604020202020204" pitchFamily="34" charset="0"/>
              </a:rPr>
              <a:t>First, what is a “value” anyway??</a:t>
            </a:r>
          </a:p>
          <a:p>
            <a:endParaRPr lang="en-GB" sz="2400" b="0" i="1" dirty="0">
              <a:solidFill>
                <a:schemeClr val="bg1">
                  <a:alpha val="80000"/>
                </a:schemeClr>
              </a:solidFill>
              <a:effectLst/>
              <a:latin typeface="Abadi" panose="020B0604020202020204" pitchFamily="34" charset="0"/>
            </a:endParaRPr>
          </a:p>
          <a:p>
            <a:endParaRPr lang="en-GB" sz="2400" i="1" dirty="0">
              <a:solidFill>
                <a:schemeClr val="bg1">
                  <a:alpha val="80000"/>
                </a:schemeClr>
              </a:solidFill>
              <a:latin typeface="Abadi" panose="020B0604020202020204" pitchFamily="34" charset="0"/>
            </a:endParaRPr>
          </a:p>
          <a:p>
            <a:endParaRPr lang="en-GB" sz="2400" b="0" i="1" dirty="0">
              <a:solidFill>
                <a:schemeClr val="bg1">
                  <a:alpha val="80000"/>
                </a:schemeClr>
              </a:solidFill>
              <a:effectLst/>
              <a:latin typeface="Abadi" panose="020B0604020202020204" pitchFamily="34" charset="0"/>
            </a:endParaRPr>
          </a:p>
          <a:p>
            <a:r>
              <a:rPr lang="en-GB" sz="2400" i="1" dirty="0">
                <a:solidFill>
                  <a:schemeClr val="bg1">
                    <a:alpha val="80000"/>
                  </a:schemeClr>
                </a:solidFill>
                <a:latin typeface="Abadi" panose="020B0604020202020204" pitchFamily="34" charset="0"/>
              </a:rPr>
              <a:t>#careers2021 Careers </a:t>
            </a:r>
            <a:endParaRPr lang="en-GB" sz="2400" b="0" i="1" dirty="0">
              <a:solidFill>
                <a:schemeClr val="bg1">
                  <a:alpha val="80000"/>
                </a:schemeClr>
              </a:solidFill>
              <a:effectLst/>
              <a:latin typeface="Abadi" panose="020B0604020202020204" pitchFamily="34" charset="0"/>
            </a:endParaRPr>
          </a:p>
        </p:txBody>
      </p:sp>
    </p:spTree>
    <p:extLst>
      <p:ext uri="{BB962C8B-B14F-4D97-AF65-F5344CB8AC3E}">
        <p14:creationId xmlns:p14="http://schemas.microsoft.com/office/powerpoint/2010/main" val="515702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940295" y="1396289"/>
            <a:ext cx="4668257" cy="1325563"/>
          </a:xfrm>
        </p:spPr>
        <p:txBody>
          <a:bodyPr>
            <a:normAutofit/>
          </a:bodyPr>
          <a:lstStyle/>
          <a:p>
            <a:r>
              <a:rPr lang="en-GB" dirty="0"/>
              <a:t>What do these people value?</a:t>
            </a:r>
          </a:p>
        </p:txBody>
      </p:sp>
      <p:sp>
        <p:nvSpPr>
          <p:cNvPr id="145" name="Freeform: Shape 144">
            <a:extLst>
              <a:ext uri="{FF2B5EF4-FFF2-40B4-BE49-F238E27FC236}">
                <a16:creationId xmlns:a16="http://schemas.microsoft.com/office/drawing/2014/main" id="{2EEE8F11-3582-44B7-9869-F2D26D7DD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133221" cy="3548529"/>
          </a:xfrm>
          <a:custGeom>
            <a:avLst/>
            <a:gdLst>
              <a:gd name="connsiteX0" fmla="*/ 0 w 4133221"/>
              <a:gd name="connsiteY0" fmla="*/ 0 h 3548529"/>
              <a:gd name="connsiteX1" fmla="*/ 3798429 w 4133221"/>
              <a:gd name="connsiteY1" fmla="*/ 0 h 3548529"/>
              <a:gd name="connsiteX2" fmla="*/ 3850140 w 4133221"/>
              <a:gd name="connsiteY2" fmla="*/ 85119 h 3548529"/>
              <a:gd name="connsiteX3" fmla="*/ 4133221 w 4133221"/>
              <a:gd name="connsiteY3" fmla="*/ 1203093 h 3548529"/>
              <a:gd name="connsiteX4" fmla="*/ 1787785 w 4133221"/>
              <a:gd name="connsiteY4" fmla="*/ 3548529 h 3548529"/>
              <a:gd name="connsiteX5" fmla="*/ 129311 w 4133221"/>
              <a:gd name="connsiteY5" fmla="*/ 2861567 h 3548529"/>
              <a:gd name="connsiteX6" fmla="*/ 0 w 4133221"/>
              <a:gd name="connsiteY6" fmla="*/ 2719289 h 3548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3221" h="3548529">
                <a:moveTo>
                  <a:pt x="0" y="0"/>
                </a:moveTo>
                <a:lnTo>
                  <a:pt x="3798429" y="0"/>
                </a:lnTo>
                <a:lnTo>
                  <a:pt x="3850140" y="85119"/>
                </a:lnTo>
                <a:cubicBezTo>
                  <a:pt x="4030674" y="417451"/>
                  <a:pt x="4133221" y="798296"/>
                  <a:pt x="4133221" y="1203093"/>
                </a:cubicBezTo>
                <a:cubicBezTo>
                  <a:pt x="4133221" y="2498442"/>
                  <a:pt x="3083134" y="3548529"/>
                  <a:pt x="1787785" y="3548529"/>
                </a:cubicBezTo>
                <a:cubicBezTo>
                  <a:pt x="1140111" y="3548529"/>
                  <a:pt x="553752" y="3286007"/>
                  <a:pt x="129311" y="2861567"/>
                </a:cubicBezTo>
                <a:lnTo>
                  <a:pt x="0" y="2719289"/>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7" name="Freeform: Shape 146">
            <a:extLst>
              <a:ext uri="{FF2B5EF4-FFF2-40B4-BE49-F238E27FC236}">
                <a16:creationId xmlns:a16="http://schemas.microsoft.com/office/drawing/2014/main" id="{2141F1CC-6A53-4BCF-9127-AABB52E24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1" y="3842187"/>
            <a:ext cx="3321156" cy="3015812"/>
          </a:xfrm>
          <a:custGeom>
            <a:avLst/>
            <a:gdLst>
              <a:gd name="connsiteX0" fmla="*/ 1359768 w 3321156"/>
              <a:gd name="connsiteY0" fmla="*/ 0 h 3015812"/>
              <a:gd name="connsiteX1" fmla="*/ 3321156 w 3321156"/>
              <a:gd name="connsiteY1" fmla="*/ 1961388 h 3015812"/>
              <a:gd name="connsiteX2" fmla="*/ 3084427 w 3321156"/>
              <a:gd name="connsiteY2" fmla="*/ 2896302 h 3015812"/>
              <a:gd name="connsiteX3" fmla="*/ 3011823 w 3321156"/>
              <a:gd name="connsiteY3" fmla="*/ 3015812 h 3015812"/>
              <a:gd name="connsiteX4" fmla="*/ 0 w 3321156"/>
              <a:gd name="connsiteY4" fmla="*/ 3015812 h 3015812"/>
              <a:gd name="connsiteX5" fmla="*/ 0 w 3321156"/>
              <a:gd name="connsiteY5" fmla="*/ 549808 h 3015812"/>
              <a:gd name="connsiteX6" fmla="*/ 112143 w 3321156"/>
              <a:gd name="connsiteY6" fmla="*/ 447886 h 3015812"/>
              <a:gd name="connsiteX7" fmla="*/ 1359768 w 3321156"/>
              <a:gd name="connsiteY7" fmla="*/ 0 h 301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1156" h="3015812">
                <a:moveTo>
                  <a:pt x="1359768" y="0"/>
                </a:moveTo>
                <a:cubicBezTo>
                  <a:pt x="2443013" y="0"/>
                  <a:pt x="3321156" y="878143"/>
                  <a:pt x="3321156" y="1961388"/>
                </a:cubicBezTo>
                <a:cubicBezTo>
                  <a:pt x="3321156" y="2299902"/>
                  <a:pt x="3235400" y="2618387"/>
                  <a:pt x="3084427" y="2896302"/>
                </a:cubicBezTo>
                <a:lnTo>
                  <a:pt x="3011823" y="3015812"/>
                </a:lnTo>
                <a:lnTo>
                  <a:pt x="0" y="3015812"/>
                </a:lnTo>
                <a:lnTo>
                  <a:pt x="0" y="549808"/>
                </a:lnTo>
                <a:lnTo>
                  <a:pt x="112143" y="447886"/>
                </a:lnTo>
                <a:cubicBezTo>
                  <a:pt x="451187" y="168082"/>
                  <a:pt x="885848" y="0"/>
                  <a:pt x="1359768"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9" name="Oval 148">
            <a:extLst>
              <a:ext uri="{FF2B5EF4-FFF2-40B4-BE49-F238E27FC236}">
                <a16:creationId xmlns:a16="http://schemas.microsoft.com/office/drawing/2014/main" id="{561B2B49-7142-4CA8-A929-4671548E6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94530" y="2496668"/>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052" name="Picture 4" descr="Appearing for England at the Euros has made Saka's school proud">
            <a:extLst>
              <a:ext uri="{FF2B5EF4-FFF2-40B4-BE49-F238E27FC236}">
                <a16:creationId xmlns:a16="http://schemas.microsoft.com/office/drawing/2014/main" id="{26EC1A96-E89F-4E64-900E-6299B8F53D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 b="35002"/>
          <a:stretch/>
        </p:blipFill>
        <p:spPr bwMode="auto">
          <a:xfrm>
            <a:off x="3559122" y="2661260"/>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2" descr="http://i.telegraph.co.uk/multimedia/archive/02301/ennis_2301531b.jpg">
            <a:hlinkClick r:id="rId4"/>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9351" r="17347" b="-1"/>
          <a:stretch/>
        </p:blipFill>
        <p:spPr bwMode="auto">
          <a:xfrm>
            <a:off x="20" y="10"/>
            <a:ext cx="3967953" cy="3383270"/>
          </a:xfrm>
          <a:custGeom>
            <a:avLst/>
            <a:gdLst/>
            <a:ahLst/>
            <a:cxnLst/>
            <a:rect l="l" t="t" r="r" b="b"/>
            <a:pathLst>
              <a:path w="3967973" h="3383280">
                <a:moveTo>
                  <a:pt x="0" y="0"/>
                </a:moveTo>
                <a:lnTo>
                  <a:pt x="3605273" y="0"/>
                </a:lnTo>
                <a:lnTo>
                  <a:pt x="3704836" y="163887"/>
                </a:lnTo>
                <a:cubicBezTo>
                  <a:pt x="3872651" y="472804"/>
                  <a:pt x="3967973" y="826817"/>
                  <a:pt x="3967973" y="1203093"/>
                </a:cubicBezTo>
                <a:cubicBezTo>
                  <a:pt x="3967973" y="2407177"/>
                  <a:pt x="2991870" y="3383280"/>
                  <a:pt x="1787786" y="3383280"/>
                </a:cubicBezTo>
                <a:cubicBezTo>
                  <a:pt x="1110489" y="3383280"/>
                  <a:pt x="505326" y="3074435"/>
                  <a:pt x="105448" y="2589894"/>
                </a:cubicBezTo>
                <a:lnTo>
                  <a:pt x="0" y="2448881"/>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http://www.thedrum.com/uploads/drum_creative_review/116586/main_images/Martin-Luther-King-I-have-a-dream_0.jpg">
            <a:hlinkClick r:id="rId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8710" r="2712" b="2"/>
          <a:stretch/>
        </p:blipFill>
        <p:spPr bwMode="auto">
          <a:xfrm>
            <a:off x="4825" y="4007260"/>
            <a:ext cx="3155071" cy="2850749"/>
          </a:xfrm>
          <a:custGeom>
            <a:avLst/>
            <a:gdLst/>
            <a:ahLst/>
            <a:cxnLst/>
            <a:rect l="l" t="t" r="r" b="b"/>
            <a:pathLst>
              <a:path w="3155071" h="2850749">
                <a:moveTo>
                  <a:pt x="1358746" y="0"/>
                </a:moveTo>
                <a:cubicBezTo>
                  <a:pt x="2350829" y="0"/>
                  <a:pt x="3155071" y="804242"/>
                  <a:pt x="3155071" y="1796325"/>
                </a:cubicBezTo>
                <a:cubicBezTo>
                  <a:pt x="3155071" y="2168356"/>
                  <a:pt x="3041975" y="2513972"/>
                  <a:pt x="2848287" y="2800668"/>
                </a:cubicBezTo>
                <a:lnTo>
                  <a:pt x="2810837" y="2850749"/>
                </a:lnTo>
                <a:lnTo>
                  <a:pt x="0" y="2850749"/>
                </a:lnTo>
                <a:lnTo>
                  <a:pt x="0" y="623564"/>
                </a:lnTo>
                <a:lnTo>
                  <a:pt x="88552" y="526132"/>
                </a:lnTo>
                <a:cubicBezTo>
                  <a:pt x="413623" y="201061"/>
                  <a:pt x="862705" y="0"/>
                  <a:pt x="1358746"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0" name="Content Placeholder 2055">
            <a:extLst>
              <a:ext uri="{FF2B5EF4-FFF2-40B4-BE49-F238E27FC236}">
                <a16:creationId xmlns:a16="http://schemas.microsoft.com/office/drawing/2014/main" id="{522C3D7A-D3B8-40E4-BF3E-87A380B88567}"/>
              </a:ext>
            </a:extLst>
          </p:cNvPr>
          <p:cNvSpPr>
            <a:spLocks noGrp="1"/>
          </p:cNvSpPr>
          <p:nvPr>
            <p:ph idx="1"/>
          </p:nvPr>
        </p:nvSpPr>
        <p:spPr>
          <a:xfrm>
            <a:off x="6940296" y="2871982"/>
            <a:ext cx="4668256" cy="3181684"/>
          </a:xfrm>
        </p:spPr>
        <p:txBody>
          <a:bodyPr anchor="t">
            <a:normAutofit/>
          </a:bodyPr>
          <a:lstStyle/>
          <a:p>
            <a:r>
              <a:rPr lang="en-US" sz="1800" dirty="0"/>
              <a:t>You?</a:t>
            </a:r>
          </a:p>
          <a:p>
            <a:endParaRPr lang="en-US" sz="1800" dirty="0"/>
          </a:p>
          <a:p>
            <a:r>
              <a:rPr lang="en-US" sz="1800" dirty="0"/>
              <a:t>What do you value?</a:t>
            </a:r>
          </a:p>
        </p:txBody>
      </p:sp>
    </p:spTree>
    <p:extLst>
      <p:ext uri="{BB962C8B-B14F-4D97-AF65-F5344CB8AC3E}">
        <p14:creationId xmlns:p14="http://schemas.microsoft.com/office/powerpoint/2010/main" val="63533241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92" name="Rectangle 7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74" name="Picture 2" descr="Saka's former teachers, including Mark Harvey (to his right) and Dipesh Patel (next to Harvey) spoke of Saka's modesty">
            <a:extLst>
              <a:ext uri="{FF2B5EF4-FFF2-40B4-BE49-F238E27FC236}">
                <a16:creationId xmlns:a16="http://schemas.microsoft.com/office/drawing/2014/main" id="{4C8B5620-7563-4B99-A774-B97DC04B8CF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268" r="12983" b="1"/>
          <a:stretch/>
        </p:blipFill>
        <p:spPr bwMode="auto">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noFill/>
          <a:ln w="28575">
            <a:noFill/>
          </a:ln>
          <a:extLst>
            <a:ext uri="{909E8E84-426E-40DD-AFC4-6F175D3DCCD1}">
              <a14:hiddenFill xmlns:a14="http://schemas.microsoft.com/office/drawing/2010/main">
                <a:solidFill>
                  <a:srgbClr val="FFFFFF"/>
                </a:solidFill>
              </a14:hiddenFill>
            </a:ext>
          </a:extLst>
        </p:spPr>
      </p:pic>
      <p:grpSp>
        <p:nvGrpSpPr>
          <p:cNvPr id="3093" name="Group 72">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74" name="Freeform: Shape 73">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dirty="0"/>
            </a:p>
          </p:txBody>
        </p:sp>
        <p:sp>
          <p:nvSpPr>
            <p:cNvPr id="3095" name="Freeform: Shape 74">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3" name="TextBox 2">
            <a:extLst>
              <a:ext uri="{FF2B5EF4-FFF2-40B4-BE49-F238E27FC236}">
                <a16:creationId xmlns:a16="http://schemas.microsoft.com/office/drawing/2014/main" id="{B4858A19-2B02-4E2F-A75F-DB93220A6337}"/>
              </a:ext>
            </a:extLst>
          </p:cNvPr>
          <p:cNvSpPr txBox="1"/>
          <p:nvPr/>
        </p:nvSpPr>
        <p:spPr>
          <a:xfrm>
            <a:off x="6234868" y="1820369"/>
            <a:ext cx="5217173"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dirty="0">
              <a:solidFill>
                <a:schemeClr val="bg1"/>
              </a:solidFill>
            </a:endParaRPr>
          </a:p>
        </p:txBody>
      </p:sp>
      <p:grpSp>
        <p:nvGrpSpPr>
          <p:cNvPr id="3096"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78" name="Freeform: Shape 77">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3398168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3" name="Rectangle 6">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84" name="Group 8">
            <a:extLst>
              <a:ext uri="{FF2B5EF4-FFF2-40B4-BE49-F238E27FC236}">
                <a16:creationId xmlns:a16="http://schemas.microsoft.com/office/drawing/2014/main" id="{6A57EACD-61CA-4775-9551-2078FC0BC7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31107" y="5203828"/>
            <a:ext cx="1861478" cy="1557272"/>
            <a:chOff x="9731107" y="5203828"/>
            <a:chExt cx="1861478" cy="1557272"/>
          </a:xfrm>
          <a:solidFill>
            <a:schemeClr val="bg1"/>
          </a:solidFill>
        </p:grpSpPr>
        <p:sp>
          <p:nvSpPr>
            <p:cNvPr id="10" name="Freeform: Shape 9">
              <a:extLst>
                <a:ext uri="{FF2B5EF4-FFF2-40B4-BE49-F238E27FC236}">
                  <a16:creationId xmlns:a16="http://schemas.microsoft.com/office/drawing/2014/main" id="{5EA9CEFA-65DF-4773-AB16-4E0811348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5203828"/>
              <a:ext cx="36465" cy="36221"/>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185" name="Freeform: Shape 10">
              <a:extLst>
                <a:ext uri="{FF2B5EF4-FFF2-40B4-BE49-F238E27FC236}">
                  <a16:creationId xmlns:a16="http://schemas.microsoft.com/office/drawing/2014/main" id="{A5B46568-197D-4462-A2AB-B32016E07D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5203828"/>
              <a:ext cx="36221" cy="36221"/>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2" name="Freeform: Shape 11">
              <a:extLst>
                <a:ext uri="{FF2B5EF4-FFF2-40B4-BE49-F238E27FC236}">
                  <a16:creationId xmlns:a16="http://schemas.microsoft.com/office/drawing/2014/main" id="{3A310550-C5D3-4B44-A74F-CA522D3EA1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86" name="Freeform: Shape 12">
              <a:extLst>
                <a:ext uri="{FF2B5EF4-FFF2-40B4-BE49-F238E27FC236}">
                  <a16:creationId xmlns:a16="http://schemas.microsoft.com/office/drawing/2014/main" id="{F4320944-CB85-404B-ACEB-4C621A2DE0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CF09ADAE-8ED7-4349-9F53-C9846B34AC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87" name="Freeform: Shape 14">
              <a:extLst>
                <a:ext uri="{FF2B5EF4-FFF2-40B4-BE49-F238E27FC236}">
                  <a16:creationId xmlns:a16="http://schemas.microsoft.com/office/drawing/2014/main" id="{44A30888-D632-4303-AD63-F9F6425F67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5" y="5203828"/>
              <a:ext cx="36221" cy="36221"/>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6" name="Freeform: Shape 15">
              <a:extLst>
                <a:ext uri="{FF2B5EF4-FFF2-40B4-BE49-F238E27FC236}">
                  <a16:creationId xmlns:a16="http://schemas.microsoft.com/office/drawing/2014/main" id="{C494E026-3245-4E27-8FA4-B5E5039893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88" name="Freeform: Shape 16">
              <a:extLst>
                <a:ext uri="{FF2B5EF4-FFF2-40B4-BE49-F238E27FC236}">
                  <a16:creationId xmlns:a16="http://schemas.microsoft.com/office/drawing/2014/main" id="{70980A2D-E8F8-4D53-96BD-549B6E43CE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47" y="5203828"/>
              <a:ext cx="36221" cy="36221"/>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8" name="Freeform: Shape 17">
              <a:extLst>
                <a:ext uri="{FF2B5EF4-FFF2-40B4-BE49-F238E27FC236}">
                  <a16:creationId xmlns:a16="http://schemas.microsoft.com/office/drawing/2014/main" id="{F9B2DDE9-70F9-46DE-A98D-A9E6A15B0C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29"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89" name="Freeform: Shape 18">
              <a:extLst>
                <a:ext uri="{FF2B5EF4-FFF2-40B4-BE49-F238E27FC236}">
                  <a16:creationId xmlns:a16="http://schemas.microsoft.com/office/drawing/2014/main" id="{CD6359C0-FED2-4F38-AF2C-D2CCB137C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52" y="5203828"/>
              <a:ext cx="36218" cy="36221"/>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dirty="0"/>
            </a:p>
          </p:txBody>
        </p:sp>
        <p:sp>
          <p:nvSpPr>
            <p:cNvPr id="20" name="Freeform: Shape 19">
              <a:extLst>
                <a:ext uri="{FF2B5EF4-FFF2-40B4-BE49-F238E27FC236}">
                  <a16:creationId xmlns:a16="http://schemas.microsoft.com/office/drawing/2014/main" id="{E731DFD6-7643-4367-B357-419597215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31"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21" name="Freeform: Shape 20">
              <a:extLst>
                <a:ext uri="{FF2B5EF4-FFF2-40B4-BE49-F238E27FC236}">
                  <a16:creationId xmlns:a16="http://schemas.microsoft.com/office/drawing/2014/main" id="{BD5AD929-BDD1-4C17-B069-7F26DA2398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57"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6A89B223-AC6D-428A-ADA0-A8107F132C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36" y="5203828"/>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23" name="Freeform: Shape 22">
              <a:extLst>
                <a:ext uri="{FF2B5EF4-FFF2-40B4-BE49-F238E27FC236}">
                  <a16:creationId xmlns:a16="http://schemas.microsoft.com/office/drawing/2014/main" id="{D55AE910-CDA0-467B-91F1-30022FC702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5356051"/>
              <a:ext cx="36465" cy="36221"/>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24" name="Freeform: Shape 23">
              <a:extLst>
                <a:ext uri="{FF2B5EF4-FFF2-40B4-BE49-F238E27FC236}">
                  <a16:creationId xmlns:a16="http://schemas.microsoft.com/office/drawing/2014/main" id="{A280BBB4-49D0-40C7-949B-CE40E918B3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5356046"/>
              <a:ext cx="36221" cy="36226"/>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25" name="Freeform: Shape 24">
              <a:extLst>
                <a:ext uri="{FF2B5EF4-FFF2-40B4-BE49-F238E27FC236}">
                  <a16:creationId xmlns:a16="http://schemas.microsoft.com/office/drawing/2014/main" id="{25A691FB-DA8E-4CB6-B2CB-43996A8A62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5356046"/>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26" name="Freeform: Shape 25">
              <a:extLst>
                <a:ext uri="{FF2B5EF4-FFF2-40B4-BE49-F238E27FC236}">
                  <a16:creationId xmlns:a16="http://schemas.microsoft.com/office/drawing/2014/main" id="{26ABC7EF-0297-4356-A5FE-85B70C226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5356046"/>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27" name="Freeform: Shape 26">
              <a:extLst>
                <a:ext uri="{FF2B5EF4-FFF2-40B4-BE49-F238E27FC236}">
                  <a16:creationId xmlns:a16="http://schemas.microsoft.com/office/drawing/2014/main" id="{E2A4C124-2BE2-47A7-88BD-0D0E702258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5356046"/>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28" name="Freeform: Shape 27">
              <a:extLst>
                <a:ext uri="{FF2B5EF4-FFF2-40B4-BE49-F238E27FC236}">
                  <a16:creationId xmlns:a16="http://schemas.microsoft.com/office/drawing/2014/main" id="{C77B5782-F97B-49E6-B4CF-05080D43F7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2" y="5356051"/>
              <a:ext cx="36221" cy="36221"/>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29" name="Freeform: Shape 28">
              <a:extLst>
                <a:ext uri="{FF2B5EF4-FFF2-40B4-BE49-F238E27FC236}">
                  <a16:creationId xmlns:a16="http://schemas.microsoft.com/office/drawing/2014/main" id="{8B45F28A-82A7-4E2A-AC1D-A9080F5F5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5356046"/>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0" name="Freeform: Shape 29">
              <a:extLst>
                <a:ext uri="{FF2B5EF4-FFF2-40B4-BE49-F238E27FC236}">
                  <a16:creationId xmlns:a16="http://schemas.microsoft.com/office/drawing/2014/main" id="{904D3904-C2B3-4481-9AD0-4F4B97BF79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47" y="5356044"/>
              <a:ext cx="36221" cy="36226"/>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1" name="Freeform: Shape 30">
              <a:extLst>
                <a:ext uri="{FF2B5EF4-FFF2-40B4-BE49-F238E27FC236}">
                  <a16:creationId xmlns:a16="http://schemas.microsoft.com/office/drawing/2014/main" id="{17E99BD2-8425-452F-BBC9-DA271A4D4B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29" y="5356044"/>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2" name="Freeform: Shape 31">
              <a:extLst>
                <a:ext uri="{FF2B5EF4-FFF2-40B4-BE49-F238E27FC236}">
                  <a16:creationId xmlns:a16="http://schemas.microsoft.com/office/drawing/2014/main" id="{26826B2E-CE5F-4751-AB16-2F5D38E0D5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52" y="5356044"/>
              <a:ext cx="36218" cy="36226"/>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33" name="Freeform: Shape 32">
              <a:extLst>
                <a:ext uri="{FF2B5EF4-FFF2-40B4-BE49-F238E27FC236}">
                  <a16:creationId xmlns:a16="http://schemas.microsoft.com/office/drawing/2014/main" id="{73D69C59-2023-4CEC-BA7C-5EE1834EC6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31" y="5356044"/>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4" name="Freeform: Shape 33">
              <a:extLst>
                <a:ext uri="{FF2B5EF4-FFF2-40B4-BE49-F238E27FC236}">
                  <a16:creationId xmlns:a16="http://schemas.microsoft.com/office/drawing/2014/main" id="{CB90D7BC-1D4E-4E24-B1E4-700CFE90C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57" y="5356041"/>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35" name="Freeform: Shape 34">
              <a:extLst>
                <a:ext uri="{FF2B5EF4-FFF2-40B4-BE49-F238E27FC236}">
                  <a16:creationId xmlns:a16="http://schemas.microsoft.com/office/drawing/2014/main" id="{79425F03-8DA8-4B30-8D52-0F823F557C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36" y="5356046"/>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6" name="Freeform: Shape 35">
              <a:extLst>
                <a:ext uri="{FF2B5EF4-FFF2-40B4-BE49-F238E27FC236}">
                  <a16:creationId xmlns:a16="http://schemas.microsoft.com/office/drawing/2014/main" id="{E5042418-2AFD-437C-BDFE-95057749D1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5508030"/>
              <a:ext cx="36465" cy="36219"/>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37" name="Freeform: Shape 36">
              <a:extLst>
                <a:ext uri="{FF2B5EF4-FFF2-40B4-BE49-F238E27FC236}">
                  <a16:creationId xmlns:a16="http://schemas.microsoft.com/office/drawing/2014/main" id="{6F7247EC-FBD7-42B0-89E1-981401897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5508030"/>
              <a:ext cx="36221" cy="36221"/>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38" name="Freeform: Shape 37">
              <a:extLst>
                <a:ext uri="{FF2B5EF4-FFF2-40B4-BE49-F238E27FC236}">
                  <a16:creationId xmlns:a16="http://schemas.microsoft.com/office/drawing/2014/main" id="{C642B17A-8F41-4932-B0D0-CAA198A36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550803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39" name="Freeform: Shape 38">
              <a:extLst>
                <a:ext uri="{FF2B5EF4-FFF2-40B4-BE49-F238E27FC236}">
                  <a16:creationId xmlns:a16="http://schemas.microsoft.com/office/drawing/2014/main" id="{0BC09251-BDF7-47DB-8213-2FD24431C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550803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0" name="Freeform: Shape 39">
              <a:extLst>
                <a:ext uri="{FF2B5EF4-FFF2-40B4-BE49-F238E27FC236}">
                  <a16:creationId xmlns:a16="http://schemas.microsoft.com/office/drawing/2014/main" id="{0F3F5D47-FD51-41B4-B385-72FB1B83FD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550803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1" name="Freeform: Shape 40">
              <a:extLst>
                <a:ext uri="{FF2B5EF4-FFF2-40B4-BE49-F238E27FC236}">
                  <a16:creationId xmlns:a16="http://schemas.microsoft.com/office/drawing/2014/main" id="{5FEDA36F-4DFB-4CF9-AFCB-DF2830797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5" y="5508030"/>
              <a:ext cx="36221" cy="36221"/>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42" name="Freeform: Shape 41">
              <a:extLst>
                <a:ext uri="{FF2B5EF4-FFF2-40B4-BE49-F238E27FC236}">
                  <a16:creationId xmlns:a16="http://schemas.microsoft.com/office/drawing/2014/main" id="{74B82A4E-24F2-4AF9-ACD9-032004D5C7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550803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3" name="Freeform: Shape 42">
              <a:extLst>
                <a:ext uri="{FF2B5EF4-FFF2-40B4-BE49-F238E27FC236}">
                  <a16:creationId xmlns:a16="http://schemas.microsoft.com/office/drawing/2014/main" id="{948A1B0D-4A06-45BC-B4BC-CFC5300FB0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47" y="5508025"/>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4" name="Freeform: Shape 43">
              <a:extLst>
                <a:ext uri="{FF2B5EF4-FFF2-40B4-BE49-F238E27FC236}">
                  <a16:creationId xmlns:a16="http://schemas.microsoft.com/office/drawing/2014/main" id="{E5FAD49E-FD72-4576-A940-2428587BC1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29" y="550802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5" name="Freeform: Shape 44">
              <a:extLst>
                <a:ext uri="{FF2B5EF4-FFF2-40B4-BE49-F238E27FC236}">
                  <a16:creationId xmlns:a16="http://schemas.microsoft.com/office/drawing/2014/main" id="{50C5050F-FCF4-41AE-A014-DA0E79C9D0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52" y="5508025"/>
              <a:ext cx="36218" cy="36219"/>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46" name="Freeform: Shape 45">
              <a:extLst>
                <a:ext uri="{FF2B5EF4-FFF2-40B4-BE49-F238E27FC236}">
                  <a16:creationId xmlns:a16="http://schemas.microsoft.com/office/drawing/2014/main" id="{C05C37E2-39BD-41F3-A48B-0D6656AFDF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31" y="550802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7" name="Freeform: Shape 46">
              <a:extLst>
                <a:ext uri="{FF2B5EF4-FFF2-40B4-BE49-F238E27FC236}">
                  <a16:creationId xmlns:a16="http://schemas.microsoft.com/office/drawing/2014/main" id="{AADE8E63-21C2-4361-9759-81558A67FB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57" y="550802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48" name="Freeform: Shape 47">
              <a:extLst>
                <a:ext uri="{FF2B5EF4-FFF2-40B4-BE49-F238E27FC236}">
                  <a16:creationId xmlns:a16="http://schemas.microsoft.com/office/drawing/2014/main" id="{1BB2F91E-6261-407E-AB8B-BC2971C5E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36" y="5508025"/>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49" name="Freeform: Shape 48">
              <a:extLst>
                <a:ext uri="{FF2B5EF4-FFF2-40B4-BE49-F238E27FC236}">
                  <a16:creationId xmlns:a16="http://schemas.microsoft.com/office/drawing/2014/main" id="{51B8D98F-3287-4463-9C66-4D5562880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5660254"/>
              <a:ext cx="36465" cy="36219"/>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50" name="Freeform: Shape 49">
              <a:extLst>
                <a:ext uri="{FF2B5EF4-FFF2-40B4-BE49-F238E27FC236}">
                  <a16:creationId xmlns:a16="http://schemas.microsoft.com/office/drawing/2014/main" id="{94B4DF75-5954-4360-BD08-C0F14F07B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5660248"/>
              <a:ext cx="36221" cy="36226"/>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1" name="Freeform: Shape 50">
              <a:extLst>
                <a:ext uri="{FF2B5EF4-FFF2-40B4-BE49-F238E27FC236}">
                  <a16:creationId xmlns:a16="http://schemas.microsoft.com/office/drawing/2014/main" id="{D9646D91-7334-4EF7-854E-31229C0EBD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5660248"/>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2" name="Freeform: Shape 51">
              <a:extLst>
                <a:ext uri="{FF2B5EF4-FFF2-40B4-BE49-F238E27FC236}">
                  <a16:creationId xmlns:a16="http://schemas.microsoft.com/office/drawing/2014/main" id="{6B52D0D3-BAB6-4E87-A7E3-042FE194E0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5660248"/>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3" name="Freeform: Shape 52">
              <a:extLst>
                <a:ext uri="{FF2B5EF4-FFF2-40B4-BE49-F238E27FC236}">
                  <a16:creationId xmlns:a16="http://schemas.microsoft.com/office/drawing/2014/main" id="{7C99FAD0-CAF0-416B-A5C2-BF67795C5B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5660248"/>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4" name="Freeform: Shape 53">
              <a:extLst>
                <a:ext uri="{FF2B5EF4-FFF2-40B4-BE49-F238E27FC236}">
                  <a16:creationId xmlns:a16="http://schemas.microsoft.com/office/drawing/2014/main" id="{0E22E26C-C150-4D82-9949-7CBE6C6E37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2" y="5660254"/>
              <a:ext cx="36221" cy="36219"/>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55" name="Freeform: Shape 54">
              <a:extLst>
                <a:ext uri="{FF2B5EF4-FFF2-40B4-BE49-F238E27FC236}">
                  <a16:creationId xmlns:a16="http://schemas.microsoft.com/office/drawing/2014/main" id="{D072F62D-B9FA-4CBD-8427-DCDAE97240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5660248"/>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6" name="Freeform: Shape 55">
              <a:extLst>
                <a:ext uri="{FF2B5EF4-FFF2-40B4-BE49-F238E27FC236}">
                  <a16:creationId xmlns:a16="http://schemas.microsoft.com/office/drawing/2014/main" id="{4A5E7E19-8DF1-4E35-B975-14DB353C5C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47" y="5660246"/>
              <a:ext cx="36221" cy="36226"/>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7" name="Freeform: Shape 56">
              <a:extLst>
                <a:ext uri="{FF2B5EF4-FFF2-40B4-BE49-F238E27FC236}">
                  <a16:creationId xmlns:a16="http://schemas.microsoft.com/office/drawing/2014/main" id="{F29CC129-69D0-48B1-969C-406A8EC16C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29" y="5660246"/>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8" name="Freeform: Shape 57">
              <a:extLst>
                <a:ext uri="{FF2B5EF4-FFF2-40B4-BE49-F238E27FC236}">
                  <a16:creationId xmlns:a16="http://schemas.microsoft.com/office/drawing/2014/main" id="{0863A762-C2BE-4B7F-8F77-FB38598FD6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52" y="5660246"/>
              <a:ext cx="36218" cy="36226"/>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id="{875ED5B7-A269-4716-8A91-60C4640BC4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31" y="5660246"/>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0" name="Freeform: Shape 59">
              <a:extLst>
                <a:ext uri="{FF2B5EF4-FFF2-40B4-BE49-F238E27FC236}">
                  <a16:creationId xmlns:a16="http://schemas.microsoft.com/office/drawing/2014/main" id="{B53D700F-89B5-47C3-88CF-F491CCA231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57" y="5660246"/>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61" name="Freeform: Shape 60">
              <a:extLst>
                <a:ext uri="{FF2B5EF4-FFF2-40B4-BE49-F238E27FC236}">
                  <a16:creationId xmlns:a16="http://schemas.microsoft.com/office/drawing/2014/main" id="{A60B6165-C5E0-4495-B9AC-5D3FAA17C3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36" y="5660251"/>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2" name="Freeform: Shape 61">
              <a:extLst>
                <a:ext uri="{FF2B5EF4-FFF2-40B4-BE49-F238E27FC236}">
                  <a16:creationId xmlns:a16="http://schemas.microsoft.com/office/drawing/2014/main" id="{72C06BE7-B255-49E8-AFD7-16EA0DEED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5812233"/>
              <a:ext cx="36465" cy="36219"/>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63" name="Freeform: Shape 62">
              <a:extLst>
                <a:ext uri="{FF2B5EF4-FFF2-40B4-BE49-F238E27FC236}">
                  <a16:creationId xmlns:a16="http://schemas.microsoft.com/office/drawing/2014/main" id="{A62BAA60-4FD3-4ED5-85B8-FA1AEBB543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5812233"/>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4" name="Freeform: Shape 63">
              <a:extLst>
                <a:ext uri="{FF2B5EF4-FFF2-40B4-BE49-F238E27FC236}">
                  <a16:creationId xmlns:a16="http://schemas.microsoft.com/office/drawing/2014/main" id="{7D285C5F-B15D-4C99-876E-11EA0EDDB8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58122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5" name="Freeform: Shape 64">
              <a:extLst>
                <a:ext uri="{FF2B5EF4-FFF2-40B4-BE49-F238E27FC236}">
                  <a16:creationId xmlns:a16="http://schemas.microsoft.com/office/drawing/2014/main" id="{31D3315B-6CF6-4B8A-9AD6-15E8ED774D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58122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6" name="Freeform: Shape 65">
              <a:extLst>
                <a:ext uri="{FF2B5EF4-FFF2-40B4-BE49-F238E27FC236}">
                  <a16:creationId xmlns:a16="http://schemas.microsoft.com/office/drawing/2014/main" id="{22316A1B-DF30-4B08-A25E-634088C3A8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58122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7" name="Freeform: Shape 66">
              <a:extLst>
                <a:ext uri="{FF2B5EF4-FFF2-40B4-BE49-F238E27FC236}">
                  <a16:creationId xmlns:a16="http://schemas.microsoft.com/office/drawing/2014/main" id="{13B9824C-F3A0-4BB5-BA2D-E7B2C87394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2" y="5812233"/>
              <a:ext cx="36221" cy="36219"/>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8" name="Freeform: Shape 67">
              <a:extLst>
                <a:ext uri="{FF2B5EF4-FFF2-40B4-BE49-F238E27FC236}">
                  <a16:creationId xmlns:a16="http://schemas.microsoft.com/office/drawing/2014/main" id="{E74AA607-331A-4D12-9628-01D4184CA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58122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BC5FC238-AD32-4501-B2D5-55A3F1409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47" y="5812233"/>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92651C95-EE88-4D97-A4BD-842E093F04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29" y="58122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D800BB2-C68A-40A6-8CD4-A733BD0DBA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52" y="5812233"/>
              <a:ext cx="36218" cy="36219"/>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8697780E-7DCF-4651-9953-FE1A7062C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31" y="58122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6B417FEE-0006-405F-A3EF-741EC0C6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57" y="58122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ED2CA75D-333A-4FC0-A35C-1502189323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36" y="581223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71FE7FEB-856E-4B91-9524-7CB608A04D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5964459"/>
              <a:ext cx="36465" cy="36221"/>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B815A820-71A2-4F06-909A-802956FCD9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5964453"/>
              <a:ext cx="36221" cy="36226"/>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4135222E-6463-4F37-A52D-8E5F48B17D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5964453"/>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34C684AC-F7CB-4096-BD97-E024A2203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5964453"/>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2AEB483C-20AB-4095-912D-AB52A7C322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5964453"/>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2D1625C5-4D6F-4AF0-8F52-3E430AD86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2" y="5964459"/>
              <a:ext cx="36221" cy="36221"/>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BE6AC22C-25A4-400A-8E40-0DA9119C5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5964453"/>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B4586291-7B87-4844-A3C7-1B10E7070A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47" y="5964451"/>
              <a:ext cx="36221" cy="36226"/>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7E6C849B-AC63-4611-9425-9677632806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29" y="5964451"/>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3DD2AB7-F94D-4A1E-8D17-3A8418C7D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52" y="5964451"/>
              <a:ext cx="36218" cy="36226"/>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9CE3DE-A5D3-4CBC-9771-BA0D4A71C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31" y="5964451"/>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F51F4BCD-DCFB-49C5-AA53-912A2644D5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57" y="5964448"/>
              <a:ext cx="36218" cy="36226"/>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217BD47A-2F24-467E-A016-650656A35B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36" y="5964453"/>
              <a:ext cx="36218" cy="36221"/>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260F5B69-D34A-4A38-AC4F-E04BB730A0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6116440"/>
              <a:ext cx="36465" cy="36219"/>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36D5DFC6-ED6D-4E93-BBFD-32876861C6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6116440"/>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046009FB-3E9E-46F5-9DC9-B225C7B7D6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611644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10C4A9D-1BAD-4C1A-B643-39CEA7C56A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611644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B3786231-B3C8-45C0-AB76-F0F35D7E1D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611644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8E05DBD8-3FC9-47DE-88E7-849A2BE28C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2" y="6116440"/>
              <a:ext cx="36221" cy="36219"/>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F8B45623-D400-48AE-99CB-C50EF8208C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611644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650817F4-286D-4A64-A707-3199641184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47" y="6116435"/>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CE2CBB23-BC03-4233-B66D-F3E1BC3612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29" y="611643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7" name="Freeform: Shape 96">
              <a:extLst>
                <a:ext uri="{FF2B5EF4-FFF2-40B4-BE49-F238E27FC236}">
                  <a16:creationId xmlns:a16="http://schemas.microsoft.com/office/drawing/2014/main" id="{45B057C8-A242-41ED-B0DB-78B245C078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52" y="6116435"/>
              <a:ext cx="36218" cy="36219"/>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98" name="Freeform: Shape 97">
              <a:extLst>
                <a:ext uri="{FF2B5EF4-FFF2-40B4-BE49-F238E27FC236}">
                  <a16:creationId xmlns:a16="http://schemas.microsoft.com/office/drawing/2014/main" id="{9CB4C1C0-5F41-4E24-A7CD-AFB1DE7B3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31" y="611643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9" name="Freeform: Shape 98">
              <a:extLst>
                <a:ext uri="{FF2B5EF4-FFF2-40B4-BE49-F238E27FC236}">
                  <a16:creationId xmlns:a16="http://schemas.microsoft.com/office/drawing/2014/main" id="{9153209C-5637-4CEC-AB94-73A0EA2C7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57" y="611643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00" name="Freeform: Shape 99">
              <a:extLst>
                <a:ext uri="{FF2B5EF4-FFF2-40B4-BE49-F238E27FC236}">
                  <a16:creationId xmlns:a16="http://schemas.microsoft.com/office/drawing/2014/main" id="{F7A55A31-FEC9-482A-B837-9658289139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36" y="6116440"/>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1" name="Freeform: Shape 100">
              <a:extLst>
                <a:ext uri="{FF2B5EF4-FFF2-40B4-BE49-F238E27FC236}">
                  <a16:creationId xmlns:a16="http://schemas.microsoft.com/office/drawing/2014/main" id="{93BA94A3-F00C-4D17-9254-A955E4414F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6268419"/>
              <a:ext cx="36465" cy="36219"/>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102" name="Freeform: Shape 101">
              <a:extLst>
                <a:ext uri="{FF2B5EF4-FFF2-40B4-BE49-F238E27FC236}">
                  <a16:creationId xmlns:a16="http://schemas.microsoft.com/office/drawing/2014/main" id="{9A2902DE-23EF-49CE-A669-B9096A9D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6268419"/>
              <a:ext cx="36221" cy="36221"/>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03" name="Freeform: Shape 102">
              <a:extLst>
                <a:ext uri="{FF2B5EF4-FFF2-40B4-BE49-F238E27FC236}">
                  <a16:creationId xmlns:a16="http://schemas.microsoft.com/office/drawing/2014/main" id="{35780746-7CB1-459B-ACF8-EE4C8FA2DA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6268419"/>
              <a:ext cx="36218" cy="36219"/>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04" name="Freeform: Shape 103">
              <a:extLst>
                <a:ext uri="{FF2B5EF4-FFF2-40B4-BE49-F238E27FC236}">
                  <a16:creationId xmlns:a16="http://schemas.microsoft.com/office/drawing/2014/main" id="{6EC72100-CCC7-485B-AB73-AFE6263C26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6268419"/>
              <a:ext cx="36218" cy="36219"/>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05" name="Freeform: Shape 104">
              <a:extLst>
                <a:ext uri="{FF2B5EF4-FFF2-40B4-BE49-F238E27FC236}">
                  <a16:creationId xmlns:a16="http://schemas.microsoft.com/office/drawing/2014/main" id="{90330226-7157-4C26-8B12-849E7E40B5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6268419"/>
              <a:ext cx="36218" cy="36219"/>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06" name="Freeform: Shape 105">
              <a:extLst>
                <a:ext uri="{FF2B5EF4-FFF2-40B4-BE49-F238E27FC236}">
                  <a16:creationId xmlns:a16="http://schemas.microsoft.com/office/drawing/2014/main" id="{F6FC5CE2-A4E9-48A9-A687-9D3CBDF2C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5" y="6268419"/>
              <a:ext cx="36221" cy="36221"/>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07" name="Freeform: Shape 106">
              <a:extLst>
                <a:ext uri="{FF2B5EF4-FFF2-40B4-BE49-F238E27FC236}">
                  <a16:creationId xmlns:a16="http://schemas.microsoft.com/office/drawing/2014/main" id="{971F8A61-039C-4875-ABD2-DDAD0AF611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6268419"/>
              <a:ext cx="36218" cy="36219"/>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08" name="Freeform: Shape 107">
              <a:extLst>
                <a:ext uri="{FF2B5EF4-FFF2-40B4-BE49-F238E27FC236}">
                  <a16:creationId xmlns:a16="http://schemas.microsoft.com/office/drawing/2014/main" id="{5E9C48D7-E617-453A-95A7-4CBADCB709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68" y="6268419"/>
              <a:ext cx="36221" cy="36219"/>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09" name="Freeform: Shape 108">
              <a:extLst>
                <a:ext uri="{FF2B5EF4-FFF2-40B4-BE49-F238E27FC236}">
                  <a16:creationId xmlns:a16="http://schemas.microsoft.com/office/drawing/2014/main" id="{6028847A-3236-456C-ABCA-F17FACC740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50" y="6268419"/>
              <a:ext cx="36218" cy="36219"/>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10" name="Freeform: Shape 109">
              <a:extLst>
                <a:ext uri="{FF2B5EF4-FFF2-40B4-BE49-F238E27FC236}">
                  <a16:creationId xmlns:a16="http://schemas.microsoft.com/office/drawing/2014/main" id="{768F10DA-E024-4DFF-B71A-284CE37839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73" y="6268419"/>
              <a:ext cx="36218" cy="36219"/>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dirty="0"/>
            </a:p>
          </p:txBody>
        </p:sp>
        <p:sp>
          <p:nvSpPr>
            <p:cNvPr id="111" name="Freeform: Shape 110">
              <a:extLst>
                <a:ext uri="{FF2B5EF4-FFF2-40B4-BE49-F238E27FC236}">
                  <a16:creationId xmlns:a16="http://schemas.microsoft.com/office/drawing/2014/main" id="{5D1258F2-08D2-4674-BB2B-00DA3F0541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54" y="6268419"/>
              <a:ext cx="36218" cy="36219"/>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12" name="Freeform: Shape 111">
              <a:extLst>
                <a:ext uri="{FF2B5EF4-FFF2-40B4-BE49-F238E27FC236}">
                  <a16:creationId xmlns:a16="http://schemas.microsoft.com/office/drawing/2014/main" id="{1CA4E673-ADD3-4C6A-B67D-077CD7F768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80" y="6268419"/>
              <a:ext cx="36218" cy="36219"/>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dirty="0"/>
            </a:p>
          </p:txBody>
        </p:sp>
        <p:sp>
          <p:nvSpPr>
            <p:cNvPr id="113" name="Freeform: Shape 112">
              <a:extLst>
                <a:ext uri="{FF2B5EF4-FFF2-40B4-BE49-F238E27FC236}">
                  <a16:creationId xmlns:a16="http://schemas.microsoft.com/office/drawing/2014/main" id="{E8412C5A-7E5C-437B-A36E-FD4ADC57E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57" y="6268417"/>
              <a:ext cx="36218" cy="36221"/>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14" name="Freeform: Shape 113">
              <a:extLst>
                <a:ext uri="{FF2B5EF4-FFF2-40B4-BE49-F238E27FC236}">
                  <a16:creationId xmlns:a16="http://schemas.microsoft.com/office/drawing/2014/main" id="{B56AC8FA-ED34-4749-9A15-E878B40889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6420645"/>
              <a:ext cx="36465" cy="36219"/>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15" name="Freeform: Shape 114">
              <a:extLst>
                <a:ext uri="{FF2B5EF4-FFF2-40B4-BE49-F238E27FC236}">
                  <a16:creationId xmlns:a16="http://schemas.microsoft.com/office/drawing/2014/main" id="{EEE8845F-6312-4CB4-8345-10FAA6E91F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6420645"/>
              <a:ext cx="36221" cy="36221"/>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16" name="Freeform: Shape 115">
              <a:extLst>
                <a:ext uri="{FF2B5EF4-FFF2-40B4-BE49-F238E27FC236}">
                  <a16:creationId xmlns:a16="http://schemas.microsoft.com/office/drawing/2014/main" id="{B6649974-BABE-465B-934C-798CD398A3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642064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7" name="Freeform: Shape 116">
              <a:extLst>
                <a:ext uri="{FF2B5EF4-FFF2-40B4-BE49-F238E27FC236}">
                  <a16:creationId xmlns:a16="http://schemas.microsoft.com/office/drawing/2014/main" id="{9A2E8120-B8AC-4058-AB81-44A99CF53A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642064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8" name="Freeform: Shape 117">
              <a:extLst>
                <a:ext uri="{FF2B5EF4-FFF2-40B4-BE49-F238E27FC236}">
                  <a16:creationId xmlns:a16="http://schemas.microsoft.com/office/drawing/2014/main" id="{EB3ACBEF-904A-4B73-A8B1-3A62AC125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642064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9" name="Freeform: Shape 118">
              <a:extLst>
                <a:ext uri="{FF2B5EF4-FFF2-40B4-BE49-F238E27FC236}">
                  <a16:creationId xmlns:a16="http://schemas.microsoft.com/office/drawing/2014/main" id="{F80CD75B-0C3D-4186-B1D8-E58A7580E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5" y="6420645"/>
              <a:ext cx="36221" cy="36221"/>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20" name="Freeform: Shape 119">
              <a:extLst>
                <a:ext uri="{FF2B5EF4-FFF2-40B4-BE49-F238E27FC236}">
                  <a16:creationId xmlns:a16="http://schemas.microsoft.com/office/drawing/2014/main" id="{C17D40FB-488F-4EFD-9019-8E5802A73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6420645"/>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21" name="Freeform: Shape 120">
              <a:extLst>
                <a:ext uri="{FF2B5EF4-FFF2-40B4-BE49-F238E27FC236}">
                  <a16:creationId xmlns:a16="http://schemas.microsoft.com/office/drawing/2014/main" id="{7089A9FA-C815-459B-8D43-862AC2805A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68" y="6420653"/>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22" name="Freeform: Shape 121">
              <a:extLst>
                <a:ext uri="{FF2B5EF4-FFF2-40B4-BE49-F238E27FC236}">
                  <a16:creationId xmlns:a16="http://schemas.microsoft.com/office/drawing/2014/main" id="{CA360E5B-3ABC-46DD-9DFE-5D8D1D4D21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50" y="6420661"/>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23" name="Freeform: Shape 122">
              <a:extLst>
                <a:ext uri="{FF2B5EF4-FFF2-40B4-BE49-F238E27FC236}">
                  <a16:creationId xmlns:a16="http://schemas.microsoft.com/office/drawing/2014/main" id="{DBCC9121-E8F5-49AE-869E-1245398D1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73" y="6420668"/>
              <a:ext cx="36218" cy="36219"/>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24" name="Freeform: Shape 123">
              <a:extLst>
                <a:ext uri="{FF2B5EF4-FFF2-40B4-BE49-F238E27FC236}">
                  <a16:creationId xmlns:a16="http://schemas.microsoft.com/office/drawing/2014/main" id="{B190A7C8-B00C-4DCB-929A-328811039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54" y="642066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25" name="Freeform: Shape 124">
              <a:extLst>
                <a:ext uri="{FF2B5EF4-FFF2-40B4-BE49-F238E27FC236}">
                  <a16:creationId xmlns:a16="http://schemas.microsoft.com/office/drawing/2014/main" id="{DFBC02C4-69CC-4293-9249-E28D9F2C5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80" y="642067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26" name="Freeform: Shape 125">
              <a:extLst>
                <a:ext uri="{FF2B5EF4-FFF2-40B4-BE49-F238E27FC236}">
                  <a16:creationId xmlns:a16="http://schemas.microsoft.com/office/drawing/2014/main" id="{C4748328-B03B-4EDD-96F0-DAF6527201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57" y="6420679"/>
              <a:ext cx="36218" cy="36221"/>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27" name="Freeform: Shape 126">
              <a:extLst>
                <a:ext uri="{FF2B5EF4-FFF2-40B4-BE49-F238E27FC236}">
                  <a16:creationId xmlns:a16="http://schemas.microsoft.com/office/drawing/2014/main" id="{17E29EF6-5C38-4836-AE46-64215DD78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12" y="6572627"/>
              <a:ext cx="36465" cy="36219"/>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28" name="Freeform: Shape 127">
              <a:extLst>
                <a:ext uri="{FF2B5EF4-FFF2-40B4-BE49-F238E27FC236}">
                  <a16:creationId xmlns:a16="http://schemas.microsoft.com/office/drawing/2014/main" id="{333BC27D-A755-4489-B73A-5B0EA4BDD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5" y="6572627"/>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29" name="Freeform: Shape 128">
              <a:extLst>
                <a:ext uri="{FF2B5EF4-FFF2-40B4-BE49-F238E27FC236}">
                  <a16:creationId xmlns:a16="http://schemas.microsoft.com/office/drawing/2014/main" id="{E018ADBF-7412-4D0F-BC0F-8710DB9A4D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4" y="6572627"/>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0" name="Freeform: Shape 129">
              <a:extLst>
                <a:ext uri="{FF2B5EF4-FFF2-40B4-BE49-F238E27FC236}">
                  <a16:creationId xmlns:a16="http://schemas.microsoft.com/office/drawing/2014/main" id="{370D54CD-D372-4C7F-B2AC-AB600FE52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6572627"/>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1" name="Freeform: Shape 130">
              <a:extLst>
                <a:ext uri="{FF2B5EF4-FFF2-40B4-BE49-F238E27FC236}">
                  <a16:creationId xmlns:a16="http://schemas.microsoft.com/office/drawing/2014/main" id="{9BB9398E-F21C-4918-8C5A-90735B80B3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9" y="6572627"/>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2" name="Freeform: Shape 131">
              <a:extLst>
                <a:ext uri="{FF2B5EF4-FFF2-40B4-BE49-F238E27FC236}">
                  <a16:creationId xmlns:a16="http://schemas.microsoft.com/office/drawing/2014/main" id="{4A7E3180-5F52-4B48-B3BD-F02177C4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2" y="6572627"/>
              <a:ext cx="36221" cy="36219"/>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3" name="Freeform: Shape 132">
              <a:extLst>
                <a:ext uri="{FF2B5EF4-FFF2-40B4-BE49-F238E27FC236}">
                  <a16:creationId xmlns:a16="http://schemas.microsoft.com/office/drawing/2014/main" id="{B657DEC7-1A91-41CA-B3FD-593EFF9427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6572627"/>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4" name="Freeform: Shape 133">
              <a:extLst>
                <a:ext uri="{FF2B5EF4-FFF2-40B4-BE49-F238E27FC236}">
                  <a16:creationId xmlns:a16="http://schemas.microsoft.com/office/drawing/2014/main" id="{1F66DBED-0EF0-4BC7-A733-8CEB9301F0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68" y="6572658"/>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5" name="Freeform: Shape 134">
              <a:extLst>
                <a:ext uri="{FF2B5EF4-FFF2-40B4-BE49-F238E27FC236}">
                  <a16:creationId xmlns:a16="http://schemas.microsoft.com/office/drawing/2014/main" id="{327BC7E2-BB50-457E-8D53-CBADC3D0A8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50" y="657265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6" name="Freeform: Shape 135">
              <a:extLst>
                <a:ext uri="{FF2B5EF4-FFF2-40B4-BE49-F238E27FC236}">
                  <a16:creationId xmlns:a16="http://schemas.microsoft.com/office/drawing/2014/main" id="{2E5B2F2A-FBC8-42A5-9305-B5C98A24D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73" y="6572658"/>
              <a:ext cx="36218" cy="36219"/>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37" name="Freeform: Shape 136">
              <a:extLst>
                <a:ext uri="{FF2B5EF4-FFF2-40B4-BE49-F238E27FC236}">
                  <a16:creationId xmlns:a16="http://schemas.microsoft.com/office/drawing/2014/main" id="{67BC862E-B59F-4BFB-A777-05409E727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54" y="657265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8" name="Freeform: Shape 137">
              <a:extLst>
                <a:ext uri="{FF2B5EF4-FFF2-40B4-BE49-F238E27FC236}">
                  <a16:creationId xmlns:a16="http://schemas.microsoft.com/office/drawing/2014/main" id="{33FB1571-92E7-4829-BCCD-7DCB0FE981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80" y="6572653"/>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39" name="Freeform: Shape 138">
              <a:extLst>
                <a:ext uri="{FF2B5EF4-FFF2-40B4-BE49-F238E27FC236}">
                  <a16:creationId xmlns:a16="http://schemas.microsoft.com/office/drawing/2014/main" id="{E4F917C1-A8BC-4A0E-AE36-F9D0BE9818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57" y="657265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0" name="Freeform: Shape 139">
              <a:extLst>
                <a:ext uri="{FF2B5EF4-FFF2-40B4-BE49-F238E27FC236}">
                  <a16:creationId xmlns:a16="http://schemas.microsoft.com/office/drawing/2014/main" id="{76F8931C-3AC8-4029-B30C-5361BFBCAE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31107" y="6724848"/>
              <a:ext cx="36465" cy="36219"/>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41" name="Freeform: Shape 140">
              <a:extLst>
                <a:ext uri="{FF2B5EF4-FFF2-40B4-BE49-F238E27FC236}">
                  <a16:creationId xmlns:a16="http://schemas.microsoft.com/office/drawing/2014/main" id="{076E87F7-1BC0-472D-B19E-FFB4942471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83333" y="6724848"/>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2" name="Freeform: Shape 141">
              <a:extLst>
                <a:ext uri="{FF2B5EF4-FFF2-40B4-BE49-F238E27FC236}">
                  <a16:creationId xmlns:a16="http://schemas.microsoft.com/office/drawing/2014/main" id="{465149F4-5FFD-4DA3-B387-25DDFF149B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35312" y="672484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3" name="Freeform: Shape 142">
              <a:extLst>
                <a:ext uri="{FF2B5EF4-FFF2-40B4-BE49-F238E27FC236}">
                  <a16:creationId xmlns:a16="http://schemas.microsoft.com/office/drawing/2014/main" id="{FCC143A2-5B71-45E0-A5DC-1AE44CF27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87538" y="672484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4" name="Freeform: Shape 143">
              <a:extLst>
                <a:ext uri="{FF2B5EF4-FFF2-40B4-BE49-F238E27FC236}">
                  <a16:creationId xmlns:a16="http://schemas.microsoft.com/office/drawing/2014/main" id="{A29C66E6-99F1-4166-B11B-8C47DD310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9517" y="672484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5" name="Freeform: Shape 144">
              <a:extLst>
                <a:ext uri="{FF2B5EF4-FFF2-40B4-BE49-F238E27FC236}">
                  <a16:creationId xmlns:a16="http://schemas.microsoft.com/office/drawing/2014/main" id="{5D782C24-70D1-4DF0-A631-9FA264292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91740" y="6724848"/>
              <a:ext cx="36221" cy="36219"/>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6" name="Freeform: Shape 145">
              <a:extLst>
                <a:ext uri="{FF2B5EF4-FFF2-40B4-BE49-F238E27FC236}">
                  <a16:creationId xmlns:a16="http://schemas.microsoft.com/office/drawing/2014/main" id="{204EA4D6-FB90-4EE9-9C94-FACE6D79A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643724" y="6724848"/>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7" name="Freeform: Shape 146">
              <a:extLst>
                <a:ext uri="{FF2B5EF4-FFF2-40B4-BE49-F238E27FC236}">
                  <a16:creationId xmlns:a16="http://schemas.microsoft.com/office/drawing/2014/main" id="{F71E17C7-CF11-4295-85DA-5237670B3A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95968" y="6724881"/>
              <a:ext cx="36221" cy="36219"/>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8" name="Freeform: Shape 147">
              <a:extLst>
                <a:ext uri="{FF2B5EF4-FFF2-40B4-BE49-F238E27FC236}">
                  <a16:creationId xmlns:a16="http://schemas.microsoft.com/office/drawing/2014/main" id="{73AF0AFB-AF22-44B2-B981-AF6098F19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7950" y="6724881"/>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9" name="Freeform: Shape 148">
              <a:extLst>
                <a:ext uri="{FF2B5EF4-FFF2-40B4-BE49-F238E27FC236}">
                  <a16:creationId xmlns:a16="http://schemas.microsoft.com/office/drawing/2014/main" id="{EC7A3631-6B95-4E40-89A4-0DC231A1A2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00173" y="6724881"/>
              <a:ext cx="36218" cy="36219"/>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50" name="Freeform: Shape 149">
              <a:extLst>
                <a:ext uri="{FF2B5EF4-FFF2-40B4-BE49-F238E27FC236}">
                  <a16:creationId xmlns:a16="http://schemas.microsoft.com/office/drawing/2014/main" id="{E320EDD3-FA1E-4F06-B5E6-86BA66BFFF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252154" y="6724881"/>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1" name="Freeform: Shape 150">
              <a:extLst>
                <a:ext uri="{FF2B5EF4-FFF2-40B4-BE49-F238E27FC236}">
                  <a16:creationId xmlns:a16="http://schemas.microsoft.com/office/drawing/2014/main" id="{25CB6263-11E9-4CF8-B171-7C627720CC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04380" y="6724881"/>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52" name="Freeform: Shape 151">
              <a:extLst>
                <a:ext uri="{FF2B5EF4-FFF2-40B4-BE49-F238E27FC236}">
                  <a16:creationId xmlns:a16="http://schemas.microsoft.com/office/drawing/2014/main" id="{19FB7707-C4F1-4107-A1AA-C702870A59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556367" y="6724876"/>
              <a:ext cx="36218" cy="36219"/>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grpSp>
      <p:sp>
        <p:nvSpPr>
          <p:cNvPr id="2" name="Rectangle 1"/>
          <p:cNvSpPr/>
          <p:nvPr/>
        </p:nvSpPr>
        <p:spPr>
          <a:xfrm>
            <a:off x="892228" y="1257565"/>
            <a:ext cx="5217173"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b="1" dirty="0">
                <a:solidFill>
                  <a:schemeClr val="bg1"/>
                </a:solidFill>
              </a:rPr>
              <a:t>Top 10 personal values:</a:t>
            </a:r>
          </a:p>
          <a:p>
            <a:pPr indent="-228600">
              <a:lnSpc>
                <a:spcPct val="90000"/>
              </a:lnSpc>
              <a:spcAft>
                <a:spcPts val="600"/>
              </a:spcAft>
              <a:buFont typeface="Arial" panose="020B0604020202020204" pitchFamily="34" charset="0"/>
              <a:buChar char="•"/>
            </a:pPr>
            <a:endParaRPr lang="en-US" b="1" dirty="0">
              <a:solidFill>
                <a:schemeClr val="bg1"/>
              </a:solidFill>
            </a:endParaRPr>
          </a:p>
          <a:p>
            <a:pPr indent="-228600">
              <a:lnSpc>
                <a:spcPct val="90000"/>
              </a:lnSpc>
              <a:spcAft>
                <a:spcPts val="600"/>
              </a:spcAft>
              <a:buFont typeface="Arial" panose="020B0604020202020204" pitchFamily="34" charset="0"/>
              <a:buChar char="•"/>
            </a:pPr>
            <a:r>
              <a:rPr lang="en-US" b="1" dirty="0">
                <a:solidFill>
                  <a:schemeClr val="bg1"/>
                </a:solidFill>
              </a:rPr>
              <a:t>Fulfilment</a:t>
            </a:r>
            <a:r>
              <a:rPr lang="en-US" dirty="0">
                <a:solidFill>
                  <a:schemeClr val="bg1"/>
                </a:solidFill>
              </a:rPr>
              <a:t> </a:t>
            </a:r>
            <a:r>
              <a:rPr lang="en-US" i="1" dirty="0">
                <a:solidFill>
                  <a:schemeClr val="bg1"/>
                </a:solidFill>
              </a:rPr>
              <a:t>I need to do a job that has meaning and rewarding </a:t>
            </a:r>
          </a:p>
          <a:p>
            <a:pPr marL="285750" indent="-285750">
              <a:lnSpc>
                <a:spcPct val="90000"/>
              </a:lnSpc>
              <a:spcAft>
                <a:spcPts val="600"/>
              </a:spcAft>
              <a:buFont typeface="Arial" panose="020B0604020202020204" pitchFamily="34" charset="0"/>
              <a:buChar char="•"/>
            </a:pPr>
            <a:r>
              <a:rPr lang="en-US" b="1" dirty="0">
                <a:solidFill>
                  <a:schemeClr val="bg1"/>
                </a:solidFill>
              </a:rPr>
              <a:t>Inspiration</a:t>
            </a:r>
            <a:r>
              <a:rPr lang="en-US" dirty="0">
                <a:solidFill>
                  <a:schemeClr val="bg1"/>
                </a:solidFill>
              </a:rPr>
              <a:t> </a:t>
            </a:r>
            <a:r>
              <a:rPr lang="en-US" i="1" dirty="0">
                <a:solidFill>
                  <a:schemeClr val="bg1"/>
                </a:solidFill>
              </a:rPr>
              <a:t>I need to feel like I am inspired to try </a:t>
            </a:r>
            <a:r>
              <a:rPr lang="en-US" b="1" dirty="0">
                <a:solidFill>
                  <a:schemeClr val="bg1"/>
                </a:solidFill>
              </a:rPr>
              <a:t>Health </a:t>
            </a:r>
            <a:r>
              <a:rPr lang="en-US" i="1" dirty="0">
                <a:solidFill>
                  <a:schemeClr val="bg1"/>
                </a:solidFill>
              </a:rPr>
              <a:t>Is something we all take for granted </a:t>
            </a:r>
          </a:p>
          <a:p>
            <a:pPr indent="-228600">
              <a:lnSpc>
                <a:spcPct val="90000"/>
              </a:lnSpc>
              <a:spcAft>
                <a:spcPts val="600"/>
              </a:spcAft>
              <a:buFont typeface="Arial" panose="020B0604020202020204" pitchFamily="34" charset="0"/>
              <a:buChar char="•"/>
            </a:pPr>
            <a:r>
              <a:rPr lang="en-US" dirty="0">
                <a:solidFill>
                  <a:schemeClr val="bg1"/>
                </a:solidFill>
              </a:rPr>
              <a:t>Family </a:t>
            </a:r>
            <a:r>
              <a:rPr lang="en-US" i="1" dirty="0">
                <a:solidFill>
                  <a:schemeClr val="bg1"/>
                </a:solidFill>
              </a:rPr>
              <a:t>They inspire me everyday </a:t>
            </a:r>
          </a:p>
          <a:p>
            <a:pPr indent="-228600">
              <a:lnSpc>
                <a:spcPct val="90000"/>
              </a:lnSpc>
              <a:spcAft>
                <a:spcPts val="600"/>
              </a:spcAft>
              <a:buFont typeface="Arial" panose="020B0604020202020204" pitchFamily="34" charset="0"/>
              <a:buChar char="•"/>
            </a:pPr>
            <a:r>
              <a:rPr lang="en-US" b="1" dirty="0">
                <a:solidFill>
                  <a:schemeClr val="bg1"/>
                </a:solidFill>
              </a:rPr>
              <a:t>Love </a:t>
            </a:r>
            <a:r>
              <a:rPr lang="en-US" b="1" i="1" dirty="0">
                <a:solidFill>
                  <a:schemeClr val="bg1"/>
                </a:solidFill>
              </a:rPr>
              <a:t>I need to love and be loved </a:t>
            </a:r>
          </a:p>
          <a:p>
            <a:pPr indent="-228600">
              <a:lnSpc>
                <a:spcPct val="90000"/>
              </a:lnSpc>
              <a:spcAft>
                <a:spcPts val="600"/>
              </a:spcAft>
              <a:buFont typeface="Arial" panose="020B0604020202020204" pitchFamily="34" charset="0"/>
              <a:buChar char="•"/>
            </a:pPr>
            <a:r>
              <a:rPr lang="en-US" dirty="0">
                <a:solidFill>
                  <a:schemeClr val="bg1"/>
                </a:solidFill>
              </a:rPr>
              <a:t>Creativity </a:t>
            </a:r>
            <a:r>
              <a:rPr lang="en-US" i="1" dirty="0">
                <a:solidFill>
                  <a:schemeClr val="bg1"/>
                </a:solidFill>
              </a:rPr>
              <a:t>I need to be able to think outside the box</a:t>
            </a:r>
          </a:p>
          <a:p>
            <a:pPr indent="-228600">
              <a:lnSpc>
                <a:spcPct val="90000"/>
              </a:lnSpc>
              <a:spcAft>
                <a:spcPts val="600"/>
              </a:spcAft>
              <a:buFont typeface="Arial" panose="020B0604020202020204" pitchFamily="34" charset="0"/>
              <a:buChar char="•"/>
            </a:pPr>
            <a:r>
              <a:rPr lang="en-US" b="1" dirty="0">
                <a:solidFill>
                  <a:schemeClr val="bg1"/>
                </a:solidFill>
              </a:rPr>
              <a:t>Success</a:t>
            </a:r>
            <a:r>
              <a:rPr lang="en-US" dirty="0">
                <a:solidFill>
                  <a:schemeClr val="bg1"/>
                </a:solidFill>
              </a:rPr>
              <a:t> </a:t>
            </a:r>
            <a:r>
              <a:rPr lang="en-US" i="1" dirty="0">
                <a:solidFill>
                  <a:schemeClr val="bg1"/>
                </a:solidFill>
              </a:rPr>
              <a:t>I need to feel like I am good at what I do </a:t>
            </a:r>
          </a:p>
          <a:p>
            <a:pPr indent="-228600">
              <a:lnSpc>
                <a:spcPct val="90000"/>
              </a:lnSpc>
              <a:spcAft>
                <a:spcPts val="600"/>
              </a:spcAft>
              <a:buFont typeface="Arial" panose="020B0604020202020204" pitchFamily="34" charset="0"/>
              <a:buChar char="•"/>
            </a:pPr>
            <a:r>
              <a:rPr lang="en-US" dirty="0">
                <a:solidFill>
                  <a:schemeClr val="bg1"/>
                </a:solidFill>
              </a:rPr>
              <a:t>Truth </a:t>
            </a:r>
            <a:r>
              <a:rPr lang="en-US" i="1" dirty="0">
                <a:solidFill>
                  <a:schemeClr val="bg1"/>
                </a:solidFill>
              </a:rPr>
              <a:t>I value this as an important part of a person    myself</a:t>
            </a:r>
          </a:p>
          <a:p>
            <a:pPr indent="-228600">
              <a:lnSpc>
                <a:spcPct val="90000"/>
              </a:lnSpc>
              <a:spcAft>
                <a:spcPts val="600"/>
              </a:spcAft>
              <a:buFont typeface="Arial" panose="020B0604020202020204" pitchFamily="34" charset="0"/>
              <a:buChar char="•"/>
            </a:pPr>
            <a:r>
              <a:rPr lang="en-US" b="1" dirty="0">
                <a:solidFill>
                  <a:schemeClr val="bg1"/>
                </a:solidFill>
              </a:rPr>
              <a:t>Integrity</a:t>
            </a:r>
            <a:r>
              <a:rPr lang="en-US" dirty="0">
                <a:solidFill>
                  <a:schemeClr val="bg1"/>
                </a:solidFill>
              </a:rPr>
              <a:t> I just need to do the right thing </a:t>
            </a:r>
            <a:endParaRPr lang="en-US" dirty="0">
              <a:solidFill>
                <a:schemeClr val="bg1"/>
              </a:solidFill>
              <a:effectLst/>
            </a:endParaRPr>
          </a:p>
        </p:txBody>
      </p:sp>
      <p:grpSp>
        <p:nvGrpSpPr>
          <p:cNvPr id="190" name="Graphic 190">
            <a:extLst>
              <a:ext uri="{FF2B5EF4-FFF2-40B4-BE49-F238E27FC236}">
                <a16:creationId xmlns:a16="http://schemas.microsoft.com/office/drawing/2014/main" id="{55A100E1-E66E-4ED2-A56A-F7A819228F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91531" y="725954"/>
            <a:ext cx="1598829" cy="531293"/>
            <a:chOff x="2504802" y="1755501"/>
            <a:chExt cx="1598829" cy="531293"/>
          </a:xfrm>
          <a:solidFill>
            <a:schemeClr val="bg1"/>
          </a:solidFill>
        </p:grpSpPr>
        <p:sp>
          <p:nvSpPr>
            <p:cNvPr id="155" name="Freeform: Shape 154">
              <a:extLst>
                <a:ext uri="{FF2B5EF4-FFF2-40B4-BE49-F238E27FC236}">
                  <a16:creationId xmlns:a16="http://schemas.microsoft.com/office/drawing/2014/main" id="{4AB9672F-EB60-4C69-965D-C7AD5217C2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dirty="0"/>
            </a:p>
          </p:txBody>
        </p:sp>
        <p:sp>
          <p:nvSpPr>
            <p:cNvPr id="156" name="Freeform: Shape 155">
              <a:extLst>
                <a:ext uri="{FF2B5EF4-FFF2-40B4-BE49-F238E27FC236}">
                  <a16:creationId xmlns:a16="http://schemas.microsoft.com/office/drawing/2014/main" id="{47B9190C-E3A6-476A-9BBD-79CC3E7A0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sp>
        <p:nvSpPr>
          <p:cNvPr id="191" name="Graphic 212">
            <a:extLst>
              <a:ext uri="{FF2B5EF4-FFF2-40B4-BE49-F238E27FC236}">
                <a16:creationId xmlns:a16="http://schemas.microsoft.com/office/drawing/2014/main" id="{CAB9AD4F-A248-4D49-8779-CE40E64C0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315927"/>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192" name="Graphic 212">
            <a:extLst>
              <a:ext uri="{FF2B5EF4-FFF2-40B4-BE49-F238E27FC236}">
                <a16:creationId xmlns:a16="http://schemas.microsoft.com/office/drawing/2014/main" id="{3D4C1981-3D8B-446C-BFAE-E7EE5CF2D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91258" y="315927"/>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Tree>
    <p:extLst>
      <p:ext uri="{BB962C8B-B14F-4D97-AF65-F5344CB8AC3E}">
        <p14:creationId xmlns:p14="http://schemas.microsoft.com/office/powerpoint/2010/main" val="398812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9E0775-E8BB-443F-B595-C5DFEA0E2FB4}"/>
              </a:ext>
            </a:extLst>
          </p:cNvPr>
          <p:cNvPicPr>
            <a:picLocks noChangeAspect="1"/>
          </p:cNvPicPr>
          <p:nvPr/>
        </p:nvPicPr>
        <p:blipFill rotWithShape="1">
          <a:blip r:embed="rId3"/>
          <a:srcRect t="8826" b="29274"/>
          <a:stretch/>
        </p:blipFill>
        <p:spPr>
          <a:xfrm>
            <a:off x="3882570" y="10"/>
            <a:ext cx="8309429" cy="6857990"/>
          </a:xfrm>
          <a:custGeom>
            <a:avLst/>
            <a:gdLst/>
            <a:ahLst/>
            <a:cxnLst/>
            <a:rect l="l" t="t" r="r" b="b"/>
            <a:pathLst>
              <a:path w="12192000" h="6858000">
                <a:moveTo>
                  <a:pt x="0" y="0"/>
                </a:moveTo>
                <a:lnTo>
                  <a:pt x="12192000" y="0"/>
                </a:lnTo>
                <a:lnTo>
                  <a:pt x="12192000" y="6858000"/>
                </a:lnTo>
                <a:lnTo>
                  <a:pt x="0" y="6858000"/>
                </a:lnTo>
                <a:close/>
              </a:path>
            </a:pathLst>
          </a:custGeom>
        </p:spPr>
      </p:pic>
      <p:grpSp>
        <p:nvGrpSpPr>
          <p:cNvPr id="26" name="Group 16">
            <a:extLst>
              <a:ext uri="{FF2B5EF4-FFF2-40B4-BE49-F238E27FC236}">
                <a16:creationId xmlns:a16="http://schemas.microsoft.com/office/drawing/2014/main" id="{63737881-458F-40AD-B72B-B57D267DC4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
            <a:ext cx="4581527" cy="6858002"/>
            <a:chOff x="-2" y="-1"/>
            <a:chExt cx="4581527" cy="6858002"/>
          </a:xfrm>
          <a:effectLst>
            <a:outerShdw blurRad="381000" dist="50800" algn="ctr" rotWithShape="0">
              <a:srgbClr val="000000">
                <a:alpha val="10000"/>
              </a:srgbClr>
            </a:outerShdw>
          </a:effectLst>
        </p:grpSpPr>
        <p:sp>
          <p:nvSpPr>
            <p:cNvPr id="18" name="Freeform: Shape 17">
              <a:extLst>
                <a:ext uri="{FF2B5EF4-FFF2-40B4-BE49-F238E27FC236}">
                  <a16:creationId xmlns:a16="http://schemas.microsoft.com/office/drawing/2014/main" id="{C2967126-346F-41EA-982D-63D8EBB60D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19" name="Group 18">
              <a:extLst>
                <a:ext uri="{FF2B5EF4-FFF2-40B4-BE49-F238E27FC236}">
                  <a16:creationId xmlns:a16="http://schemas.microsoft.com/office/drawing/2014/main" id="{1BCD9601-1F44-4E40-998C-1B256DAE946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2"/>
              <a:chOff x="3697284" y="-1"/>
              <a:chExt cx="884241" cy="6858002"/>
            </a:xfrm>
          </p:grpSpPr>
          <p:grpSp>
            <p:nvGrpSpPr>
              <p:cNvPr id="20" name="Group 19">
                <a:extLst>
                  <a:ext uri="{FF2B5EF4-FFF2-40B4-BE49-F238E27FC236}">
                    <a16:creationId xmlns:a16="http://schemas.microsoft.com/office/drawing/2014/main" id="{1A1CA4E9-12FA-47EB-8471-25E8D55152C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solidFill>
                <a:srgbClr val="FFFFFF"/>
              </a:solidFill>
              <a:effectLst/>
            </p:grpSpPr>
            <p:sp>
              <p:nvSpPr>
                <p:cNvPr id="24" name="Freeform: Shape 23">
                  <a:extLst>
                    <a:ext uri="{FF2B5EF4-FFF2-40B4-BE49-F238E27FC236}">
                      <a16:creationId xmlns:a16="http://schemas.microsoft.com/office/drawing/2014/main" id="{E13A9BF0-334C-4457-A635-9CA4877E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FF05821A-8598-44E4-A18C-538D5331E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21" name="Group 20">
                <a:extLst>
                  <a:ext uri="{FF2B5EF4-FFF2-40B4-BE49-F238E27FC236}">
                    <a16:creationId xmlns:a16="http://schemas.microsoft.com/office/drawing/2014/main" id="{8A4ECC81-E17F-4F87-9A0B-398363A864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97284" y="0"/>
                <a:ext cx="884241" cy="6858001"/>
                <a:chOff x="3697284" y="-1"/>
                <a:chExt cx="884241" cy="6858001"/>
              </a:xfrm>
              <a:blipFill>
                <a:blip r:embed="rId4">
                  <a:alphaModFix amt="57000"/>
                </a:blip>
                <a:tile tx="0" ty="0" sx="100000" sy="100000" flip="none" algn="tl"/>
              </a:blipFill>
              <a:effectLst/>
            </p:grpSpPr>
            <p:sp>
              <p:nvSpPr>
                <p:cNvPr id="22" name="Freeform: Shape 21">
                  <a:extLst>
                    <a:ext uri="{FF2B5EF4-FFF2-40B4-BE49-F238E27FC236}">
                      <a16:creationId xmlns:a16="http://schemas.microsoft.com/office/drawing/2014/main" id="{1FBBD7D8-A895-40D0-A53D-DEDF495B2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BA602493-BC70-48CF-BDBA-88A866227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gr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grpSp>
    </p:spTree>
    <p:extLst>
      <p:ext uri="{BB962C8B-B14F-4D97-AF65-F5344CB8AC3E}">
        <p14:creationId xmlns:p14="http://schemas.microsoft.com/office/powerpoint/2010/main" val="616659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 name="Rectangle 1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a:blip r:embed="rId3"/>
          <a:stretch>
            <a:fillRect/>
          </a:stretch>
        </p:blipFill>
        <p:spPr>
          <a:xfrm>
            <a:off x="2511713" y="3518472"/>
            <a:ext cx="3634674" cy="2389798"/>
          </a:xfrm>
          <a:prstGeom prst="rect">
            <a:avLst/>
          </a:prstGeom>
        </p:spPr>
      </p:pic>
      <p:grpSp>
        <p:nvGrpSpPr>
          <p:cNvPr id="61" name="Group 12">
            <a:extLst>
              <a:ext uri="{FF2B5EF4-FFF2-40B4-BE49-F238E27FC236}">
                <a16:creationId xmlns:a16="http://schemas.microsoft.com/office/drawing/2014/main" id="{134CC3FF-7AA4-46F4-8B24-2F9383D86D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5511" y="805742"/>
            <a:ext cx="3647770" cy="3193211"/>
            <a:chOff x="1674895" y="1345036"/>
            <a:chExt cx="5428610" cy="4210939"/>
          </a:xfrm>
        </p:grpSpPr>
        <p:sp>
          <p:nvSpPr>
            <p:cNvPr id="62" name="Rectangle 13">
              <a:extLst>
                <a:ext uri="{FF2B5EF4-FFF2-40B4-BE49-F238E27FC236}">
                  <a16:creationId xmlns:a16="http://schemas.microsoft.com/office/drawing/2014/main" id="{275E42E8-8B96-4FF0-9DCC-7E2084C0FD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14">
              <a:extLst>
                <a:ext uri="{FF2B5EF4-FFF2-40B4-BE49-F238E27FC236}">
                  <a16:creationId xmlns:a16="http://schemas.microsoft.com/office/drawing/2014/main" id="{78FEA8A4-ED0E-429C-884B-1599153B8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4" name="Rectangle 16">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5" y="685805"/>
            <a:ext cx="3624947" cy="3193211"/>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40584" y="859808"/>
            <a:ext cx="3543197" cy="2878986"/>
          </a:xfrm>
        </p:spPr>
        <p:txBody>
          <a:bodyPr>
            <a:normAutofit/>
          </a:bodyPr>
          <a:lstStyle/>
          <a:p>
            <a:pPr algn="ctr"/>
            <a:r>
              <a:rPr lang="en-GB" dirty="0">
                <a:solidFill>
                  <a:schemeClr val="bg1"/>
                </a:solidFill>
              </a:rPr>
              <a:t>What about you?</a:t>
            </a:r>
          </a:p>
        </p:txBody>
      </p:sp>
      <p:grpSp>
        <p:nvGrpSpPr>
          <p:cNvPr id="65" name="Graphic 4">
            <a:extLst>
              <a:ext uri="{FF2B5EF4-FFF2-40B4-BE49-F238E27FC236}">
                <a16:creationId xmlns:a16="http://schemas.microsoft.com/office/drawing/2014/main" id="{5F2AA49C-5AC0-41C7-BFAF-74B8D8293C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9048" y="2335801"/>
            <a:ext cx="849365" cy="849366"/>
            <a:chOff x="5829300" y="3162300"/>
            <a:chExt cx="532256" cy="532257"/>
          </a:xfrm>
          <a:solidFill>
            <a:srgbClr val="FFFFFF"/>
          </a:solidFill>
        </p:grpSpPr>
        <p:sp>
          <p:nvSpPr>
            <p:cNvPr id="20" name="Freeform: Shape 19">
              <a:extLst>
                <a:ext uri="{FF2B5EF4-FFF2-40B4-BE49-F238E27FC236}">
                  <a16:creationId xmlns:a16="http://schemas.microsoft.com/office/drawing/2014/main" id="{88A750A0-64B5-41B2-B525-A914EB40B3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dirty="0"/>
            </a:p>
          </p:txBody>
        </p:sp>
        <p:sp>
          <p:nvSpPr>
            <p:cNvPr id="66" name="Freeform: Shape 20">
              <a:extLst>
                <a:ext uri="{FF2B5EF4-FFF2-40B4-BE49-F238E27FC236}">
                  <a16:creationId xmlns:a16="http://schemas.microsoft.com/office/drawing/2014/main" id="{F8216C77-85C1-4BDC-87A8-7E75933205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dirty="0"/>
            </a:p>
          </p:txBody>
        </p:sp>
        <p:sp>
          <p:nvSpPr>
            <p:cNvPr id="67" name="Freeform: Shape 21">
              <a:extLst>
                <a:ext uri="{FF2B5EF4-FFF2-40B4-BE49-F238E27FC236}">
                  <a16:creationId xmlns:a16="http://schemas.microsoft.com/office/drawing/2014/main" id="{471AED48-754E-41AC-9ECC-DB2597644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dirty="0"/>
            </a:p>
          </p:txBody>
        </p:sp>
        <p:sp>
          <p:nvSpPr>
            <p:cNvPr id="68" name="Freeform: Shape 22">
              <a:extLst>
                <a:ext uri="{FF2B5EF4-FFF2-40B4-BE49-F238E27FC236}">
                  <a16:creationId xmlns:a16="http://schemas.microsoft.com/office/drawing/2014/main" id="{48005417-D297-404F-82A5-8C4393E85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dirty="0"/>
            </a:p>
          </p:txBody>
        </p:sp>
        <p:sp>
          <p:nvSpPr>
            <p:cNvPr id="69" name="Freeform: Shape 23">
              <a:extLst>
                <a:ext uri="{FF2B5EF4-FFF2-40B4-BE49-F238E27FC236}">
                  <a16:creationId xmlns:a16="http://schemas.microsoft.com/office/drawing/2014/main" id="{17F942D6-2D0C-4894-81F0-6F81714BA4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dirty="0"/>
            </a:p>
          </p:txBody>
        </p:sp>
        <p:sp>
          <p:nvSpPr>
            <p:cNvPr id="70" name="Freeform: Shape 24">
              <a:extLst>
                <a:ext uri="{FF2B5EF4-FFF2-40B4-BE49-F238E27FC236}">
                  <a16:creationId xmlns:a16="http://schemas.microsoft.com/office/drawing/2014/main" id="{4FAD802E-9670-4B80-876B-3FF64D29A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dirty="0"/>
            </a:p>
          </p:txBody>
        </p:sp>
        <p:sp>
          <p:nvSpPr>
            <p:cNvPr id="71" name="Freeform: Shape 25">
              <a:extLst>
                <a:ext uri="{FF2B5EF4-FFF2-40B4-BE49-F238E27FC236}">
                  <a16:creationId xmlns:a16="http://schemas.microsoft.com/office/drawing/2014/main" id="{838AF437-0BFB-40E4-ADA0-5749919AAC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dirty="0"/>
            </a:p>
          </p:txBody>
        </p:sp>
        <p:sp>
          <p:nvSpPr>
            <p:cNvPr id="72" name="Freeform: Shape 26">
              <a:extLst>
                <a:ext uri="{FF2B5EF4-FFF2-40B4-BE49-F238E27FC236}">
                  <a16:creationId xmlns:a16="http://schemas.microsoft.com/office/drawing/2014/main" id="{F8BC9C3D-CBBE-4D29-9DAC-98B3CAF39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dirty="0"/>
            </a:p>
          </p:txBody>
        </p:sp>
        <p:sp>
          <p:nvSpPr>
            <p:cNvPr id="73" name="Freeform: Shape 27">
              <a:extLst>
                <a:ext uri="{FF2B5EF4-FFF2-40B4-BE49-F238E27FC236}">
                  <a16:creationId xmlns:a16="http://schemas.microsoft.com/office/drawing/2014/main" id="{A7016629-22ED-494E-9205-594895DA9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dirty="0"/>
            </a:p>
          </p:txBody>
        </p:sp>
        <p:sp>
          <p:nvSpPr>
            <p:cNvPr id="74" name="Freeform: Shape 28">
              <a:extLst>
                <a:ext uri="{FF2B5EF4-FFF2-40B4-BE49-F238E27FC236}">
                  <a16:creationId xmlns:a16="http://schemas.microsoft.com/office/drawing/2014/main" id="{BFF3CC1E-0ED4-4599-9B4E-F057769B96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dirty="0"/>
            </a:p>
          </p:txBody>
        </p:sp>
        <p:sp>
          <p:nvSpPr>
            <p:cNvPr id="75" name="Freeform: Shape 29">
              <a:extLst>
                <a:ext uri="{FF2B5EF4-FFF2-40B4-BE49-F238E27FC236}">
                  <a16:creationId xmlns:a16="http://schemas.microsoft.com/office/drawing/2014/main" id="{065A4B3A-F9A7-4FA6-A7F3-EA08E0BA15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dirty="0"/>
            </a:p>
          </p:txBody>
        </p:sp>
        <p:sp>
          <p:nvSpPr>
            <p:cNvPr id="76" name="Freeform: Shape 30">
              <a:extLst>
                <a:ext uri="{FF2B5EF4-FFF2-40B4-BE49-F238E27FC236}">
                  <a16:creationId xmlns:a16="http://schemas.microsoft.com/office/drawing/2014/main" id="{783B6A14-A56D-4B95-8395-89CF53A09B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dirty="0"/>
            </a:p>
          </p:txBody>
        </p:sp>
        <p:sp>
          <p:nvSpPr>
            <p:cNvPr id="77" name="Freeform: Shape 31">
              <a:extLst>
                <a:ext uri="{FF2B5EF4-FFF2-40B4-BE49-F238E27FC236}">
                  <a16:creationId xmlns:a16="http://schemas.microsoft.com/office/drawing/2014/main" id="{49F0868B-B193-43B6-BB1E-1FF72993EA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grpSp>
        <p:nvGrpSpPr>
          <p:cNvPr id="78" name="Graphic 4">
            <a:extLst>
              <a:ext uri="{FF2B5EF4-FFF2-40B4-BE49-F238E27FC236}">
                <a16:creationId xmlns:a16="http://schemas.microsoft.com/office/drawing/2014/main" id="{BB32367D-C4F2-49D5-A586-298C7CA821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9048" y="2335801"/>
            <a:ext cx="849365" cy="849366"/>
            <a:chOff x="5829300" y="3162300"/>
            <a:chExt cx="532256" cy="532257"/>
          </a:xfrm>
          <a:solidFill>
            <a:schemeClr val="bg1"/>
          </a:solidFill>
        </p:grpSpPr>
        <p:sp>
          <p:nvSpPr>
            <p:cNvPr id="35" name="Freeform: Shape 34">
              <a:extLst>
                <a:ext uri="{FF2B5EF4-FFF2-40B4-BE49-F238E27FC236}">
                  <a16:creationId xmlns:a16="http://schemas.microsoft.com/office/drawing/2014/main" id="{E1FF7EE7-ACA2-4BFF-BA75-7FAE93FBB6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dirty="0"/>
            </a:p>
          </p:txBody>
        </p:sp>
        <p:sp>
          <p:nvSpPr>
            <p:cNvPr id="36" name="Freeform: Shape 35">
              <a:extLst>
                <a:ext uri="{FF2B5EF4-FFF2-40B4-BE49-F238E27FC236}">
                  <a16:creationId xmlns:a16="http://schemas.microsoft.com/office/drawing/2014/main" id="{8647462E-B5E8-4F02-A1E4-BD0380A224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dirty="0"/>
            </a:p>
          </p:txBody>
        </p:sp>
        <p:sp>
          <p:nvSpPr>
            <p:cNvPr id="37" name="Freeform: Shape 36">
              <a:extLst>
                <a:ext uri="{FF2B5EF4-FFF2-40B4-BE49-F238E27FC236}">
                  <a16:creationId xmlns:a16="http://schemas.microsoft.com/office/drawing/2014/main" id="{412CE109-6153-414A-B2D6-C4F9C6FA2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dirty="0"/>
            </a:p>
          </p:txBody>
        </p:sp>
        <p:sp>
          <p:nvSpPr>
            <p:cNvPr id="38" name="Freeform: Shape 37">
              <a:extLst>
                <a:ext uri="{FF2B5EF4-FFF2-40B4-BE49-F238E27FC236}">
                  <a16:creationId xmlns:a16="http://schemas.microsoft.com/office/drawing/2014/main" id="{DAF530F5-D68D-4BC8-8984-F1A8B5DEB6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dirty="0"/>
            </a:p>
          </p:txBody>
        </p:sp>
        <p:sp>
          <p:nvSpPr>
            <p:cNvPr id="39" name="Freeform: Shape 38">
              <a:extLst>
                <a:ext uri="{FF2B5EF4-FFF2-40B4-BE49-F238E27FC236}">
                  <a16:creationId xmlns:a16="http://schemas.microsoft.com/office/drawing/2014/main" id="{2EB69747-F9DD-4B80-B488-D5565D0BC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dirty="0"/>
            </a:p>
          </p:txBody>
        </p:sp>
        <p:sp>
          <p:nvSpPr>
            <p:cNvPr id="40" name="Freeform: Shape 39">
              <a:extLst>
                <a:ext uri="{FF2B5EF4-FFF2-40B4-BE49-F238E27FC236}">
                  <a16:creationId xmlns:a16="http://schemas.microsoft.com/office/drawing/2014/main" id="{73AFB787-B8A4-4269-9DA9-FF4A660303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dirty="0"/>
            </a:p>
          </p:txBody>
        </p:sp>
        <p:sp>
          <p:nvSpPr>
            <p:cNvPr id="41" name="Freeform: Shape 40">
              <a:extLst>
                <a:ext uri="{FF2B5EF4-FFF2-40B4-BE49-F238E27FC236}">
                  <a16:creationId xmlns:a16="http://schemas.microsoft.com/office/drawing/2014/main" id="{6E682D93-25A6-4D91-9A81-3F247BBEE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dirty="0"/>
            </a:p>
          </p:txBody>
        </p:sp>
        <p:sp>
          <p:nvSpPr>
            <p:cNvPr id="42" name="Freeform: Shape 41">
              <a:extLst>
                <a:ext uri="{FF2B5EF4-FFF2-40B4-BE49-F238E27FC236}">
                  <a16:creationId xmlns:a16="http://schemas.microsoft.com/office/drawing/2014/main" id="{9D5F48B5-53B4-4DA8-B929-6AFF506589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dirty="0"/>
            </a:p>
          </p:txBody>
        </p:sp>
        <p:sp>
          <p:nvSpPr>
            <p:cNvPr id="43" name="Freeform: Shape 42">
              <a:extLst>
                <a:ext uri="{FF2B5EF4-FFF2-40B4-BE49-F238E27FC236}">
                  <a16:creationId xmlns:a16="http://schemas.microsoft.com/office/drawing/2014/main" id="{8CA195A3-2A74-4D13-A1B8-24765E26B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dirty="0"/>
            </a:p>
          </p:txBody>
        </p:sp>
        <p:sp>
          <p:nvSpPr>
            <p:cNvPr id="44" name="Freeform: Shape 43">
              <a:extLst>
                <a:ext uri="{FF2B5EF4-FFF2-40B4-BE49-F238E27FC236}">
                  <a16:creationId xmlns:a16="http://schemas.microsoft.com/office/drawing/2014/main" id="{B98F1918-C39D-4713-AB21-685A94435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dirty="0"/>
            </a:p>
          </p:txBody>
        </p:sp>
        <p:sp>
          <p:nvSpPr>
            <p:cNvPr id="45" name="Freeform: Shape 44">
              <a:extLst>
                <a:ext uri="{FF2B5EF4-FFF2-40B4-BE49-F238E27FC236}">
                  <a16:creationId xmlns:a16="http://schemas.microsoft.com/office/drawing/2014/main" id="{33592273-DEE6-42E1-B824-11D5443323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dirty="0"/>
            </a:p>
          </p:txBody>
        </p:sp>
        <p:sp>
          <p:nvSpPr>
            <p:cNvPr id="46" name="Freeform: Shape 45">
              <a:extLst>
                <a:ext uri="{FF2B5EF4-FFF2-40B4-BE49-F238E27FC236}">
                  <a16:creationId xmlns:a16="http://schemas.microsoft.com/office/drawing/2014/main" id="{12D6F82B-B619-4D8B-85AE-0E57103BA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dirty="0"/>
            </a:p>
          </p:txBody>
        </p:sp>
        <p:sp>
          <p:nvSpPr>
            <p:cNvPr id="47" name="Freeform: Shape 46">
              <a:extLst>
                <a:ext uri="{FF2B5EF4-FFF2-40B4-BE49-F238E27FC236}">
                  <a16:creationId xmlns:a16="http://schemas.microsoft.com/office/drawing/2014/main" id="{6246C574-90D4-412B-9444-203F7C83CD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sp>
        <p:nvSpPr>
          <p:cNvPr id="5" name="Content Placeholder 4"/>
          <p:cNvSpPr>
            <a:spLocks noGrp="1"/>
          </p:cNvSpPr>
          <p:nvPr>
            <p:ph idx="1"/>
          </p:nvPr>
        </p:nvSpPr>
        <p:spPr>
          <a:xfrm>
            <a:off x="6477270" y="685805"/>
            <a:ext cx="4974771" cy="5534019"/>
          </a:xfrm>
        </p:spPr>
        <p:txBody>
          <a:bodyPr>
            <a:normAutofit/>
          </a:bodyPr>
          <a:lstStyle/>
          <a:p>
            <a:pPr marL="0" indent="0">
              <a:buNone/>
            </a:pPr>
            <a:r>
              <a:rPr lang="en-GB" dirty="0">
                <a:solidFill>
                  <a:schemeClr val="bg1"/>
                </a:solidFill>
              </a:rPr>
              <a:t>Are you happy to – </a:t>
            </a:r>
          </a:p>
          <a:p>
            <a:r>
              <a:rPr lang="en-GB" dirty="0">
                <a:solidFill>
                  <a:schemeClr val="bg1"/>
                </a:solidFill>
              </a:rPr>
              <a:t>Just make do</a:t>
            </a:r>
          </a:p>
          <a:p>
            <a:r>
              <a:rPr lang="en-GB" dirty="0">
                <a:solidFill>
                  <a:schemeClr val="bg1"/>
                </a:solidFill>
              </a:rPr>
              <a:t>Hope for the best</a:t>
            </a:r>
          </a:p>
          <a:p>
            <a:r>
              <a:rPr lang="en-GB" dirty="0">
                <a:solidFill>
                  <a:schemeClr val="bg1"/>
                </a:solidFill>
              </a:rPr>
              <a:t>Just get by</a:t>
            </a:r>
          </a:p>
          <a:p>
            <a:pPr marL="0" indent="0">
              <a:buNone/>
            </a:pPr>
            <a:r>
              <a:rPr lang="en-GB" dirty="0">
                <a:solidFill>
                  <a:schemeClr val="bg1"/>
                </a:solidFill>
              </a:rPr>
              <a:t>Or would you rather – </a:t>
            </a:r>
          </a:p>
          <a:p>
            <a:r>
              <a:rPr lang="en-GB" dirty="0">
                <a:solidFill>
                  <a:schemeClr val="bg1"/>
                </a:solidFill>
              </a:rPr>
              <a:t>Be successful</a:t>
            </a:r>
          </a:p>
          <a:p>
            <a:r>
              <a:rPr lang="en-GB" dirty="0">
                <a:solidFill>
                  <a:schemeClr val="bg1"/>
                </a:solidFill>
              </a:rPr>
              <a:t>Inspire others</a:t>
            </a:r>
          </a:p>
          <a:p>
            <a:r>
              <a:rPr lang="en-GB" dirty="0">
                <a:solidFill>
                  <a:schemeClr val="bg1"/>
                </a:solidFill>
              </a:rPr>
              <a:t>Make yourself proud</a:t>
            </a:r>
          </a:p>
          <a:p>
            <a:endParaRPr lang="en-GB" dirty="0">
              <a:solidFill>
                <a:schemeClr val="bg1"/>
              </a:solidFill>
            </a:endParaRP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372442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Aspirations For Education">
            <a:hlinkClick r:id="" action="ppaction://media"/>
            <a:extLst>
              <a:ext uri="{FF2B5EF4-FFF2-40B4-BE49-F238E27FC236}">
                <a16:creationId xmlns:a16="http://schemas.microsoft.com/office/drawing/2014/main" id="{6AD25E18-BB18-4299-B2EB-95660C84F691}"/>
              </a:ext>
            </a:extLst>
          </p:cNvPr>
          <p:cNvPicPr>
            <a:picLocks noRot="1" noChangeAspect="1"/>
          </p:cNvPicPr>
          <p:nvPr>
            <a:videoFile r:link="rId1"/>
          </p:nvPr>
        </p:nvPicPr>
        <p:blipFill>
          <a:blip r:embed="rId4"/>
          <a:stretch>
            <a:fillRect/>
          </a:stretch>
        </p:blipFill>
        <p:spPr>
          <a:xfrm>
            <a:off x="162493" y="190919"/>
            <a:ext cx="10669630" cy="6260123"/>
          </a:xfrm>
          <a:prstGeom prst="rect">
            <a:avLst/>
          </a:prstGeom>
        </p:spPr>
      </p:pic>
    </p:spTree>
    <p:extLst>
      <p:ext uri="{BB962C8B-B14F-4D97-AF65-F5344CB8AC3E}">
        <p14:creationId xmlns:p14="http://schemas.microsoft.com/office/powerpoint/2010/main" val="498082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3"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102368" y="694268"/>
            <a:ext cx="3553510" cy="5477932"/>
          </a:xfrm>
        </p:spPr>
        <p:txBody>
          <a:bodyPr>
            <a:normAutofit/>
          </a:bodyPr>
          <a:lstStyle/>
          <a:p>
            <a:pPr algn="ctr"/>
            <a:r>
              <a:rPr lang="en-GB" dirty="0">
                <a:solidFill>
                  <a:schemeClr val="tx1">
                    <a:lumMod val="95000"/>
                    <a:lumOff val="5000"/>
                  </a:schemeClr>
                </a:solidFill>
                <a:highlight>
                  <a:srgbClr val="FFFF00"/>
                </a:highlight>
              </a:rPr>
              <a:t>Values + goals= motivation=</a:t>
            </a:r>
            <a:br>
              <a:rPr lang="en-GB" dirty="0">
                <a:solidFill>
                  <a:schemeClr val="tx1">
                    <a:lumMod val="95000"/>
                    <a:lumOff val="5000"/>
                  </a:schemeClr>
                </a:solidFill>
                <a:highlight>
                  <a:srgbClr val="FFFF00"/>
                </a:highlight>
              </a:rPr>
            </a:br>
            <a:r>
              <a:rPr lang="en-GB" dirty="0">
                <a:solidFill>
                  <a:schemeClr val="tx1">
                    <a:lumMod val="95000"/>
                    <a:lumOff val="5000"/>
                  </a:schemeClr>
                </a:solidFill>
                <a:highlight>
                  <a:srgbClr val="FFFF00"/>
                </a:highlight>
              </a:rPr>
              <a:t>success !</a:t>
            </a:r>
          </a:p>
        </p:txBody>
      </p:sp>
      <p:grpSp>
        <p:nvGrpSpPr>
          <p:cNvPr id="784" name="Graphic 38">
            <a:extLst>
              <a:ext uri="{FF2B5EF4-FFF2-40B4-BE49-F238E27FC236}">
                <a16:creationId xmlns:a16="http://schemas.microsoft.com/office/drawing/2014/main" id="{1E8369D0-2C3B-4E27-AC6C-A246AC28CD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2912"/>
            <a:ext cx="1910252" cy="709660"/>
            <a:chOff x="2267504" y="2540250"/>
            <a:chExt cx="1990951" cy="739640"/>
          </a:xfrm>
          <a:solidFill>
            <a:schemeClr val="bg1"/>
          </a:solidFill>
        </p:grpSpPr>
        <p:sp>
          <p:nvSpPr>
            <p:cNvPr id="11" name="Freeform: Shape 10">
              <a:extLst>
                <a:ext uri="{FF2B5EF4-FFF2-40B4-BE49-F238E27FC236}">
                  <a16:creationId xmlns:a16="http://schemas.microsoft.com/office/drawing/2014/main" id="{A3D5586F-4573-4C57-9793-1EBFDC8963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785" name="Freeform: Shape 11">
              <a:extLst>
                <a:ext uri="{FF2B5EF4-FFF2-40B4-BE49-F238E27FC236}">
                  <a16:creationId xmlns:a16="http://schemas.microsoft.com/office/drawing/2014/main" id="{5EED35EF-93A0-4921-941C-ECC67AE2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dirty="0"/>
            </a:p>
          </p:txBody>
        </p:sp>
      </p:grpSp>
      <p:grpSp>
        <p:nvGrpSpPr>
          <p:cNvPr id="786" name="Graphic 4">
            <a:extLst>
              <a:ext uri="{FF2B5EF4-FFF2-40B4-BE49-F238E27FC236}">
                <a16:creationId xmlns:a16="http://schemas.microsoft.com/office/drawing/2014/main" id="{C6F74901-2A71-43C3-837C-27CCD6B6D6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37426" y="2203010"/>
            <a:ext cx="975169" cy="975171"/>
            <a:chOff x="5829300" y="3162300"/>
            <a:chExt cx="532256" cy="532257"/>
          </a:xfrm>
          <a:solidFill>
            <a:schemeClr val="bg1"/>
          </a:solidFill>
        </p:grpSpPr>
        <p:sp>
          <p:nvSpPr>
            <p:cNvPr id="15" name="Freeform: Shape 14">
              <a:extLst>
                <a:ext uri="{FF2B5EF4-FFF2-40B4-BE49-F238E27FC236}">
                  <a16:creationId xmlns:a16="http://schemas.microsoft.com/office/drawing/2014/main" id="{A92DF49A-063A-4F60-BE30-D268264925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dirty="0"/>
            </a:p>
          </p:txBody>
        </p:sp>
        <p:sp>
          <p:nvSpPr>
            <p:cNvPr id="787" name="Freeform: Shape 15">
              <a:extLst>
                <a:ext uri="{FF2B5EF4-FFF2-40B4-BE49-F238E27FC236}">
                  <a16:creationId xmlns:a16="http://schemas.microsoft.com/office/drawing/2014/main" id="{70DCBBE0-7DEE-43ED-BEE3-ABB179CFC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dirty="0"/>
            </a:p>
          </p:txBody>
        </p:sp>
        <p:sp>
          <p:nvSpPr>
            <p:cNvPr id="17" name="Freeform: Shape 16">
              <a:extLst>
                <a:ext uri="{FF2B5EF4-FFF2-40B4-BE49-F238E27FC236}">
                  <a16:creationId xmlns:a16="http://schemas.microsoft.com/office/drawing/2014/main" id="{539FE8DF-D1B2-4074-9BDF-C458EA0123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dirty="0"/>
            </a:p>
          </p:txBody>
        </p:sp>
        <p:sp>
          <p:nvSpPr>
            <p:cNvPr id="788" name="Freeform: Shape 17">
              <a:extLst>
                <a:ext uri="{FF2B5EF4-FFF2-40B4-BE49-F238E27FC236}">
                  <a16:creationId xmlns:a16="http://schemas.microsoft.com/office/drawing/2014/main" id="{61C143B5-6E24-417D-A035-65747A8E9D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dirty="0"/>
            </a:p>
          </p:txBody>
        </p:sp>
        <p:sp>
          <p:nvSpPr>
            <p:cNvPr id="19" name="Freeform: Shape 18">
              <a:extLst>
                <a:ext uri="{FF2B5EF4-FFF2-40B4-BE49-F238E27FC236}">
                  <a16:creationId xmlns:a16="http://schemas.microsoft.com/office/drawing/2014/main" id="{0331ED8C-8819-4FFB-BF3C-FDA6A90D4B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dirty="0"/>
            </a:p>
          </p:txBody>
        </p:sp>
        <p:sp>
          <p:nvSpPr>
            <p:cNvPr id="789" name="Freeform: Shape 19">
              <a:extLst>
                <a:ext uri="{FF2B5EF4-FFF2-40B4-BE49-F238E27FC236}">
                  <a16:creationId xmlns:a16="http://schemas.microsoft.com/office/drawing/2014/main" id="{2A39574D-5ECC-4A94-9CB6-646D90DA5A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dirty="0"/>
            </a:p>
          </p:txBody>
        </p:sp>
        <p:sp>
          <p:nvSpPr>
            <p:cNvPr id="21" name="Freeform: Shape 20">
              <a:extLst>
                <a:ext uri="{FF2B5EF4-FFF2-40B4-BE49-F238E27FC236}">
                  <a16:creationId xmlns:a16="http://schemas.microsoft.com/office/drawing/2014/main" id="{6A73D6F7-977D-4026-8F68-CA63C162C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dirty="0"/>
            </a:p>
          </p:txBody>
        </p:sp>
        <p:sp>
          <p:nvSpPr>
            <p:cNvPr id="790" name="Freeform: Shape 21">
              <a:extLst>
                <a:ext uri="{FF2B5EF4-FFF2-40B4-BE49-F238E27FC236}">
                  <a16:creationId xmlns:a16="http://schemas.microsoft.com/office/drawing/2014/main" id="{56348370-4FD9-4A99-BB05-944D5B0B0E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dirty="0"/>
            </a:p>
          </p:txBody>
        </p:sp>
        <p:sp>
          <p:nvSpPr>
            <p:cNvPr id="23" name="Freeform: Shape 22">
              <a:extLst>
                <a:ext uri="{FF2B5EF4-FFF2-40B4-BE49-F238E27FC236}">
                  <a16:creationId xmlns:a16="http://schemas.microsoft.com/office/drawing/2014/main" id="{D1146D46-43DB-4487-A191-0970511C33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dirty="0"/>
            </a:p>
          </p:txBody>
        </p:sp>
        <p:sp>
          <p:nvSpPr>
            <p:cNvPr id="791" name="Freeform: Shape 23">
              <a:extLst>
                <a:ext uri="{FF2B5EF4-FFF2-40B4-BE49-F238E27FC236}">
                  <a16:creationId xmlns:a16="http://schemas.microsoft.com/office/drawing/2014/main" id="{517B7142-9D64-4D34-B23C-9471326AD6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dirty="0"/>
            </a:p>
          </p:txBody>
        </p:sp>
        <p:sp>
          <p:nvSpPr>
            <p:cNvPr id="25" name="Freeform: Shape 24">
              <a:extLst>
                <a:ext uri="{FF2B5EF4-FFF2-40B4-BE49-F238E27FC236}">
                  <a16:creationId xmlns:a16="http://schemas.microsoft.com/office/drawing/2014/main" id="{E8EB71CD-AB26-440E-A0D5-E1081DB5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dirty="0"/>
            </a:p>
          </p:txBody>
        </p:sp>
        <p:sp>
          <p:nvSpPr>
            <p:cNvPr id="792" name="Freeform: Shape 25">
              <a:extLst>
                <a:ext uri="{FF2B5EF4-FFF2-40B4-BE49-F238E27FC236}">
                  <a16:creationId xmlns:a16="http://schemas.microsoft.com/office/drawing/2014/main" id="{34423BD2-7458-4680-AF49-5013C9D30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dirty="0"/>
            </a:p>
          </p:txBody>
        </p:sp>
        <p:sp>
          <p:nvSpPr>
            <p:cNvPr id="27" name="Freeform: Shape 26">
              <a:extLst>
                <a:ext uri="{FF2B5EF4-FFF2-40B4-BE49-F238E27FC236}">
                  <a16:creationId xmlns:a16="http://schemas.microsoft.com/office/drawing/2014/main" id="{25547DC8-8B87-4446-9CC9-65AF04A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dirty="0"/>
            </a:p>
          </p:txBody>
        </p:sp>
      </p:grpSp>
      <p:sp>
        <p:nvSpPr>
          <p:cNvPr id="29" name="Oval 28">
            <a:extLst>
              <a:ext uri="{FF2B5EF4-FFF2-40B4-BE49-F238E27FC236}">
                <a16:creationId xmlns:a16="http://schemas.microsoft.com/office/drawing/2014/main" id="{EC11F68A-CC71-4196-BBF3-20CDCD75D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502"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1" name="Oval 30">
            <a:extLst>
              <a:ext uri="{FF2B5EF4-FFF2-40B4-BE49-F238E27FC236}">
                <a16:creationId xmlns:a16="http://schemas.microsoft.com/office/drawing/2014/main" id="{085F9950-F10E-4E64-962B-F7034578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502" y="4752208"/>
            <a:ext cx="365021" cy="36502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 name="Content Placeholder 2"/>
          <p:cNvSpPr>
            <a:spLocks noGrp="1"/>
          </p:cNvSpPr>
          <p:nvPr>
            <p:ph idx="1"/>
          </p:nvPr>
        </p:nvSpPr>
        <p:spPr>
          <a:xfrm>
            <a:off x="6234868" y="1130846"/>
            <a:ext cx="5217173" cy="4351338"/>
          </a:xfrm>
        </p:spPr>
        <p:txBody>
          <a:bodyPr>
            <a:normAutofit/>
          </a:bodyPr>
          <a:lstStyle/>
          <a:p>
            <a:pPr>
              <a:spcBef>
                <a:spcPct val="0"/>
              </a:spcBef>
              <a:buFontTx/>
              <a:buNone/>
            </a:pPr>
            <a:r>
              <a:rPr lang="en-GB" altLang="en-US" b="1" dirty="0">
                <a:solidFill>
                  <a:schemeClr val="bg1"/>
                </a:solidFill>
                <a:highlight>
                  <a:srgbClr val="000000"/>
                </a:highlight>
              </a:rPr>
              <a:t>Do you set goals for yourself?</a:t>
            </a:r>
          </a:p>
          <a:p>
            <a:pPr>
              <a:spcBef>
                <a:spcPct val="0"/>
              </a:spcBef>
              <a:buFontTx/>
              <a:buNone/>
            </a:pPr>
            <a:endParaRPr lang="en-GB" altLang="en-US" b="1" dirty="0">
              <a:solidFill>
                <a:schemeClr val="bg1"/>
              </a:solidFill>
              <a:highlight>
                <a:srgbClr val="000000"/>
              </a:highlight>
            </a:endParaRPr>
          </a:p>
          <a:p>
            <a:pPr>
              <a:spcBef>
                <a:spcPct val="0"/>
              </a:spcBef>
              <a:buFontTx/>
              <a:buNone/>
            </a:pPr>
            <a:r>
              <a:rPr lang="en-GB" altLang="en-US" b="1" dirty="0">
                <a:solidFill>
                  <a:schemeClr val="bg1"/>
                </a:solidFill>
                <a:highlight>
                  <a:srgbClr val="000000"/>
                </a:highlight>
              </a:rPr>
              <a:t>What are your goals for this year?</a:t>
            </a:r>
          </a:p>
          <a:p>
            <a:pPr>
              <a:spcBef>
                <a:spcPct val="0"/>
              </a:spcBef>
              <a:buFontTx/>
              <a:buNone/>
            </a:pPr>
            <a:endParaRPr lang="en-GB" altLang="en-US" b="1" dirty="0">
              <a:solidFill>
                <a:schemeClr val="bg1"/>
              </a:solidFill>
              <a:highlight>
                <a:srgbClr val="000000"/>
              </a:highlight>
            </a:endParaRPr>
          </a:p>
          <a:p>
            <a:pPr>
              <a:spcBef>
                <a:spcPct val="0"/>
              </a:spcBef>
              <a:buFontTx/>
              <a:buNone/>
            </a:pPr>
            <a:r>
              <a:rPr lang="en-GB" altLang="en-US" b="1" dirty="0">
                <a:solidFill>
                  <a:schemeClr val="bg1"/>
                </a:solidFill>
                <a:highlight>
                  <a:srgbClr val="000000"/>
                </a:highlight>
              </a:rPr>
              <a:t>How about 3 years, 5 years, 10 years from now?</a:t>
            </a:r>
          </a:p>
          <a:p>
            <a:pPr>
              <a:spcBef>
                <a:spcPct val="0"/>
              </a:spcBef>
              <a:buFontTx/>
              <a:buNone/>
            </a:pPr>
            <a:endParaRPr lang="en-GB" altLang="en-US" b="1" dirty="0">
              <a:solidFill>
                <a:schemeClr val="bg1"/>
              </a:solidFill>
              <a:highlight>
                <a:srgbClr val="000000"/>
              </a:highlight>
            </a:endParaRPr>
          </a:p>
          <a:p>
            <a:pPr>
              <a:spcBef>
                <a:spcPct val="0"/>
              </a:spcBef>
              <a:buFontTx/>
              <a:buNone/>
            </a:pPr>
            <a:r>
              <a:rPr lang="en-GB" altLang="en-US" b="1" dirty="0">
                <a:solidFill>
                  <a:schemeClr val="bg1"/>
                </a:solidFill>
                <a:highlight>
                  <a:srgbClr val="000000"/>
                </a:highlight>
              </a:rPr>
              <a:t>Do they align with your values?</a:t>
            </a:r>
          </a:p>
          <a:p>
            <a:endParaRPr lang="en-GB" dirty="0"/>
          </a:p>
        </p:txBody>
      </p:sp>
    </p:spTree>
    <p:extLst>
      <p:ext uri="{BB962C8B-B14F-4D97-AF65-F5344CB8AC3E}">
        <p14:creationId xmlns:p14="http://schemas.microsoft.com/office/powerpoint/2010/main" val="3137985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can help you?	</a:t>
            </a:r>
          </a:p>
        </p:txBody>
      </p:sp>
      <p:sp>
        <p:nvSpPr>
          <p:cNvPr id="3" name="Content Placeholder 2"/>
          <p:cNvSpPr>
            <a:spLocks noGrp="1"/>
          </p:cNvSpPr>
          <p:nvPr>
            <p:ph idx="1"/>
          </p:nvPr>
        </p:nvSpPr>
        <p:spPr>
          <a:noFill/>
        </p:spPr>
        <p:txBody>
          <a:bodyPr>
            <a:normAutofit fontScale="85000" lnSpcReduction="20000"/>
          </a:bodyPr>
          <a:lstStyle/>
          <a:p>
            <a:r>
              <a:rPr lang="en-GB" dirty="0"/>
              <a:t>Careers Team – Based in C Block</a:t>
            </a:r>
          </a:p>
          <a:p>
            <a:r>
              <a:rPr lang="en-GB" dirty="0"/>
              <a:t>Friends – share your interests and hobbies</a:t>
            </a:r>
          </a:p>
          <a:p>
            <a:r>
              <a:rPr lang="en-GB" dirty="0"/>
              <a:t>Teachers – if you like a subject then they can tell you where this might lead </a:t>
            </a:r>
          </a:p>
          <a:p>
            <a:r>
              <a:rPr lang="en-GB" dirty="0"/>
              <a:t>Tutors – if you need pastoral support</a:t>
            </a:r>
          </a:p>
          <a:p>
            <a:r>
              <a:rPr lang="en-GB" dirty="0"/>
              <a:t>Parents – talk about your dreams and ambitions</a:t>
            </a:r>
          </a:p>
          <a:p>
            <a:r>
              <a:rPr lang="en-GB" dirty="0"/>
              <a:t>Career Pilot – research all the endless opportunities there are it is never to early to stary plotting your career. </a:t>
            </a:r>
          </a:p>
          <a:p>
            <a:endParaRPr lang="en-GB" dirty="0"/>
          </a:p>
          <a:p>
            <a:r>
              <a:rPr lang="en-GB" dirty="0"/>
              <a:t>Most important of all   </a:t>
            </a:r>
            <a:r>
              <a:rPr lang="en-GB" sz="6600" dirty="0">
                <a:solidFill>
                  <a:schemeClr val="accent1"/>
                </a:solidFill>
                <a:highlight>
                  <a:srgbClr val="FFFF00"/>
                </a:highlight>
              </a:rPr>
              <a:t>YOU</a:t>
            </a:r>
            <a:r>
              <a:rPr lang="en-GB" sz="6600" dirty="0">
                <a:solidFill>
                  <a:schemeClr val="accent1"/>
                </a:solidFill>
              </a:rPr>
              <a:t>!</a:t>
            </a:r>
          </a:p>
          <a:p>
            <a:pPr marL="0" indent="0">
              <a:buNone/>
            </a:pPr>
            <a:endParaRPr lang="en-GB" sz="1600" dirty="0"/>
          </a:p>
          <a:p>
            <a:pPr marL="0" indent="0">
              <a:buNone/>
            </a:pPr>
            <a:r>
              <a:rPr lang="en-GB" sz="1600" dirty="0">
                <a:solidFill>
                  <a:schemeClr val="accent1"/>
                </a:solidFill>
              </a:rPr>
              <a:t> </a:t>
            </a:r>
          </a:p>
        </p:txBody>
      </p:sp>
    </p:spTree>
    <p:extLst>
      <p:ext uri="{BB962C8B-B14F-4D97-AF65-F5344CB8AC3E}">
        <p14:creationId xmlns:p14="http://schemas.microsoft.com/office/powerpoint/2010/main" val="3114450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P How to register default">
            <a:hlinkClick r:id="" action="ppaction://media"/>
            <a:extLst>
              <a:ext uri="{FF2B5EF4-FFF2-40B4-BE49-F238E27FC236}">
                <a16:creationId xmlns:a16="http://schemas.microsoft.com/office/drawing/2014/main" id="{C312E52C-89FB-4BFD-A503-4B09FC6C4910}"/>
              </a:ext>
            </a:extLst>
          </p:cNvPr>
          <p:cNvPicPr>
            <a:picLocks noRot="1" noChangeAspect="1"/>
          </p:cNvPicPr>
          <p:nvPr>
            <a:videoFile r:link="rId1"/>
          </p:nvPr>
        </p:nvPicPr>
        <p:blipFill>
          <a:blip r:embed="rId4"/>
          <a:stretch>
            <a:fillRect/>
          </a:stretch>
        </p:blipFill>
        <p:spPr>
          <a:xfrm>
            <a:off x="572756" y="371789"/>
            <a:ext cx="9907675" cy="6069204"/>
          </a:xfrm>
          <a:prstGeom prst="rect">
            <a:avLst/>
          </a:prstGeom>
        </p:spPr>
      </p:pic>
    </p:spTree>
    <p:extLst>
      <p:ext uri="{BB962C8B-B14F-4D97-AF65-F5344CB8AC3E}">
        <p14:creationId xmlns:p14="http://schemas.microsoft.com/office/powerpoint/2010/main" val="3185997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1430</TotalTime>
  <Words>1336</Words>
  <Application>Microsoft Office PowerPoint</Application>
  <PresentationFormat>Widescreen</PresentationFormat>
  <Paragraphs>111</Paragraphs>
  <Slides>10</Slides>
  <Notes>10</Notes>
  <HiddenSlides>0</HiddenSlides>
  <MMClips>3</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Abadi</vt:lpstr>
      <vt:lpstr>arial</vt:lpstr>
      <vt:lpstr>arial</vt:lpstr>
      <vt:lpstr>Calibri</vt:lpstr>
      <vt:lpstr>Calibri Light</vt:lpstr>
      <vt:lpstr>Georgia</vt:lpstr>
      <vt:lpstr>Helvetica Neue</vt:lpstr>
      <vt:lpstr>inherit</vt:lpstr>
      <vt:lpstr>Proxima Nova Regular</vt:lpstr>
      <vt:lpstr>TheSun</vt:lpstr>
      <vt:lpstr>Office Theme</vt:lpstr>
      <vt:lpstr>Wellbeing July 2021 Year 7 Our Values </vt:lpstr>
      <vt:lpstr>What do these people value?</vt:lpstr>
      <vt:lpstr>PowerPoint Presentation</vt:lpstr>
      <vt:lpstr>PowerPoint Presentation</vt:lpstr>
      <vt:lpstr>PowerPoint Presentation</vt:lpstr>
      <vt:lpstr>What about you?</vt:lpstr>
      <vt:lpstr>PowerPoint Presentation</vt:lpstr>
      <vt:lpstr>Values + goals= motivation= success !</vt:lpstr>
      <vt:lpstr>Who can help you? </vt:lpstr>
      <vt:lpstr>PowerPoint Presentation</vt:lpstr>
    </vt:vector>
  </TitlesOfParts>
  <Company>Guilsborough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"Gallivan, Ms S" &lt;sgallivan@prospect.reading.sch.uk&gt;</dc:creator>
  <cp:lastModifiedBy>Morris, Ms M</cp:lastModifiedBy>
  <cp:revision>67</cp:revision>
  <dcterms:created xsi:type="dcterms:W3CDTF">2018-05-11T11:27:37Z</dcterms:created>
  <dcterms:modified xsi:type="dcterms:W3CDTF">2022-07-07T11:52:52Z</dcterms:modified>
</cp:coreProperties>
</file>